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1pPr>
    <a:lvl2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2pPr>
    <a:lvl3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3pPr>
    <a:lvl4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4pPr>
    <a:lvl5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5pPr>
    <a:lvl6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6pPr>
    <a:lvl7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7pPr>
    <a:lvl8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8pPr>
    <a:lvl9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venir Next Medium"/>
          <a:ea typeface="Avenir Next Medium"/>
          <a:cs typeface="Avenir Next Medium"/>
        </a:font>
        <a:schemeClr val="accent1"/>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b="def" i="def"/>
      <a:tcStyle>
        <a:tcBdr/>
        <a:fill>
          <a:solidFill>
            <a:schemeClr val="accent1">
              <a:hueOff val="178262"/>
              <a:satOff val="-8651"/>
              <a:lumOff val="-7254"/>
              <a:alpha val="29000"/>
            </a:scheme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Row>
  </a:tblStyle>
  <a:tblStyle styleId="{C7B018BB-80A7-4F77-B60F-C8B233D01FF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chemeClr val="accent6">
              <a:alpha val="25000"/>
            </a:schemeClr>
          </a:solidFill>
        </a:fill>
      </a:tcStyle>
    </a:band2H>
    <a:firstCol>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A01D73"/>
          </a:solid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firstRow>
  </a:tblStyle>
  <a:tblStyle styleId="{EEE7283C-3CF3-47DC-8721-378D4A62B22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b="def" i="def"/>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chemeClr val="accent5">
              <a:hueOff val="-239254"/>
              <a:lumOff val="-1399"/>
            </a:schemeClr>
          </a:solidFill>
        </a:fill>
      </a:tcStyle>
    </a:firstRow>
  </a:tblStyle>
  <a:tblStyle styleId="{CF821DB8-F4EB-4A41-A1BA-3FCAFE7338EE}"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b="def" i="def"/>
      <a:tcStyle>
        <a:tcBdr/>
        <a:fill>
          <a:solidFill>
            <a:srgbClr val="D4EB9B">
              <a:alpha val="26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88900" cap="flat">
              <a:solidFill>
                <a:srgbClr val="5F6568"/>
              </a:solidFill>
              <a:prstDash val="solid"/>
              <a:miter lim="400000"/>
            </a:ln>
          </a:top>
          <a:bottom>
            <a:ln w="12700" cap="flat">
              <a:noFill/>
              <a:miter lim="400000"/>
            </a:ln>
          </a:bottom>
          <a:insideH>
            <a:ln w="25400" cap="flat">
              <a:solidFill>
                <a:srgbClr val="D4EB9B">
                  <a:alpha val="26000"/>
                </a:srgbClr>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D4EB9B">
                  <a:alpha val="26000"/>
                </a:srgbClr>
              </a:solidFill>
              <a:prstDash val="solid"/>
              <a:miter lim="400000"/>
            </a:ln>
          </a:insideH>
          <a:insideV>
            <a:ln w="12700" cap="flat">
              <a:noFill/>
              <a:miter lim="400000"/>
            </a:ln>
          </a:insideV>
        </a:tcBdr>
        <a:fill>
          <a:solidFill>
            <a:srgbClr val="147882"/>
          </a:solidFill>
        </a:fill>
      </a:tcStyle>
    </a:firstRow>
  </a:tblStyle>
  <a:tblStyle styleId="{33BA23B1-9221-436E-865A-0063620EA4FD}" styleName="">
    <a:tblBg/>
    <a:wholeTbl>
      <a:tcTxStyle b="off" i="off">
        <a:font>
          <a:latin typeface="Avenir Next Medium"/>
          <a:ea typeface="Avenir Next Medium"/>
          <a:cs typeface="Avenir Next Medium"/>
        </a:font>
        <a:srgbClr val="FFFFFF"/>
      </a:tcTxStyle>
      <a:tcStyle>
        <a:tcBdr>
          <a:left>
            <a:ln w="12700" cap="flat">
              <a:noFill/>
              <a:miter lim="400000"/>
            </a:ln>
          </a:left>
          <a:right>
            <a:ln w="12700" cap="flat">
              <a:noFill/>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alpha val="75000"/>
            </a:srgbClr>
          </a:solidFill>
        </a:fill>
      </a:tcStyle>
    </a:wholeTbl>
    <a:band2H>
      <a:tcTxStyle b="def" i="def"/>
      <a:tcStyle>
        <a:tcBdr/>
        <a:fill>
          <a:solidFill>
            <a:srgbClr val="686A6A">
              <a:alpha val="85000"/>
            </a:srgbClr>
          </a:solidFill>
        </a:fill>
      </a:tcStyle>
    </a:band2H>
    <a:firstCol>
      <a:tcTxStyle b="on" i="off">
        <a:font>
          <a:latin typeface="Avenir Next Demi Bold"/>
          <a:ea typeface="Avenir Next Demi Bold"/>
          <a:cs typeface="Avenir Next Demi Bold"/>
        </a:font>
        <a:srgbClr val="222222"/>
      </a:tcTxStyle>
      <a:tcStyle>
        <a:tcBdr>
          <a:left>
            <a:ln w="12700" cap="flat">
              <a:noFill/>
              <a:miter lim="400000"/>
            </a:ln>
          </a:left>
          <a:right>
            <a:ln w="63500" cap="flat">
              <a:solidFill>
                <a:srgbClr val="222222"/>
              </a:solidFill>
              <a:prstDash val="solid"/>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686A6A">
              <a:alpha val="85000"/>
            </a:srgbClr>
          </a:solidFill>
        </a:fill>
      </a:tcStyle>
    </a:firstCol>
    <a:la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63500" cap="flat">
              <a:solidFill>
                <a:srgbClr val="222222"/>
              </a:solidFill>
              <a:prstDash val="solid"/>
              <a:miter lim="400000"/>
            </a:ln>
          </a:top>
          <a:bottom>
            <a:ln w="12700" cap="flat">
              <a:noFill/>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12700" cap="flat">
              <a:noFill/>
              <a:miter lim="400000"/>
            </a:ln>
          </a:top>
          <a:bottom>
            <a:ln w="635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firstRow>
  </a:tblStyle>
  <a:tblStyle styleId="{2708684C-4D16-4618-839F-0558EEFCDFE6}" styleName="">
    <a:tblBg/>
    <a:wholeTbl>
      <a:tcTxStyle b="off" i="off">
        <a:font>
          <a:latin typeface="Avenir Next Medium"/>
          <a:ea typeface="Avenir Next Medium"/>
          <a:cs typeface="Avenir Next Medium"/>
        </a:font>
        <a:srgbClr val="838787"/>
      </a:tcTxStyle>
      <a:tcStyle>
        <a:tcBdr>
          <a:left>
            <a:ln w="25400" cap="flat">
              <a:solidFill>
                <a:srgbClr val="5F6568"/>
              </a:solidFill>
              <a:prstDash val="solid"/>
              <a:miter lim="400000"/>
            </a:ln>
          </a:left>
          <a:right>
            <a:ln w="254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wholeTbl>
    <a:band2H>
      <a:tcTxStyle b="def" i="def"/>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635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25400" cap="flat">
              <a:solidFill>
                <a:srgbClr val="5F6568"/>
              </a:solidFill>
              <a:prstDash val="solid"/>
              <a:miter lim="400000"/>
            </a:ln>
          </a:left>
          <a:right>
            <a:ln w="25400" cap="flat">
              <a:solidFill>
                <a:srgbClr val="5F6568"/>
              </a:solidFill>
              <a:prstDash val="solid"/>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63" name="Shape 163"/>
          <p:cNvSpPr/>
          <p:nvPr>
            <p:ph type="sldImg"/>
          </p:nvPr>
        </p:nvSpPr>
        <p:spPr>
          <a:xfrm>
            <a:off x="1143000" y="685800"/>
            <a:ext cx="4572000" cy="3429000"/>
          </a:xfrm>
          <a:prstGeom prst="rect">
            <a:avLst/>
          </a:prstGeom>
        </p:spPr>
        <p:txBody>
          <a:bodyPr/>
          <a:lstStyle/>
          <a:p>
            <a:pPr/>
          </a:p>
        </p:txBody>
      </p:sp>
      <p:sp>
        <p:nvSpPr>
          <p:cNvPr id="164" name="Shape 16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amp; Subtitle">
    <p:bg>
      <p:bgPr>
        <a:solidFill>
          <a:srgbClr val="222222"/>
        </a:solidFill>
      </p:bgPr>
    </p:bg>
    <p:spTree>
      <p:nvGrpSpPr>
        <p:cNvPr id="1" name=""/>
        <p:cNvGrpSpPr/>
        <p:nvPr/>
      </p:nvGrpSpPr>
      <p:grpSpPr>
        <a:xfrm>
          <a:off x="0" y="0"/>
          <a:ext cx="0" cy="0"/>
          <a:chOff x="0" y="0"/>
          <a:chExt cx="0" cy="0"/>
        </a:xfrm>
      </p:grpSpPr>
      <p:sp>
        <p:nvSpPr>
          <p:cNvPr id="12" name="Line"/>
          <p:cNvSpPr/>
          <p:nvPr/>
        </p:nvSpPr>
        <p:spPr>
          <a:xfrm flipV="1">
            <a:off x="406400" y="6140894"/>
            <a:ext cx="12192000" cy="263"/>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13" name="Title Text"/>
          <p:cNvSpPr txBox="1"/>
          <p:nvPr>
            <p:ph type="title"/>
          </p:nvPr>
        </p:nvSpPr>
        <p:spPr>
          <a:xfrm>
            <a:off x="406400" y="6426200"/>
            <a:ext cx="12192000" cy="2705100"/>
          </a:xfrm>
          <a:prstGeom prst="rect">
            <a:avLst/>
          </a:prstGeom>
        </p:spPr>
        <p:txBody>
          <a:bodyPr/>
          <a:lstStyle>
            <a:lvl1pPr>
              <a:spcBef>
                <a:spcPts val="0"/>
              </a:spcBef>
              <a:defRPr sz="17000"/>
            </a:lvl1pPr>
          </a:lstStyle>
          <a:p>
            <a:pPr/>
            <a:r>
              <a:t>Title Text</a:t>
            </a:r>
          </a:p>
        </p:txBody>
      </p:sp>
      <p:sp>
        <p:nvSpPr>
          <p:cNvPr id="14" name="Body Level One…"/>
          <p:cNvSpPr txBox="1"/>
          <p:nvPr>
            <p:ph type="body" sz="quarter" idx="1"/>
          </p:nvPr>
        </p:nvSpPr>
        <p:spPr>
          <a:xfrm>
            <a:off x="406400" y="4267200"/>
            <a:ext cx="12192000" cy="1803400"/>
          </a:xfrm>
          <a:prstGeom prst="rect">
            <a:avLst/>
          </a:prstGeom>
        </p:spPr>
        <p:txBody>
          <a:bodyPr anchor="b"/>
          <a:lstStyle>
            <a:lvl1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1pPr>
            <a:lvl2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2pPr>
            <a:lvl3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3pPr>
            <a:lvl4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4pPr>
            <a:lvl5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5pPr>
          </a:lstStyle>
          <a:p>
            <a:pPr/>
            <a:r>
              <a:t>Body Level One</a:t>
            </a:r>
          </a:p>
          <a:p>
            <a:pPr lvl="1"/>
            <a:r>
              <a:t>Body Level Two</a:t>
            </a:r>
          </a:p>
          <a:p>
            <a:pPr lvl="2"/>
            <a:r>
              <a:t>Body Level Three</a:t>
            </a:r>
          </a:p>
          <a:p>
            <a:pPr lvl="3"/>
            <a:r>
              <a:t>Body Level Four</a:t>
            </a:r>
          </a:p>
          <a:p>
            <a:pPr lvl="4"/>
            <a:r>
              <a:t>Body Level Five</a:t>
            </a:r>
          </a:p>
        </p:txBody>
      </p:sp>
      <p:sp>
        <p:nvSpPr>
          <p:cNvPr id="15" name="Slide Number"/>
          <p:cNvSpPr txBox="1"/>
          <p:nvPr>
            <p:ph type="sldNum" sz="quarter" idx="2"/>
          </p:nvPr>
        </p:nvSpPr>
        <p:spPr>
          <a:xfrm>
            <a:off x="12194440" y="4318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bg>
      <p:bgPr>
        <a:solidFill>
          <a:srgbClr val="222222"/>
        </a:solidFill>
      </p:bgPr>
    </p:bg>
    <p:spTree>
      <p:nvGrpSpPr>
        <p:cNvPr id="1" name=""/>
        <p:cNvGrpSpPr/>
        <p:nvPr/>
      </p:nvGrpSpPr>
      <p:grpSpPr>
        <a:xfrm>
          <a:off x="0" y="0"/>
          <a:ext cx="0" cy="0"/>
          <a:chOff x="0" y="0"/>
          <a:chExt cx="0" cy="0"/>
        </a:xfrm>
      </p:grpSpPr>
      <p:sp>
        <p:nvSpPr>
          <p:cNvPr id="102" name="Text"/>
          <p:cNvSpPr txBox="1"/>
          <p:nvPr>
            <p:ph type="body" sz="quarter" idx="21"/>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Bold"/>
                <a:ea typeface="DIN Alternate Bold"/>
                <a:cs typeface="DIN Alternate Bold"/>
                <a:sym typeface="DIN Alternate Bold"/>
              </a:defRPr>
            </a:lvl1pPr>
          </a:lstStyle>
          <a:p>
            <a:pPr/>
            <a:r>
              <a:t>Text</a:t>
            </a:r>
          </a:p>
        </p:txBody>
      </p:sp>
      <p:sp>
        <p:nvSpPr>
          <p:cNvPr id="103" name="Body Level One…"/>
          <p:cNvSpPr txBox="1"/>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pPr/>
            <a:r>
              <a:t>Body Level One</a:t>
            </a:r>
          </a:p>
          <a:p>
            <a:pPr lvl="1"/>
            <a:r>
              <a:t>Body Level Two</a:t>
            </a:r>
          </a:p>
          <a:p>
            <a:pPr lvl="2"/>
            <a:r>
              <a:t>Body Level Three</a:t>
            </a:r>
          </a:p>
          <a:p>
            <a:pPr lvl="3"/>
            <a:r>
              <a:t>Body Level Four</a:t>
            </a:r>
          </a:p>
          <a:p>
            <a:pPr lvl="4"/>
            <a:r>
              <a:t>Body Level Five</a:t>
            </a:r>
          </a:p>
        </p:txBody>
      </p:sp>
      <p:sp>
        <p:nvSpPr>
          <p:cNvPr id="10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3 Up">
    <p:bg>
      <p:bgPr>
        <a:solidFill>
          <a:srgbClr val="222222"/>
        </a:solidFill>
      </p:bgPr>
    </p:bg>
    <p:spTree>
      <p:nvGrpSpPr>
        <p:cNvPr id="1" name=""/>
        <p:cNvGrpSpPr/>
        <p:nvPr/>
      </p:nvGrpSpPr>
      <p:grpSpPr>
        <a:xfrm>
          <a:off x="0" y="0"/>
          <a:ext cx="0" cy="0"/>
          <a:chOff x="0" y="0"/>
          <a:chExt cx="0" cy="0"/>
        </a:xfrm>
      </p:grpSpPr>
      <p:sp>
        <p:nvSpPr>
          <p:cNvPr id="111" name="Image"/>
          <p:cNvSpPr/>
          <p:nvPr>
            <p:ph type="pic" sz="half" idx="21"/>
          </p:nvPr>
        </p:nvSpPr>
        <p:spPr>
          <a:xfrm>
            <a:off x="5463161" y="-90805"/>
            <a:ext cx="8585201" cy="5043805"/>
          </a:xfrm>
          <a:prstGeom prst="rect">
            <a:avLst/>
          </a:prstGeom>
        </p:spPr>
        <p:txBody>
          <a:bodyPr lIns="91439" tIns="45719" rIns="91439" bIns="45719">
            <a:noAutofit/>
          </a:bodyPr>
          <a:lstStyle/>
          <a:p>
            <a:pPr/>
          </a:p>
        </p:txBody>
      </p:sp>
      <p:sp>
        <p:nvSpPr>
          <p:cNvPr id="112" name="Image"/>
          <p:cNvSpPr/>
          <p:nvPr>
            <p:ph type="pic" sz="half" idx="22"/>
          </p:nvPr>
        </p:nvSpPr>
        <p:spPr>
          <a:xfrm>
            <a:off x="5918717" y="4660900"/>
            <a:ext cx="7669766" cy="5219700"/>
          </a:xfrm>
          <a:prstGeom prst="rect">
            <a:avLst/>
          </a:prstGeom>
        </p:spPr>
        <p:txBody>
          <a:bodyPr lIns="91439" tIns="45719" rIns="91439" bIns="45719">
            <a:noAutofit/>
          </a:bodyPr>
          <a:lstStyle/>
          <a:p>
            <a:pPr/>
          </a:p>
        </p:txBody>
      </p:sp>
      <p:sp>
        <p:nvSpPr>
          <p:cNvPr id="113" name="Image"/>
          <p:cNvSpPr/>
          <p:nvPr>
            <p:ph type="pic" idx="23"/>
          </p:nvPr>
        </p:nvSpPr>
        <p:spPr>
          <a:xfrm>
            <a:off x="-1016000" y="-12700"/>
            <a:ext cx="8860898" cy="9779000"/>
          </a:xfrm>
          <a:prstGeom prst="rect">
            <a:avLst/>
          </a:prstGeom>
        </p:spPr>
        <p:txBody>
          <a:bodyPr lIns="91439" tIns="45719" rIns="91439" bIns="45719">
            <a:noAutofit/>
          </a:bodyPr>
          <a:lstStyle/>
          <a:p>
            <a:pPr/>
          </a:p>
        </p:txBody>
      </p:sp>
      <p:sp>
        <p:nvSpPr>
          <p:cNvPr id="1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bg>
      <p:bgPr>
        <a:solidFill>
          <a:srgbClr val="222222"/>
        </a:solidFill>
      </p:bgPr>
    </p:bg>
    <p:spTree>
      <p:nvGrpSpPr>
        <p:cNvPr id="1" name=""/>
        <p:cNvGrpSpPr/>
        <p:nvPr/>
      </p:nvGrpSpPr>
      <p:grpSpPr>
        <a:xfrm>
          <a:off x="0" y="0"/>
          <a:ext cx="0" cy="0"/>
          <a:chOff x="0" y="0"/>
          <a:chExt cx="0" cy="0"/>
        </a:xfrm>
      </p:grpSpPr>
      <p:sp>
        <p:nvSpPr>
          <p:cNvPr id="121" name="Callout"/>
          <p:cNvSpPr/>
          <p:nvPr/>
        </p:nvSpPr>
        <p:spPr>
          <a:xfrm>
            <a:off x="469900" y="2362200"/>
            <a:ext cx="12065000" cy="52292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24" y="0"/>
                </a:moveTo>
                <a:cubicBezTo>
                  <a:pt x="100" y="0"/>
                  <a:pt x="0" y="232"/>
                  <a:pt x="0" y="516"/>
                </a:cubicBezTo>
                <a:lnTo>
                  <a:pt x="0" y="18789"/>
                </a:lnTo>
                <a:cubicBezTo>
                  <a:pt x="0" y="19073"/>
                  <a:pt x="100" y="19305"/>
                  <a:pt x="224" y="19305"/>
                </a:cubicBezTo>
                <a:lnTo>
                  <a:pt x="17228" y="19305"/>
                </a:lnTo>
                <a:lnTo>
                  <a:pt x="17850" y="21600"/>
                </a:lnTo>
                <a:lnTo>
                  <a:pt x="18471" y="19305"/>
                </a:lnTo>
                <a:lnTo>
                  <a:pt x="21376" y="19305"/>
                </a:lnTo>
                <a:cubicBezTo>
                  <a:pt x="21500" y="19305"/>
                  <a:pt x="21600" y="19073"/>
                  <a:pt x="21600" y="18789"/>
                </a:cubicBezTo>
                <a:lnTo>
                  <a:pt x="21600" y="516"/>
                </a:lnTo>
                <a:cubicBezTo>
                  <a:pt x="21600" y="232"/>
                  <a:pt x="21500" y="0"/>
                  <a:pt x="21376" y="0"/>
                </a:cubicBezTo>
                <a:lnTo>
                  <a:pt x="224" y="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122" name="Type a quote here."/>
          <p:cNvSpPr txBox="1"/>
          <p:nvPr>
            <p:ph type="body" sz="quarter" idx="21"/>
          </p:nvPr>
        </p:nvSpPr>
        <p:spPr>
          <a:xfrm>
            <a:off x="889000" y="2908300"/>
            <a:ext cx="11226800" cy="1297944"/>
          </a:xfrm>
          <a:prstGeom prst="rect">
            <a:avLst/>
          </a:prstGeom>
        </p:spPr>
        <p:txBody>
          <a:bodyPr>
            <a:spAutoFit/>
          </a:bodyPr>
          <a:lstStyle>
            <a:lvl1pPr marL="0" indent="0">
              <a:lnSpc>
                <a:spcPct val="80000"/>
              </a:lnSpc>
              <a:spcBef>
                <a:spcPts val="0"/>
              </a:spcBef>
              <a:buClrTx/>
              <a:buSzTx/>
              <a:buFontTx/>
              <a:buNone/>
              <a:defRPr cap="all" sz="9400">
                <a:solidFill>
                  <a:srgbClr val="FFFFFF"/>
                </a:solidFill>
                <a:latin typeface="+mn-lt"/>
                <a:ea typeface="+mn-ea"/>
                <a:cs typeface="+mn-cs"/>
                <a:sym typeface="DIN Condensed Bold"/>
              </a:defRPr>
            </a:lvl1pPr>
          </a:lstStyle>
          <a:p>
            <a:pPr/>
            <a:r>
              <a:t>Type a quote here.</a:t>
            </a:r>
          </a:p>
        </p:txBody>
      </p:sp>
      <p:sp>
        <p:nvSpPr>
          <p:cNvPr id="123" name="Johnny Appleseed"/>
          <p:cNvSpPr txBox="1"/>
          <p:nvPr>
            <p:ph type="body" sz="quarter" idx="22"/>
          </p:nvPr>
        </p:nvSpPr>
        <p:spPr>
          <a:xfrm>
            <a:off x="406400" y="7789333"/>
            <a:ext cx="12192000" cy="863604"/>
          </a:xfrm>
          <a:prstGeom prst="rect">
            <a:avLst/>
          </a:prstGeom>
        </p:spPr>
        <p:txBody>
          <a:bodyPr>
            <a:spAutoFit/>
          </a:bodyPr>
          <a:lstStyle>
            <a:lvl1pPr marL="0" indent="0" algn="r">
              <a:lnSpc>
                <a:spcPct val="80000"/>
              </a:lnSpc>
              <a:spcBef>
                <a:spcPts val="0"/>
              </a:spcBef>
              <a:buClrTx/>
              <a:buSzTx/>
              <a:buFontTx/>
              <a:buNone/>
              <a:defRPr sz="6000">
                <a:latin typeface="+mn-lt"/>
                <a:ea typeface="+mn-ea"/>
                <a:cs typeface="+mn-cs"/>
                <a:sym typeface="DIN Condensed Bold"/>
              </a:defRPr>
            </a:lvl1pPr>
          </a:lstStyle>
          <a:p>
            <a:pPr/>
            <a:r>
              <a:t>Johnny Appleseed</a:t>
            </a:r>
          </a:p>
        </p:txBody>
      </p:sp>
      <p:sp>
        <p:nvSpPr>
          <p:cNvPr id="124" name="Text"/>
          <p:cNvSpPr txBox="1"/>
          <p:nvPr>
            <p:ph type="body" sz="quarter" idx="2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Bold"/>
                <a:ea typeface="DIN Alternate Bold"/>
                <a:cs typeface="DIN Alternate Bold"/>
                <a:sym typeface="DIN Alternate Bold"/>
              </a:defRPr>
            </a:lvl1pPr>
          </a:lstStyle>
          <a:p>
            <a:pPr/>
            <a:r>
              <a:t>Text</a:t>
            </a:r>
          </a:p>
        </p:txBody>
      </p:sp>
      <p:sp>
        <p:nvSpPr>
          <p:cNvPr id="1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Quote Alt">
    <p:bg>
      <p:bgPr>
        <a:solidFill>
          <a:schemeClr val="accent1"/>
        </a:solidFill>
      </p:bgPr>
    </p:bg>
    <p:spTree>
      <p:nvGrpSpPr>
        <p:cNvPr id="1" name=""/>
        <p:cNvGrpSpPr/>
        <p:nvPr/>
      </p:nvGrpSpPr>
      <p:grpSpPr>
        <a:xfrm>
          <a:off x="0" y="0"/>
          <a:ext cx="0" cy="0"/>
          <a:chOff x="0" y="0"/>
          <a:chExt cx="0" cy="0"/>
        </a:xfrm>
      </p:grpSpPr>
      <p:sp>
        <p:nvSpPr>
          <p:cNvPr id="132" name="Type a quote here."/>
          <p:cNvSpPr txBox="1"/>
          <p:nvPr>
            <p:ph type="body" sz="quarter" idx="21"/>
          </p:nvPr>
        </p:nvSpPr>
        <p:spPr>
          <a:xfrm>
            <a:off x="5892800" y="2641600"/>
            <a:ext cx="6705600" cy="2501900"/>
          </a:xfrm>
          <a:prstGeom prst="rect">
            <a:avLst/>
          </a:prstGeom>
        </p:spPr>
        <p:txBody>
          <a:bodyPr>
            <a:spAutoFit/>
          </a:bodyPr>
          <a:lstStyle>
            <a:lvl1pPr marL="0" indent="0">
              <a:lnSpc>
                <a:spcPct val="80000"/>
              </a:lnSpc>
              <a:spcBef>
                <a:spcPts val="0"/>
              </a:spcBef>
              <a:buClrTx/>
              <a:buSzTx/>
              <a:buFontTx/>
              <a:buNone/>
              <a:defRPr cap="all" sz="9400">
                <a:solidFill>
                  <a:srgbClr val="FFFFFF"/>
                </a:solidFill>
                <a:latin typeface="+mn-lt"/>
                <a:ea typeface="+mn-ea"/>
                <a:cs typeface="+mn-cs"/>
                <a:sym typeface="DIN Condensed Bold"/>
              </a:defRPr>
            </a:lvl1pPr>
          </a:lstStyle>
          <a:p>
            <a:pPr/>
            <a:r>
              <a:t>Type a quote here.</a:t>
            </a:r>
          </a:p>
        </p:txBody>
      </p:sp>
      <p:sp>
        <p:nvSpPr>
          <p:cNvPr id="133" name="Image"/>
          <p:cNvSpPr/>
          <p:nvPr>
            <p:ph type="pic" idx="22"/>
          </p:nvPr>
        </p:nvSpPr>
        <p:spPr>
          <a:xfrm>
            <a:off x="-1016000" y="-12700"/>
            <a:ext cx="8860898" cy="9779000"/>
          </a:xfrm>
          <a:prstGeom prst="rect">
            <a:avLst/>
          </a:prstGeom>
        </p:spPr>
        <p:txBody>
          <a:bodyPr lIns="91439" tIns="45719" rIns="91439" bIns="45719">
            <a:noAutofit/>
          </a:bodyPr>
          <a:lstStyle/>
          <a:p>
            <a:pPr/>
          </a:p>
        </p:txBody>
      </p:sp>
      <p:sp>
        <p:nvSpPr>
          <p:cNvPr id="134" name="Johnny Appleseed"/>
          <p:cNvSpPr txBox="1"/>
          <p:nvPr>
            <p:ph type="body" sz="quarter" idx="23"/>
          </p:nvPr>
        </p:nvSpPr>
        <p:spPr>
          <a:xfrm>
            <a:off x="5892800" y="7789333"/>
            <a:ext cx="6705600" cy="863604"/>
          </a:xfrm>
          <a:prstGeom prst="rect">
            <a:avLst/>
          </a:prstGeom>
        </p:spPr>
        <p:txBody>
          <a:bodyPr anchor="ctr">
            <a:spAutoFit/>
          </a:bodyPr>
          <a:lstStyle>
            <a:lvl1pPr marL="0" indent="0" defTabSz="457200">
              <a:spcBef>
                <a:spcPts val="0"/>
              </a:spcBef>
              <a:buClrTx/>
              <a:buSzTx/>
              <a:buFontTx/>
              <a:buNone/>
              <a:defRPr sz="6000">
                <a:solidFill>
                  <a:srgbClr val="232323"/>
                </a:solidFill>
                <a:latin typeface="+mn-lt"/>
                <a:ea typeface="+mn-ea"/>
                <a:cs typeface="+mn-cs"/>
                <a:sym typeface="DIN Condensed Bold"/>
              </a:defRPr>
            </a:lvl1pPr>
          </a:lstStyle>
          <a:p>
            <a:pPr/>
            <a:r>
              <a:t>Johnny Appleseed</a:t>
            </a:r>
          </a:p>
        </p:txBody>
      </p:sp>
      <p:sp>
        <p:nvSpPr>
          <p:cNvPr id="13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p:bg>
      <p:bgPr>
        <a:solidFill>
          <a:srgbClr val="222222"/>
        </a:solidFill>
      </p:bgPr>
    </p:bg>
    <p:spTree>
      <p:nvGrpSpPr>
        <p:cNvPr id="1" name=""/>
        <p:cNvGrpSpPr/>
        <p:nvPr/>
      </p:nvGrpSpPr>
      <p:grpSpPr>
        <a:xfrm>
          <a:off x="0" y="0"/>
          <a:ext cx="0" cy="0"/>
          <a:chOff x="0" y="0"/>
          <a:chExt cx="0" cy="0"/>
        </a:xfrm>
      </p:grpSpPr>
      <p:sp>
        <p:nvSpPr>
          <p:cNvPr id="142" name="Image"/>
          <p:cNvSpPr/>
          <p:nvPr>
            <p:ph type="pic" idx="21"/>
          </p:nvPr>
        </p:nvSpPr>
        <p:spPr>
          <a:xfrm>
            <a:off x="-914400" y="-12700"/>
            <a:ext cx="14814645" cy="9779000"/>
          </a:xfrm>
          <a:prstGeom prst="rect">
            <a:avLst/>
          </a:prstGeom>
        </p:spPr>
        <p:txBody>
          <a:bodyPr lIns="91439" tIns="45719" rIns="91439" bIns="45719">
            <a:noAutofit/>
          </a:bodyPr>
          <a:lstStyle/>
          <a:p>
            <a:pPr/>
          </a:p>
        </p:txBody>
      </p:sp>
      <p:sp>
        <p:nvSpPr>
          <p:cNvPr id="14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bg>
      <p:bgPr>
        <a:solidFill>
          <a:srgbClr val="222222"/>
        </a:solidFill>
      </p:bgPr>
    </p:bg>
    <p:spTree>
      <p:nvGrpSpPr>
        <p:cNvPr id="1" name=""/>
        <p:cNvGrpSpPr/>
        <p:nvPr/>
      </p:nvGrpSpPr>
      <p:grpSpPr>
        <a:xfrm>
          <a:off x="0" y="0"/>
          <a:ext cx="0" cy="0"/>
          <a:chOff x="0" y="0"/>
          <a:chExt cx="0" cy="0"/>
        </a:xfrm>
      </p:grpSpPr>
      <p:sp>
        <p:nvSpPr>
          <p:cNvPr id="1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Alt">
    <p:spTree>
      <p:nvGrpSpPr>
        <p:cNvPr id="1" name=""/>
        <p:cNvGrpSpPr/>
        <p:nvPr/>
      </p:nvGrpSpPr>
      <p:grpSpPr>
        <a:xfrm>
          <a:off x="0" y="0"/>
          <a:ext cx="0" cy="0"/>
          <a:chOff x="0" y="0"/>
          <a:chExt cx="0" cy="0"/>
        </a:xfrm>
      </p:grpSpPr>
      <p:sp>
        <p:nvSpPr>
          <p:cNvPr id="15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Horizontal">
    <p:bg>
      <p:bgPr>
        <a:solidFill>
          <a:srgbClr val="222222"/>
        </a:solidFill>
      </p:bgPr>
    </p:bg>
    <p:spTree>
      <p:nvGrpSpPr>
        <p:cNvPr id="1" name=""/>
        <p:cNvGrpSpPr/>
        <p:nvPr/>
      </p:nvGrpSpPr>
      <p:grpSpPr>
        <a:xfrm>
          <a:off x="0" y="0"/>
          <a:ext cx="0" cy="0"/>
          <a:chOff x="0" y="0"/>
          <a:chExt cx="0" cy="0"/>
        </a:xfrm>
      </p:grpSpPr>
      <p:sp>
        <p:nvSpPr>
          <p:cNvPr id="22" name="Image"/>
          <p:cNvSpPr/>
          <p:nvPr>
            <p:ph type="pic" idx="21"/>
          </p:nvPr>
        </p:nvSpPr>
        <p:spPr>
          <a:xfrm>
            <a:off x="-914400" y="-12700"/>
            <a:ext cx="14814645" cy="9779000"/>
          </a:xfrm>
          <a:prstGeom prst="rect">
            <a:avLst/>
          </a:prstGeom>
        </p:spPr>
        <p:txBody>
          <a:bodyPr lIns="91439" tIns="45719" rIns="91439" bIns="45719">
            <a:noAutofit/>
          </a:bodyPr>
          <a:lstStyle/>
          <a:p>
            <a:pPr/>
          </a:p>
        </p:txBody>
      </p:sp>
      <p:sp>
        <p:nvSpPr>
          <p:cNvPr id="23" name="Line"/>
          <p:cNvSpPr/>
          <p:nvPr/>
        </p:nvSpPr>
        <p:spPr>
          <a:xfrm flipV="1">
            <a:off x="406400" y="6140894"/>
            <a:ext cx="12192000" cy="263"/>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24" name="Title Text"/>
          <p:cNvSpPr txBox="1"/>
          <p:nvPr>
            <p:ph type="title"/>
          </p:nvPr>
        </p:nvSpPr>
        <p:spPr>
          <a:xfrm>
            <a:off x="406400" y="6426200"/>
            <a:ext cx="12192000" cy="2705100"/>
          </a:xfrm>
          <a:prstGeom prst="rect">
            <a:avLst/>
          </a:prstGeom>
        </p:spPr>
        <p:txBody>
          <a:bodyPr/>
          <a:lstStyle>
            <a:lvl1pPr>
              <a:spcBef>
                <a:spcPts val="0"/>
              </a:spcBef>
              <a:defRPr sz="17000"/>
            </a:lvl1pPr>
          </a:lstStyle>
          <a:p>
            <a:pPr/>
            <a:r>
              <a:t>Title Text</a:t>
            </a:r>
          </a:p>
        </p:txBody>
      </p:sp>
      <p:sp>
        <p:nvSpPr>
          <p:cNvPr id="25" name="Body Level One…"/>
          <p:cNvSpPr txBox="1"/>
          <p:nvPr>
            <p:ph type="body" sz="quarter" idx="1"/>
          </p:nvPr>
        </p:nvSpPr>
        <p:spPr>
          <a:xfrm>
            <a:off x="406400" y="4267200"/>
            <a:ext cx="12192000" cy="1803400"/>
          </a:xfrm>
          <a:prstGeom prst="rect">
            <a:avLst/>
          </a:prstGeom>
        </p:spPr>
        <p:txBody>
          <a:bodyPr anchor="b"/>
          <a:lstStyle>
            <a:lvl1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1pPr>
            <a:lvl2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2pPr>
            <a:lvl3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3pPr>
            <a:lvl4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4pPr>
            <a:lvl5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5pPr>
          </a:lstStyle>
          <a:p>
            <a:pPr/>
            <a:r>
              <a:t>Body Level One</a:t>
            </a:r>
          </a:p>
          <a:p>
            <a:pPr lvl="1"/>
            <a:r>
              <a:t>Body Level Two</a:t>
            </a:r>
          </a:p>
          <a:p>
            <a:pPr lvl="2"/>
            <a:r>
              <a:t>Body Level Three</a:t>
            </a:r>
          </a:p>
          <a:p>
            <a:pPr lvl="3"/>
            <a:r>
              <a:t>Body Level Four</a:t>
            </a:r>
          </a:p>
          <a:p>
            <a:pPr lvl="4"/>
            <a:r>
              <a:t>Body Level Five</a:t>
            </a:r>
          </a:p>
        </p:txBody>
      </p:sp>
      <p:sp>
        <p:nvSpPr>
          <p:cNvPr id="26" name="Slide Number"/>
          <p:cNvSpPr txBox="1"/>
          <p:nvPr>
            <p:ph type="sldNum" sz="quarter" idx="2"/>
          </p:nvPr>
        </p:nvSpPr>
        <p:spPr>
          <a:xfrm>
            <a:off x="12194440" y="4318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mp; Subtitle Alt">
    <p:spTree>
      <p:nvGrpSpPr>
        <p:cNvPr id="1" name=""/>
        <p:cNvGrpSpPr/>
        <p:nvPr/>
      </p:nvGrpSpPr>
      <p:grpSpPr>
        <a:xfrm>
          <a:off x="0" y="0"/>
          <a:ext cx="0" cy="0"/>
          <a:chOff x="0" y="0"/>
          <a:chExt cx="0" cy="0"/>
        </a:xfrm>
      </p:grpSpPr>
      <p:sp>
        <p:nvSpPr>
          <p:cNvPr id="33" name="Line"/>
          <p:cNvSpPr/>
          <p:nvPr/>
        </p:nvSpPr>
        <p:spPr>
          <a:xfrm flipV="1">
            <a:off x="406400" y="6140894"/>
            <a:ext cx="12192000" cy="263"/>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34" name="Title Text"/>
          <p:cNvSpPr txBox="1"/>
          <p:nvPr>
            <p:ph type="title"/>
          </p:nvPr>
        </p:nvSpPr>
        <p:spPr>
          <a:xfrm>
            <a:off x="406400" y="6426200"/>
            <a:ext cx="12192000" cy="2705100"/>
          </a:xfrm>
          <a:prstGeom prst="rect">
            <a:avLst/>
          </a:prstGeom>
        </p:spPr>
        <p:txBody>
          <a:bodyPr/>
          <a:lstStyle>
            <a:lvl1pPr>
              <a:spcBef>
                <a:spcPts val="0"/>
              </a:spcBef>
              <a:defRPr sz="17000"/>
            </a:lvl1pPr>
          </a:lstStyle>
          <a:p>
            <a:pPr/>
            <a:r>
              <a:t>Title Text</a:t>
            </a:r>
          </a:p>
        </p:txBody>
      </p:sp>
      <p:sp>
        <p:nvSpPr>
          <p:cNvPr id="35" name="Body Level One…"/>
          <p:cNvSpPr txBox="1"/>
          <p:nvPr>
            <p:ph type="body" sz="quarter" idx="1"/>
          </p:nvPr>
        </p:nvSpPr>
        <p:spPr>
          <a:xfrm>
            <a:off x="406400" y="4267200"/>
            <a:ext cx="12192000" cy="1803400"/>
          </a:xfrm>
          <a:prstGeom prst="rect">
            <a:avLst/>
          </a:prstGeom>
        </p:spPr>
        <p:txBody>
          <a:bodyPr anchor="b"/>
          <a:lstStyle>
            <a:lvl1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1pPr>
            <a:lvl2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2pPr>
            <a:lvl3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3pPr>
            <a:lvl4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4pPr>
            <a:lvl5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5pPr>
          </a:lstStyle>
          <a:p>
            <a:pPr/>
            <a:r>
              <a:t>Body Level One</a:t>
            </a:r>
          </a:p>
          <a:p>
            <a:pPr lvl="1"/>
            <a:r>
              <a:t>Body Level Two</a:t>
            </a:r>
          </a:p>
          <a:p>
            <a:pPr lvl="2"/>
            <a:r>
              <a:t>Body Level Three</a:t>
            </a:r>
          </a:p>
          <a:p>
            <a:pPr lvl="3"/>
            <a:r>
              <a:t>Body Level Four</a:t>
            </a:r>
          </a:p>
          <a:p>
            <a:pPr lvl="4"/>
            <a:r>
              <a:t>Body Level Five</a:t>
            </a:r>
          </a:p>
        </p:txBody>
      </p:sp>
      <p:sp>
        <p:nvSpPr>
          <p:cNvPr id="36" name="Slide Number"/>
          <p:cNvSpPr txBox="1"/>
          <p:nvPr>
            <p:ph type="sldNum" sz="quarter" idx="2"/>
          </p:nvPr>
        </p:nvSpPr>
        <p:spPr>
          <a:xfrm>
            <a:off x="12161859" y="4191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 Center">
    <p:bg>
      <p:bgPr>
        <a:solidFill>
          <a:srgbClr val="222222"/>
        </a:solidFill>
      </p:bgPr>
    </p:bg>
    <p:spTree>
      <p:nvGrpSpPr>
        <p:cNvPr id="1" name=""/>
        <p:cNvGrpSpPr/>
        <p:nvPr/>
      </p:nvGrpSpPr>
      <p:grpSpPr>
        <a:xfrm>
          <a:off x="0" y="0"/>
          <a:ext cx="0" cy="0"/>
          <a:chOff x="0" y="0"/>
          <a:chExt cx="0" cy="0"/>
        </a:xfrm>
      </p:grpSpPr>
      <p:sp>
        <p:nvSpPr>
          <p:cNvPr id="43" name="Title Text"/>
          <p:cNvSpPr txBox="1"/>
          <p:nvPr>
            <p:ph type="title"/>
          </p:nvPr>
        </p:nvSpPr>
        <p:spPr>
          <a:xfrm>
            <a:off x="406400" y="4038600"/>
            <a:ext cx="12192000" cy="4521200"/>
          </a:xfrm>
          <a:prstGeom prst="rect">
            <a:avLst/>
          </a:prstGeom>
        </p:spPr>
        <p:txBody>
          <a:bodyPr/>
          <a:lstStyle>
            <a:lvl1pPr>
              <a:spcBef>
                <a:spcPts val="0"/>
              </a:spcBef>
              <a:defRPr sz="17000"/>
            </a:lvl1pPr>
          </a:lstStyle>
          <a:p>
            <a:pPr/>
            <a:r>
              <a:t>Title Text</a:t>
            </a:r>
          </a:p>
        </p:txBody>
      </p:sp>
      <p:sp>
        <p:nvSpPr>
          <p:cNvPr id="44" name="Slide Number"/>
          <p:cNvSpPr txBox="1"/>
          <p:nvPr>
            <p:ph type="sldNum" sz="quarter" idx="2"/>
          </p:nvPr>
        </p:nvSpPr>
        <p:spPr>
          <a:xfrm>
            <a:off x="12194440" y="4318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Vertical">
    <p:bg>
      <p:bgPr>
        <a:solidFill>
          <a:srgbClr val="222222"/>
        </a:solidFill>
      </p:bgPr>
    </p:bg>
    <p:spTree>
      <p:nvGrpSpPr>
        <p:cNvPr id="1" name=""/>
        <p:cNvGrpSpPr/>
        <p:nvPr/>
      </p:nvGrpSpPr>
      <p:grpSpPr>
        <a:xfrm>
          <a:off x="0" y="0"/>
          <a:ext cx="0" cy="0"/>
          <a:chOff x="0" y="0"/>
          <a:chExt cx="0" cy="0"/>
        </a:xfrm>
      </p:grpSpPr>
      <p:sp>
        <p:nvSpPr>
          <p:cNvPr id="51" name="Line"/>
          <p:cNvSpPr/>
          <p:nvPr/>
        </p:nvSpPr>
        <p:spPr>
          <a:xfrm flipV="1">
            <a:off x="5892800" y="6141012"/>
            <a:ext cx="6705600" cy="145"/>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52" name="Image"/>
          <p:cNvSpPr/>
          <p:nvPr>
            <p:ph type="pic" idx="21"/>
          </p:nvPr>
        </p:nvSpPr>
        <p:spPr>
          <a:xfrm>
            <a:off x="-1016000" y="-12700"/>
            <a:ext cx="8860898" cy="9779000"/>
          </a:xfrm>
          <a:prstGeom prst="rect">
            <a:avLst/>
          </a:prstGeom>
        </p:spPr>
        <p:txBody>
          <a:bodyPr lIns="91439" tIns="45719" rIns="91439" bIns="45719">
            <a:noAutofit/>
          </a:bodyPr>
          <a:lstStyle/>
          <a:p>
            <a:pPr/>
          </a:p>
        </p:txBody>
      </p:sp>
      <p:sp>
        <p:nvSpPr>
          <p:cNvPr id="53" name="Title Text"/>
          <p:cNvSpPr txBox="1"/>
          <p:nvPr>
            <p:ph type="title"/>
          </p:nvPr>
        </p:nvSpPr>
        <p:spPr>
          <a:xfrm>
            <a:off x="5892800" y="6426200"/>
            <a:ext cx="6705600" cy="2705100"/>
          </a:xfrm>
          <a:prstGeom prst="rect">
            <a:avLst/>
          </a:prstGeom>
        </p:spPr>
        <p:txBody>
          <a:bodyPr/>
          <a:lstStyle>
            <a:lvl1pPr>
              <a:spcBef>
                <a:spcPts val="0"/>
              </a:spcBef>
              <a:defRPr sz="17000"/>
            </a:lvl1pPr>
          </a:lstStyle>
          <a:p>
            <a:pPr/>
            <a:r>
              <a:t>Title Text</a:t>
            </a:r>
          </a:p>
        </p:txBody>
      </p:sp>
      <p:sp>
        <p:nvSpPr>
          <p:cNvPr id="54" name="Body Level One…"/>
          <p:cNvSpPr txBox="1"/>
          <p:nvPr>
            <p:ph type="body" sz="quarter" idx="1"/>
          </p:nvPr>
        </p:nvSpPr>
        <p:spPr>
          <a:xfrm>
            <a:off x="5892800" y="4267200"/>
            <a:ext cx="6705600" cy="1803400"/>
          </a:xfrm>
          <a:prstGeom prst="rect">
            <a:avLst/>
          </a:prstGeom>
        </p:spPr>
        <p:txBody>
          <a:bodyPr anchor="b"/>
          <a:lstStyle>
            <a:lvl1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1pPr>
            <a:lvl2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2pPr>
            <a:lvl3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3pPr>
            <a:lvl4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4pPr>
            <a:lvl5pPr marL="0" indent="0">
              <a:lnSpc>
                <a:spcPct val="80000"/>
              </a:lnSpc>
              <a:spcBef>
                <a:spcPts val="2300"/>
              </a:spcBef>
              <a:buClrTx/>
              <a:buSzTx/>
              <a:buFontTx/>
              <a:buNone/>
              <a:defRPr cap="all" sz="5400">
                <a:solidFill>
                  <a:srgbClr val="A6AAA9"/>
                </a:solidFill>
                <a:latin typeface="DIN Alternate Bold"/>
                <a:ea typeface="DIN Alternate Bold"/>
                <a:cs typeface="DIN Alternate Bold"/>
                <a:sym typeface="DIN Alternate Bold"/>
              </a:defRPr>
            </a:lvl5pPr>
          </a:lstStyle>
          <a:p>
            <a:pPr/>
            <a:r>
              <a:t>Body Level One</a:t>
            </a:r>
          </a:p>
          <a:p>
            <a:pPr lvl="1"/>
            <a:r>
              <a:t>Body Level Two</a:t>
            </a:r>
          </a:p>
          <a:p>
            <a:pPr lvl="2"/>
            <a:r>
              <a:t>Body Level Three</a:t>
            </a:r>
          </a:p>
          <a:p>
            <a:pPr lvl="3"/>
            <a:r>
              <a:t>Body Level Four</a:t>
            </a:r>
          </a:p>
          <a:p>
            <a:pPr lvl="4"/>
            <a:r>
              <a:t>Body Level Five</a:t>
            </a:r>
          </a:p>
        </p:txBody>
      </p:sp>
      <p:sp>
        <p:nvSpPr>
          <p:cNvPr id="55" name="Slide Number"/>
          <p:cNvSpPr txBox="1"/>
          <p:nvPr>
            <p:ph type="sldNum" sz="quarter" idx="2"/>
          </p:nvPr>
        </p:nvSpPr>
        <p:spPr>
          <a:xfrm>
            <a:off x="12194440" y="4318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62" name="Text"/>
          <p:cNvSpPr txBox="1"/>
          <p:nvPr>
            <p:ph type="body" sz="quarter" idx="21"/>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Bold"/>
                <a:ea typeface="DIN Alternate Bold"/>
                <a:cs typeface="DIN Alternate Bold"/>
                <a:sym typeface="DIN Alternate Bold"/>
              </a:defRPr>
            </a:lvl1pPr>
          </a:lstStyle>
          <a:p>
            <a:pPr/>
            <a:r>
              <a:t>Text</a:t>
            </a:r>
          </a:p>
        </p:txBody>
      </p:sp>
      <p:sp>
        <p:nvSpPr>
          <p:cNvPr id="63" name="Title Text"/>
          <p:cNvSpPr txBox="1"/>
          <p:nvPr>
            <p:ph type="title"/>
          </p:nvPr>
        </p:nvSpPr>
        <p:spPr>
          <a:prstGeom prst="rect">
            <a:avLst/>
          </a:prstGeom>
        </p:spPr>
        <p:txBody>
          <a:bodyPr/>
          <a:lstStyle/>
          <a:p>
            <a:pPr/>
            <a:r>
              <a:t>Title Text</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bg>
      <p:bgPr>
        <a:solidFill>
          <a:srgbClr val="222222"/>
        </a:solidFill>
      </p:bgPr>
    </p:bg>
    <p:spTree>
      <p:nvGrpSpPr>
        <p:cNvPr id="1" name=""/>
        <p:cNvGrpSpPr/>
        <p:nvPr/>
      </p:nvGrpSpPr>
      <p:grpSpPr>
        <a:xfrm>
          <a:off x="0" y="0"/>
          <a:ext cx="0" cy="0"/>
          <a:chOff x="0" y="0"/>
          <a:chExt cx="0" cy="0"/>
        </a:xfrm>
      </p:grpSpPr>
      <p:sp>
        <p:nvSpPr>
          <p:cNvPr id="71" name="Text"/>
          <p:cNvSpPr txBox="1"/>
          <p:nvPr>
            <p:ph type="body" sz="quarter" idx="21"/>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Bold"/>
                <a:ea typeface="DIN Alternate Bold"/>
                <a:cs typeface="DIN Alternate Bold"/>
                <a:sym typeface="DIN Alternate Bold"/>
              </a:defRPr>
            </a:lvl1pPr>
          </a:lstStyle>
          <a:p>
            <a:pPr/>
            <a:r>
              <a:t>Text</a:t>
            </a:r>
          </a:p>
        </p:txBody>
      </p:sp>
      <p:sp>
        <p:nvSpPr>
          <p:cNvPr id="72" name="Title Text"/>
          <p:cNvSpPr txBox="1"/>
          <p:nvPr>
            <p:ph type="title"/>
          </p:nvPr>
        </p:nvSpPr>
        <p:spPr>
          <a:prstGeom prst="rect">
            <a:avLst/>
          </a:prstGeom>
        </p:spPr>
        <p:txBody>
          <a:bodyPr/>
          <a:lstStyle/>
          <a:p>
            <a:pPr/>
            <a:r>
              <a:t>Title Text</a:t>
            </a:r>
          </a:p>
        </p:txBody>
      </p:sp>
      <p:sp>
        <p:nvSpPr>
          <p:cNvPr id="73" name="Body Level One…"/>
          <p:cNvSpPr txBox="1"/>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pPr/>
            <a:r>
              <a:t>Body Level One</a:t>
            </a:r>
          </a:p>
          <a:p>
            <a:pPr lvl="1"/>
            <a:r>
              <a:t>Body Level Two</a:t>
            </a:r>
          </a:p>
          <a:p>
            <a:pPr lvl="2"/>
            <a:r>
              <a:t>Body Level Three</a:t>
            </a:r>
          </a:p>
          <a:p>
            <a:pPr lvl="3"/>
            <a:r>
              <a:t>Body Level Four</a:t>
            </a:r>
          </a:p>
          <a:p>
            <a:pPr lvl="4"/>
            <a:r>
              <a:t>Body Level Five</a:t>
            </a:r>
          </a:p>
        </p:txBody>
      </p:sp>
      <p:sp>
        <p:nvSpPr>
          <p:cNvPr id="7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Alt">
    <p:spTree>
      <p:nvGrpSpPr>
        <p:cNvPr id="1" name=""/>
        <p:cNvGrpSpPr/>
        <p:nvPr/>
      </p:nvGrpSpPr>
      <p:grpSpPr>
        <a:xfrm>
          <a:off x="0" y="0"/>
          <a:ext cx="0" cy="0"/>
          <a:chOff x="0" y="0"/>
          <a:chExt cx="0" cy="0"/>
        </a:xfrm>
      </p:grpSpPr>
      <p:sp>
        <p:nvSpPr>
          <p:cNvPr id="81" name="Text"/>
          <p:cNvSpPr txBox="1"/>
          <p:nvPr>
            <p:ph type="body" sz="quarter" idx="21"/>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Bold"/>
                <a:ea typeface="DIN Alternate Bold"/>
                <a:cs typeface="DIN Alternate Bold"/>
                <a:sym typeface="DIN Alternate Bold"/>
              </a:defRPr>
            </a:lvl1pPr>
          </a:lstStyle>
          <a:p>
            <a:pPr/>
            <a:r>
              <a:t>Text</a:t>
            </a:r>
          </a:p>
        </p:txBody>
      </p:sp>
      <p:sp>
        <p:nvSpPr>
          <p:cNvPr id="82" name="Title Text"/>
          <p:cNvSpPr txBox="1"/>
          <p:nvPr>
            <p:ph type="title"/>
          </p:nvPr>
        </p:nvSpPr>
        <p:spPr>
          <a:prstGeom prst="rect">
            <a:avLst/>
          </a:prstGeom>
        </p:spPr>
        <p:txBody>
          <a:bodyPr/>
          <a:lstStyle/>
          <a:p>
            <a:pPr/>
            <a:r>
              <a:t>Title Text</a:t>
            </a:r>
          </a:p>
        </p:txBody>
      </p:sp>
      <p:sp>
        <p:nvSpPr>
          <p:cNvPr id="83" name="Body Level One…"/>
          <p:cNvSpPr txBox="1"/>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pPr/>
            <a:r>
              <a:t>Body Level One</a:t>
            </a:r>
          </a:p>
          <a:p>
            <a:pPr lvl="1"/>
            <a:r>
              <a:t>Body Level Two</a:t>
            </a:r>
          </a:p>
          <a:p>
            <a:pPr lvl="2"/>
            <a:r>
              <a:t>Body Level Three</a:t>
            </a:r>
          </a:p>
          <a:p>
            <a:pPr lvl="3"/>
            <a:r>
              <a:t>Body Level Four</a:t>
            </a:r>
          </a:p>
          <a:p>
            <a:pPr lvl="4"/>
            <a:r>
              <a:t>Body Level Five</a:t>
            </a:r>
          </a:p>
        </p:txBody>
      </p:sp>
      <p:sp>
        <p:nvSpPr>
          <p:cNvPr id="8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bg>
      <p:bgPr>
        <a:solidFill>
          <a:srgbClr val="222222"/>
        </a:solidFill>
      </p:bgPr>
    </p:bg>
    <p:spTree>
      <p:nvGrpSpPr>
        <p:cNvPr id="1" name=""/>
        <p:cNvGrpSpPr/>
        <p:nvPr/>
      </p:nvGrpSpPr>
      <p:grpSpPr>
        <a:xfrm>
          <a:off x="0" y="0"/>
          <a:ext cx="0" cy="0"/>
          <a:chOff x="0" y="0"/>
          <a:chExt cx="0" cy="0"/>
        </a:xfrm>
      </p:grpSpPr>
      <p:sp>
        <p:nvSpPr>
          <p:cNvPr id="91" name="Text"/>
          <p:cNvSpPr txBox="1"/>
          <p:nvPr>
            <p:ph type="body" sz="quarter" idx="21"/>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Bold"/>
                <a:ea typeface="DIN Alternate Bold"/>
                <a:cs typeface="DIN Alternate Bold"/>
                <a:sym typeface="DIN Alternate Bold"/>
              </a:defRPr>
            </a:lvl1pPr>
          </a:lstStyle>
          <a:p>
            <a:pPr/>
            <a:r>
              <a:t>Text</a:t>
            </a:r>
          </a:p>
        </p:txBody>
      </p:sp>
      <p:sp>
        <p:nvSpPr>
          <p:cNvPr id="92" name="Image"/>
          <p:cNvSpPr/>
          <p:nvPr>
            <p:ph type="pic" idx="22"/>
          </p:nvPr>
        </p:nvSpPr>
        <p:spPr>
          <a:xfrm>
            <a:off x="6665377" y="1219200"/>
            <a:ext cx="7445457" cy="8216900"/>
          </a:xfrm>
          <a:prstGeom prst="rect">
            <a:avLst/>
          </a:prstGeom>
        </p:spPr>
        <p:txBody>
          <a:bodyPr lIns="91439" tIns="45719" rIns="91439" bIns="45719">
            <a:noAutofit/>
          </a:bodyPr>
          <a:lstStyle/>
          <a:p>
            <a:pPr/>
          </a:p>
        </p:txBody>
      </p:sp>
      <p:sp>
        <p:nvSpPr>
          <p:cNvPr id="93" name="Title Text"/>
          <p:cNvSpPr txBox="1"/>
          <p:nvPr>
            <p:ph type="title"/>
          </p:nvPr>
        </p:nvSpPr>
        <p:spPr>
          <a:xfrm>
            <a:off x="406400" y="1536700"/>
            <a:ext cx="6299200" cy="723900"/>
          </a:xfrm>
          <a:prstGeom prst="rect">
            <a:avLst/>
          </a:prstGeom>
        </p:spPr>
        <p:txBody>
          <a:bodyPr/>
          <a:lstStyle/>
          <a:p>
            <a:pPr/>
            <a:r>
              <a:t>Title Text</a:t>
            </a:r>
          </a:p>
        </p:txBody>
      </p:sp>
      <p:sp>
        <p:nvSpPr>
          <p:cNvPr id="94" name="Body Level One…"/>
          <p:cNvSpPr txBox="1"/>
          <p:nvPr>
            <p:ph type="body" sz="half" idx="1"/>
          </p:nvPr>
        </p:nvSpPr>
        <p:spPr>
          <a:xfrm>
            <a:off x="406400" y="2743200"/>
            <a:ext cx="6299200" cy="6108700"/>
          </a:xfrm>
          <a:prstGeom prst="rect">
            <a:avLst/>
          </a:prstGeom>
        </p:spPr>
        <p:txBody>
          <a:bodyPr/>
          <a:lstStyle>
            <a:lvl1pPr>
              <a:buClr>
                <a:schemeClr val="accent1"/>
              </a:buClr>
              <a:buChar char="▸"/>
              <a:defRPr sz="2800"/>
            </a:lvl1pPr>
            <a:lvl2pPr>
              <a:buClr>
                <a:schemeClr val="accent1"/>
              </a:buClr>
              <a:buChar char="▸"/>
              <a:defRPr sz="2800"/>
            </a:lvl2pPr>
            <a:lvl3pPr>
              <a:buClr>
                <a:schemeClr val="accent1"/>
              </a:buClr>
              <a:buChar char="▸"/>
              <a:defRPr sz="2800"/>
            </a:lvl3pPr>
            <a:lvl4pPr>
              <a:buClr>
                <a:schemeClr val="accent1"/>
              </a:buClr>
              <a:buChar char="▸"/>
              <a:defRPr sz="2800"/>
            </a:lvl4pPr>
            <a:lvl5pPr>
              <a:buClr>
                <a:schemeClr val="accent1"/>
              </a:buClr>
              <a:buChar char="▸"/>
              <a:defRPr sz="2800"/>
            </a:lvl5pPr>
          </a:lstStyle>
          <a:p>
            <a:pPr/>
            <a:r>
              <a:t>Body Level One</a:t>
            </a:r>
          </a:p>
          <a:p>
            <a:pPr lvl="1"/>
            <a:r>
              <a:t>Body Level Two</a:t>
            </a:r>
          </a:p>
          <a:p>
            <a:pPr lvl="2"/>
            <a:r>
              <a:t>Body Level Three</a:t>
            </a:r>
          </a:p>
          <a:p>
            <a:pPr lvl="3"/>
            <a:r>
              <a:t>Body Level Four</a:t>
            </a:r>
          </a:p>
          <a:p>
            <a:pPr lvl="4"/>
            <a:r>
              <a:t>Body Level Five</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Line"/>
          <p:cNvSpPr/>
          <p:nvPr/>
        </p:nvSpPr>
        <p:spPr>
          <a:xfrm flipV="1">
            <a:off x="406400" y="993160"/>
            <a:ext cx="12192000" cy="263"/>
          </a:xfrm>
          <a:prstGeom prst="line">
            <a:avLst/>
          </a:prstGeom>
          <a:ln w="254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3" name="Title Text"/>
          <p:cNvSpPr txBox="1"/>
          <p:nvPr>
            <p:ph type="title"/>
          </p:nvPr>
        </p:nvSpPr>
        <p:spPr>
          <a:xfrm>
            <a:off x="406400" y="1536700"/>
            <a:ext cx="12192000" cy="723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Title Text</a:t>
            </a:r>
          </a:p>
        </p:txBody>
      </p:sp>
      <p:sp>
        <p:nvSpPr>
          <p:cNvPr id="4" name="Body Level One…"/>
          <p:cNvSpPr txBox="1"/>
          <p:nvPr>
            <p:ph type="body" idx="1"/>
          </p:nvPr>
        </p:nvSpPr>
        <p:spPr>
          <a:xfrm>
            <a:off x="406400" y="2743200"/>
            <a:ext cx="12192000" cy="61087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2186622" y="431800"/>
            <a:ext cx="406897" cy="457200"/>
          </a:xfrm>
          <a:prstGeom prst="rect">
            <a:avLst/>
          </a:prstGeom>
          <a:ln w="12700">
            <a:miter lim="400000"/>
          </a:ln>
        </p:spPr>
        <p:txBody>
          <a:bodyPr wrap="none" lIns="50800" tIns="50800" rIns="50800" bIns="50800">
            <a:spAutoFit/>
          </a:bodyPr>
          <a:lstStyle>
            <a:lvl1pPr algn="r">
              <a:lnSpc>
                <a:spcPct val="80000"/>
              </a:lnSpc>
              <a:spcBef>
                <a:spcPts val="0"/>
              </a:spcBef>
              <a:defRPr sz="2400">
                <a:latin typeface="DIN Alternate Bold"/>
                <a:ea typeface="DIN Alternate Bold"/>
                <a:cs typeface="DIN Alternate Bold"/>
                <a:sym typeface="DIN Alternate Bold"/>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transition xmlns:p14="http://schemas.microsoft.com/office/powerpoint/2010/main" spd="med" advClick="1"/>
  <p:txStyles>
    <p:titleStyle>
      <a:lvl1pPr marL="0" marR="0" indent="0" algn="l" defTabSz="584200" rtl="0" latinLnBrk="0">
        <a:lnSpc>
          <a:spcPct val="80000"/>
        </a:lnSpc>
        <a:spcBef>
          <a:spcPts val="2800"/>
        </a:spcBef>
        <a:spcAft>
          <a:spcPts val="0"/>
        </a:spcAft>
        <a:buClrTx/>
        <a:buSzTx/>
        <a:buFontTx/>
        <a:buNone/>
        <a:tabLst/>
        <a:defRPr b="0" baseline="0" cap="all" i="0" spc="0" strike="noStrike" sz="6000" u="none">
          <a:solidFill>
            <a:schemeClr val="accent1"/>
          </a:solidFill>
          <a:uFillTx/>
          <a:latin typeface="+mn-lt"/>
          <a:ea typeface="+mn-ea"/>
          <a:cs typeface="+mn-cs"/>
          <a:sym typeface="DIN Condensed Bold"/>
        </a:defRPr>
      </a:lvl1pPr>
      <a:lvl2pPr marL="0" marR="0" indent="0" algn="l" defTabSz="584200" rtl="0" latinLnBrk="0">
        <a:lnSpc>
          <a:spcPct val="80000"/>
        </a:lnSpc>
        <a:spcBef>
          <a:spcPts val="2800"/>
        </a:spcBef>
        <a:spcAft>
          <a:spcPts val="0"/>
        </a:spcAft>
        <a:buClrTx/>
        <a:buSzTx/>
        <a:buFontTx/>
        <a:buNone/>
        <a:tabLst/>
        <a:defRPr b="0" baseline="0" cap="all" i="0" spc="0" strike="noStrike" sz="6000" u="none">
          <a:solidFill>
            <a:schemeClr val="accent1"/>
          </a:solidFill>
          <a:uFillTx/>
          <a:latin typeface="+mn-lt"/>
          <a:ea typeface="+mn-ea"/>
          <a:cs typeface="+mn-cs"/>
          <a:sym typeface="DIN Condensed Bold"/>
        </a:defRPr>
      </a:lvl2pPr>
      <a:lvl3pPr marL="0" marR="0" indent="0" algn="l" defTabSz="584200" rtl="0" latinLnBrk="0">
        <a:lnSpc>
          <a:spcPct val="80000"/>
        </a:lnSpc>
        <a:spcBef>
          <a:spcPts val="2800"/>
        </a:spcBef>
        <a:spcAft>
          <a:spcPts val="0"/>
        </a:spcAft>
        <a:buClrTx/>
        <a:buSzTx/>
        <a:buFontTx/>
        <a:buNone/>
        <a:tabLst/>
        <a:defRPr b="0" baseline="0" cap="all" i="0" spc="0" strike="noStrike" sz="6000" u="none">
          <a:solidFill>
            <a:schemeClr val="accent1"/>
          </a:solidFill>
          <a:uFillTx/>
          <a:latin typeface="+mn-lt"/>
          <a:ea typeface="+mn-ea"/>
          <a:cs typeface="+mn-cs"/>
          <a:sym typeface="DIN Condensed Bold"/>
        </a:defRPr>
      </a:lvl3pPr>
      <a:lvl4pPr marL="0" marR="0" indent="0" algn="l" defTabSz="584200" rtl="0" latinLnBrk="0">
        <a:lnSpc>
          <a:spcPct val="80000"/>
        </a:lnSpc>
        <a:spcBef>
          <a:spcPts val="2800"/>
        </a:spcBef>
        <a:spcAft>
          <a:spcPts val="0"/>
        </a:spcAft>
        <a:buClrTx/>
        <a:buSzTx/>
        <a:buFontTx/>
        <a:buNone/>
        <a:tabLst/>
        <a:defRPr b="0" baseline="0" cap="all" i="0" spc="0" strike="noStrike" sz="6000" u="none">
          <a:solidFill>
            <a:schemeClr val="accent1"/>
          </a:solidFill>
          <a:uFillTx/>
          <a:latin typeface="+mn-lt"/>
          <a:ea typeface="+mn-ea"/>
          <a:cs typeface="+mn-cs"/>
          <a:sym typeface="DIN Condensed Bold"/>
        </a:defRPr>
      </a:lvl4pPr>
      <a:lvl5pPr marL="0" marR="0" indent="0" algn="l" defTabSz="584200" rtl="0" latinLnBrk="0">
        <a:lnSpc>
          <a:spcPct val="80000"/>
        </a:lnSpc>
        <a:spcBef>
          <a:spcPts val="2800"/>
        </a:spcBef>
        <a:spcAft>
          <a:spcPts val="0"/>
        </a:spcAft>
        <a:buClrTx/>
        <a:buSzTx/>
        <a:buFontTx/>
        <a:buNone/>
        <a:tabLst/>
        <a:defRPr b="0" baseline="0" cap="all" i="0" spc="0" strike="noStrike" sz="6000" u="none">
          <a:solidFill>
            <a:schemeClr val="accent1"/>
          </a:solidFill>
          <a:uFillTx/>
          <a:latin typeface="+mn-lt"/>
          <a:ea typeface="+mn-ea"/>
          <a:cs typeface="+mn-cs"/>
          <a:sym typeface="DIN Condensed Bold"/>
        </a:defRPr>
      </a:lvl5pPr>
      <a:lvl6pPr marL="0" marR="0" indent="0" algn="l" defTabSz="584200" rtl="0" latinLnBrk="0">
        <a:lnSpc>
          <a:spcPct val="80000"/>
        </a:lnSpc>
        <a:spcBef>
          <a:spcPts val="2800"/>
        </a:spcBef>
        <a:spcAft>
          <a:spcPts val="0"/>
        </a:spcAft>
        <a:buClrTx/>
        <a:buSzTx/>
        <a:buFontTx/>
        <a:buNone/>
        <a:tabLst/>
        <a:defRPr b="0" baseline="0" cap="all" i="0" spc="0" strike="noStrike" sz="6000" u="none">
          <a:solidFill>
            <a:schemeClr val="accent1"/>
          </a:solidFill>
          <a:uFillTx/>
          <a:latin typeface="+mn-lt"/>
          <a:ea typeface="+mn-ea"/>
          <a:cs typeface="+mn-cs"/>
          <a:sym typeface="DIN Condensed Bold"/>
        </a:defRPr>
      </a:lvl6pPr>
      <a:lvl7pPr marL="0" marR="0" indent="0" algn="l" defTabSz="584200" rtl="0" latinLnBrk="0">
        <a:lnSpc>
          <a:spcPct val="80000"/>
        </a:lnSpc>
        <a:spcBef>
          <a:spcPts val="2800"/>
        </a:spcBef>
        <a:spcAft>
          <a:spcPts val="0"/>
        </a:spcAft>
        <a:buClrTx/>
        <a:buSzTx/>
        <a:buFontTx/>
        <a:buNone/>
        <a:tabLst/>
        <a:defRPr b="0" baseline="0" cap="all" i="0" spc="0" strike="noStrike" sz="6000" u="none">
          <a:solidFill>
            <a:schemeClr val="accent1"/>
          </a:solidFill>
          <a:uFillTx/>
          <a:latin typeface="+mn-lt"/>
          <a:ea typeface="+mn-ea"/>
          <a:cs typeface="+mn-cs"/>
          <a:sym typeface="DIN Condensed Bold"/>
        </a:defRPr>
      </a:lvl7pPr>
      <a:lvl8pPr marL="0" marR="0" indent="0" algn="l" defTabSz="584200" rtl="0" latinLnBrk="0">
        <a:lnSpc>
          <a:spcPct val="80000"/>
        </a:lnSpc>
        <a:spcBef>
          <a:spcPts val="2800"/>
        </a:spcBef>
        <a:spcAft>
          <a:spcPts val="0"/>
        </a:spcAft>
        <a:buClrTx/>
        <a:buSzTx/>
        <a:buFontTx/>
        <a:buNone/>
        <a:tabLst/>
        <a:defRPr b="0" baseline="0" cap="all" i="0" spc="0" strike="noStrike" sz="6000" u="none">
          <a:solidFill>
            <a:schemeClr val="accent1"/>
          </a:solidFill>
          <a:uFillTx/>
          <a:latin typeface="+mn-lt"/>
          <a:ea typeface="+mn-ea"/>
          <a:cs typeface="+mn-cs"/>
          <a:sym typeface="DIN Condensed Bold"/>
        </a:defRPr>
      </a:lvl8pPr>
      <a:lvl9pPr marL="0" marR="0" indent="0" algn="l" defTabSz="584200" rtl="0" latinLnBrk="0">
        <a:lnSpc>
          <a:spcPct val="80000"/>
        </a:lnSpc>
        <a:spcBef>
          <a:spcPts val="2800"/>
        </a:spcBef>
        <a:spcAft>
          <a:spcPts val="0"/>
        </a:spcAft>
        <a:buClrTx/>
        <a:buSzTx/>
        <a:buFontTx/>
        <a:buNone/>
        <a:tabLst/>
        <a:defRPr b="0" baseline="0" cap="all" i="0" spc="0" strike="noStrike" sz="6000" u="none">
          <a:solidFill>
            <a:schemeClr val="accent1"/>
          </a:solidFill>
          <a:uFillTx/>
          <a:latin typeface="+mn-lt"/>
          <a:ea typeface="+mn-ea"/>
          <a:cs typeface="+mn-cs"/>
          <a:sym typeface="DIN Condensed Bold"/>
        </a:defRPr>
      </a:lvl9pPr>
    </p:titleStyle>
    <p:bodyStyle>
      <a:lvl1pPr marL="444500" marR="0" indent="-444500" algn="l" defTabSz="584200" rtl="0" latinLnBrk="0">
        <a:lnSpc>
          <a:spcPct val="100000"/>
        </a:lnSpc>
        <a:spcBef>
          <a:spcPts val="2800"/>
        </a:spcBef>
        <a:spcAft>
          <a:spcPts val="0"/>
        </a:spcAft>
        <a:buClr>
          <a:schemeClr val="accent1">
            <a:satOff val="-4060"/>
          </a:schemeClr>
        </a:buClr>
        <a:buSzPct val="104999"/>
        <a:buFont typeface="Avenir Next Regular"/>
        <a:buChar char="‣"/>
        <a:tabLst/>
        <a:defRPr b="0" baseline="0" cap="none" i="0" spc="0" strike="noStrike" sz="3400" u="none">
          <a:solidFill>
            <a:srgbClr val="838787"/>
          </a:solidFill>
          <a:uFillTx/>
          <a:latin typeface="Avenir Next Medium"/>
          <a:ea typeface="Avenir Next Medium"/>
          <a:cs typeface="Avenir Next Medium"/>
          <a:sym typeface="Avenir Next Medium"/>
        </a:defRPr>
      </a:lvl1pPr>
      <a:lvl2pPr marL="889000" marR="0" indent="-444500" algn="l" defTabSz="584200" rtl="0" latinLnBrk="0">
        <a:lnSpc>
          <a:spcPct val="100000"/>
        </a:lnSpc>
        <a:spcBef>
          <a:spcPts val="2800"/>
        </a:spcBef>
        <a:spcAft>
          <a:spcPts val="0"/>
        </a:spcAft>
        <a:buClr>
          <a:schemeClr val="accent1">
            <a:satOff val="-4060"/>
          </a:schemeClr>
        </a:buClr>
        <a:buSzPct val="104999"/>
        <a:buFont typeface="Avenir Next Regular"/>
        <a:buChar char="‣"/>
        <a:tabLst/>
        <a:defRPr b="0" baseline="0" cap="none" i="0" spc="0" strike="noStrike" sz="3400" u="none">
          <a:solidFill>
            <a:srgbClr val="838787"/>
          </a:solidFill>
          <a:uFillTx/>
          <a:latin typeface="Avenir Next Medium"/>
          <a:ea typeface="Avenir Next Medium"/>
          <a:cs typeface="Avenir Next Medium"/>
          <a:sym typeface="Avenir Next Medium"/>
        </a:defRPr>
      </a:lvl2pPr>
      <a:lvl3pPr marL="1333500" marR="0" indent="-444500" algn="l" defTabSz="584200" rtl="0" latinLnBrk="0">
        <a:lnSpc>
          <a:spcPct val="100000"/>
        </a:lnSpc>
        <a:spcBef>
          <a:spcPts val="2800"/>
        </a:spcBef>
        <a:spcAft>
          <a:spcPts val="0"/>
        </a:spcAft>
        <a:buClr>
          <a:schemeClr val="accent1">
            <a:satOff val="-4060"/>
          </a:schemeClr>
        </a:buClr>
        <a:buSzPct val="104999"/>
        <a:buFont typeface="Avenir Next Regular"/>
        <a:buChar char="‣"/>
        <a:tabLst/>
        <a:defRPr b="0" baseline="0" cap="none" i="0" spc="0" strike="noStrike" sz="3400" u="none">
          <a:solidFill>
            <a:srgbClr val="838787"/>
          </a:solidFill>
          <a:uFillTx/>
          <a:latin typeface="Avenir Next Medium"/>
          <a:ea typeface="Avenir Next Medium"/>
          <a:cs typeface="Avenir Next Medium"/>
          <a:sym typeface="Avenir Next Medium"/>
        </a:defRPr>
      </a:lvl3pPr>
      <a:lvl4pPr marL="1778000" marR="0" indent="-444500" algn="l" defTabSz="584200" rtl="0" latinLnBrk="0">
        <a:lnSpc>
          <a:spcPct val="100000"/>
        </a:lnSpc>
        <a:spcBef>
          <a:spcPts val="2800"/>
        </a:spcBef>
        <a:spcAft>
          <a:spcPts val="0"/>
        </a:spcAft>
        <a:buClr>
          <a:schemeClr val="accent1">
            <a:satOff val="-4060"/>
          </a:schemeClr>
        </a:buClr>
        <a:buSzPct val="104999"/>
        <a:buFont typeface="Avenir Next Regular"/>
        <a:buChar char="‣"/>
        <a:tabLst/>
        <a:defRPr b="0" baseline="0" cap="none" i="0" spc="0" strike="noStrike" sz="3400" u="none">
          <a:solidFill>
            <a:srgbClr val="838787"/>
          </a:solidFill>
          <a:uFillTx/>
          <a:latin typeface="Avenir Next Medium"/>
          <a:ea typeface="Avenir Next Medium"/>
          <a:cs typeface="Avenir Next Medium"/>
          <a:sym typeface="Avenir Next Medium"/>
        </a:defRPr>
      </a:lvl4pPr>
      <a:lvl5pPr marL="2222500" marR="0" indent="-444500" algn="l" defTabSz="584200" rtl="0" latinLnBrk="0">
        <a:lnSpc>
          <a:spcPct val="100000"/>
        </a:lnSpc>
        <a:spcBef>
          <a:spcPts val="2800"/>
        </a:spcBef>
        <a:spcAft>
          <a:spcPts val="0"/>
        </a:spcAft>
        <a:buClr>
          <a:schemeClr val="accent1">
            <a:satOff val="-4060"/>
          </a:schemeClr>
        </a:buClr>
        <a:buSzPct val="104999"/>
        <a:buFont typeface="Avenir Next Regular"/>
        <a:buChar char="‣"/>
        <a:tabLst/>
        <a:defRPr b="0" baseline="0" cap="none" i="0" spc="0" strike="noStrike" sz="3400" u="none">
          <a:solidFill>
            <a:srgbClr val="838787"/>
          </a:solidFill>
          <a:uFillTx/>
          <a:latin typeface="Avenir Next Medium"/>
          <a:ea typeface="Avenir Next Medium"/>
          <a:cs typeface="Avenir Next Medium"/>
          <a:sym typeface="Avenir Next Medium"/>
        </a:defRPr>
      </a:lvl5pPr>
      <a:lvl6pPr marL="2667000" marR="0" indent="-444500" algn="l" defTabSz="584200" rtl="0" latinLnBrk="0">
        <a:lnSpc>
          <a:spcPct val="100000"/>
        </a:lnSpc>
        <a:spcBef>
          <a:spcPts val="2800"/>
        </a:spcBef>
        <a:spcAft>
          <a:spcPts val="0"/>
        </a:spcAft>
        <a:buClr>
          <a:schemeClr val="accent1">
            <a:satOff val="-4060"/>
          </a:schemeClr>
        </a:buClr>
        <a:buSzPct val="104999"/>
        <a:buFont typeface="Avenir Next Regular"/>
        <a:buChar char="‣"/>
        <a:tabLst/>
        <a:defRPr b="0" baseline="0" cap="none" i="0" spc="0" strike="noStrike" sz="3400" u="none">
          <a:solidFill>
            <a:srgbClr val="838787"/>
          </a:solidFill>
          <a:uFillTx/>
          <a:latin typeface="Avenir Next Medium"/>
          <a:ea typeface="Avenir Next Medium"/>
          <a:cs typeface="Avenir Next Medium"/>
          <a:sym typeface="Avenir Next Medium"/>
        </a:defRPr>
      </a:lvl6pPr>
      <a:lvl7pPr marL="3111500" marR="0" indent="-444500" algn="l" defTabSz="584200" rtl="0" latinLnBrk="0">
        <a:lnSpc>
          <a:spcPct val="100000"/>
        </a:lnSpc>
        <a:spcBef>
          <a:spcPts val="2800"/>
        </a:spcBef>
        <a:spcAft>
          <a:spcPts val="0"/>
        </a:spcAft>
        <a:buClr>
          <a:schemeClr val="accent1">
            <a:satOff val="-4060"/>
          </a:schemeClr>
        </a:buClr>
        <a:buSzPct val="104999"/>
        <a:buFont typeface="Avenir Next Regular"/>
        <a:buChar char="‣"/>
        <a:tabLst/>
        <a:defRPr b="0" baseline="0" cap="none" i="0" spc="0" strike="noStrike" sz="3400" u="none">
          <a:solidFill>
            <a:srgbClr val="838787"/>
          </a:solidFill>
          <a:uFillTx/>
          <a:latin typeface="Avenir Next Medium"/>
          <a:ea typeface="Avenir Next Medium"/>
          <a:cs typeface="Avenir Next Medium"/>
          <a:sym typeface="Avenir Next Medium"/>
        </a:defRPr>
      </a:lvl7pPr>
      <a:lvl8pPr marL="3556000" marR="0" indent="-444500" algn="l" defTabSz="584200" rtl="0" latinLnBrk="0">
        <a:lnSpc>
          <a:spcPct val="100000"/>
        </a:lnSpc>
        <a:spcBef>
          <a:spcPts val="2800"/>
        </a:spcBef>
        <a:spcAft>
          <a:spcPts val="0"/>
        </a:spcAft>
        <a:buClr>
          <a:schemeClr val="accent1">
            <a:satOff val="-4060"/>
          </a:schemeClr>
        </a:buClr>
        <a:buSzPct val="104999"/>
        <a:buFont typeface="Avenir Next Regular"/>
        <a:buChar char="‣"/>
        <a:tabLst/>
        <a:defRPr b="0" baseline="0" cap="none" i="0" spc="0" strike="noStrike" sz="3400" u="none">
          <a:solidFill>
            <a:srgbClr val="838787"/>
          </a:solidFill>
          <a:uFillTx/>
          <a:latin typeface="Avenir Next Medium"/>
          <a:ea typeface="Avenir Next Medium"/>
          <a:cs typeface="Avenir Next Medium"/>
          <a:sym typeface="Avenir Next Medium"/>
        </a:defRPr>
      </a:lvl8pPr>
      <a:lvl9pPr marL="4000500" marR="0" indent="-444500" algn="l" defTabSz="584200" rtl="0" latinLnBrk="0">
        <a:lnSpc>
          <a:spcPct val="100000"/>
        </a:lnSpc>
        <a:spcBef>
          <a:spcPts val="2800"/>
        </a:spcBef>
        <a:spcAft>
          <a:spcPts val="0"/>
        </a:spcAft>
        <a:buClr>
          <a:schemeClr val="accent1">
            <a:satOff val="-4060"/>
          </a:schemeClr>
        </a:buClr>
        <a:buSzPct val="104999"/>
        <a:buFont typeface="Avenir Next Regular"/>
        <a:buChar char="‣"/>
        <a:tabLst/>
        <a:defRPr b="0" baseline="0" cap="none" i="0" spc="0" strike="noStrike" sz="3400" u="none">
          <a:solidFill>
            <a:srgbClr val="838787"/>
          </a:solidFill>
          <a:uFillTx/>
          <a:latin typeface="Avenir Next Medium"/>
          <a:ea typeface="Avenir Next Medium"/>
          <a:cs typeface="Avenir Next Medium"/>
          <a:sym typeface="Avenir Next Medium"/>
        </a:defRPr>
      </a:lvl9pPr>
    </p:bodyStyle>
    <p:otherStyle>
      <a:lvl1pPr marL="0" marR="0" indent="0" algn="r" defTabSz="584200" latinLnBrk="0">
        <a:lnSpc>
          <a:spcPct val="8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DIN Alternate Bold"/>
        </a:defRPr>
      </a:lvl1pPr>
      <a:lvl2pPr marL="0" marR="0" indent="228600" algn="r" defTabSz="584200" latinLnBrk="0">
        <a:lnSpc>
          <a:spcPct val="8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DIN Alternate Bold"/>
        </a:defRPr>
      </a:lvl2pPr>
      <a:lvl3pPr marL="0" marR="0" indent="457200" algn="r" defTabSz="584200" latinLnBrk="0">
        <a:lnSpc>
          <a:spcPct val="8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DIN Alternate Bold"/>
        </a:defRPr>
      </a:lvl3pPr>
      <a:lvl4pPr marL="0" marR="0" indent="685800" algn="r" defTabSz="584200" latinLnBrk="0">
        <a:lnSpc>
          <a:spcPct val="8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DIN Alternate Bold"/>
        </a:defRPr>
      </a:lvl4pPr>
      <a:lvl5pPr marL="0" marR="0" indent="914400" algn="r" defTabSz="584200" latinLnBrk="0">
        <a:lnSpc>
          <a:spcPct val="8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DIN Alternate Bold"/>
        </a:defRPr>
      </a:lvl5pPr>
      <a:lvl6pPr marL="0" marR="0" indent="1143000" algn="r" defTabSz="584200" latinLnBrk="0">
        <a:lnSpc>
          <a:spcPct val="8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DIN Alternate Bold"/>
        </a:defRPr>
      </a:lvl6pPr>
      <a:lvl7pPr marL="0" marR="0" indent="1371600" algn="r" defTabSz="584200" latinLnBrk="0">
        <a:lnSpc>
          <a:spcPct val="8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DIN Alternate Bold"/>
        </a:defRPr>
      </a:lvl7pPr>
      <a:lvl8pPr marL="0" marR="0" indent="1600200" algn="r" defTabSz="584200" latinLnBrk="0">
        <a:lnSpc>
          <a:spcPct val="8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DIN Alternate Bold"/>
        </a:defRPr>
      </a:lvl8pPr>
      <a:lvl9pPr marL="0" marR="0" indent="1828800" algn="r" defTabSz="584200" latinLnBrk="0">
        <a:lnSpc>
          <a:spcPct val="8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DIN Alternate Bold"/>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33.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34.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37.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38.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41.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42.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43.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46.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47.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_rels/slide4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Three umpire system"/>
          <p:cNvSpPr txBox="1"/>
          <p:nvPr>
            <p:ph type="ctrTitle"/>
          </p:nvPr>
        </p:nvSpPr>
        <p:spPr>
          <a:xfrm>
            <a:off x="302500" y="6432550"/>
            <a:ext cx="12192001" cy="2705100"/>
          </a:xfrm>
          <a:prstGeom prst="rect">
            <a:avLst/>
          </a:prstGeom>
        </p:spPr>
        <p:txBody>
          <a:bodyPr/>
          <a:lstStyle>
            <a:lvl1pPr defTabSz="479044">
              <a:defRPr sz="10168">
                <a:solidFill>
                  <a:schemeClr val="accent4">
                    <a:hueOff val="-667846"/>
                    <a:satOff val="2144"/>
                    <a:lumOff val="-5984"/>
                  </a:schemeClr>
                </a:solidFill>
              </a:defRPr>
            </a:lvl1pPr>
          </a:lstStyle>
          <a:p>
            <a:pPr/>
            <a:r>
              <a:t>Three umpire system</a:t>
            </a:r>
          </a:p>
        </p:txBody>
      </p:sp>
      <p:sp>
        <p:nvSpPr>
          <p:cNvPr id="167" name="South Atlantic Umpires"/>
          <p:cNvSpPr txBox="1"/>
          <p:nvPr>
            <p:ph type="subTitle" sz="quarter" idx="1"/>
          </p:nvPr>
        </p:nvSpPr>
        <p:spPr>
          <a:prstGeom prst="rect">
            <a:avLst/>
          </a:prstGeom>
        </p:spPr>
        <p:txBody>
          <a:bodyPr/>
          <a:lstStyle/>
          <a:p>
            <a:pPr/>
            <a:r>
              <a:t>South Atlantic Umpires </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08" name="Image Gallery"/>
          <p:cNvGrpSpPr/>
          <p:nvPr/>
        </p:nvGrpSpPr>
        <p:grpSpPr>
          <a:xfrm>
            <a:off x="169268" y="-1014968"/>
            <a:ext cx="12192001" cy="11320949"/>
            <a:chOff x="0" y="0"/>
            <a:chExt cx="12192000" cy="11320948"/>
          </a:xfrm>
        </p:grpSpPr>
        <p:pic>
          <p:nvPicPr>
            <p:cNvPr id="206" name="Image" descr="Image"/>
            <p:cNvPicPr>
              <a:picLocks noChangeAspect="1"/>
            </p:cNvPicPr>
            <p:nvPr/>
          </p:nvPicPr>
          <p:blipFill>
            <a:blip r:embed="rId2">
              <a:extLst/>
            </a:blip>
            <a:srcRect l="232" t="0" r="232" b="0"/>
            <a:stretch>
              <a:fillRect/>
            </a:stretch>
          </p:blipFill>
          <p:spPr>
            <a:xfrm>
              <a:off x="0" y="0"/>
              <a:ext cx="12192000" cy="10749449"/>
            </a:xfrm>
            <a:prstGeom prst="rect">
              <a:avLst/>
            </a:prstGeom>
            <a:ln w="12700" cap="flat">
              <a:noFill/>
              <a:miter lim="400000"/>
            </a:ln>
            <a:effectLst/>
          </p:spPr>
        </p:pic>
        <p:sp>
          <p:nvSpPr>
            <p:cNvPr id="207" name="Caption"/>
            <p:cNvSpPr/>
            <p:nvPr/>
          </p:nvSpPr>
          <p:spPr>
            <a:xfrm>
              <a:off x="0" y="10825648"/>
              <a:ext cx="12192000" cy="4953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76200" tIns="76200" rIns="76200" bIns="76200" numCol="1" anchor="t">
              <a:noAutofit/>
            </a:bodyPr>
            <a:lstStyle>
              <a:lvl1pPr>
                <a:spcBef>
                  <a:spcPts val="0"/>
                </a:spcBef>
              </a:lvl1pPr>
            </a:lstStyle>
            <a:p>
              <a:pPr/>
              <a:r>
                <a:t>Caption</a:t>
              </a:r>
            </a:p>
          </p:txBody>
        </p:sp>
      </p:grpSp>
      <p:sp>
        <p:nvSpPr>
          <p:cNvPr id="209" name="Male"/>
          <p:cNvSpPr/>
          <p:nvPr/>
        </p:nvSpPr>
        <p:spPr>
          <a:xfrm>
            <a:off x="2349814" y="5609242"/>
            <a:ext cx="252525" cy="68139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020202"/>
                </a:solidFill>
                <a:latin typeface="+mn-lt"/>
                <a:ea typeface="+mn-ea"/>
                <a:cs typeface="+mn-cs"/>
                <a:sym typeface="DIN Condensed Bold"/>
              </a:defRPr>
            </a:pPr>
          </a:p>
        </p:txBody>
      </p:sp>
      <p:sp>
        <p:nvSpPr>
          <p:cNvPr id="210" name="Male"/>
          <p:cNvSpPr/>
          <p:nvPr/>
        </p:nvSpPr>
        <p:spPr>
          <a:xfrm>
            <a:off x="9900585" y="5609242"/>
            <a:ext cx="252525" cy="68139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11" name="Male"/>
          <p:cNvSpPr/>
          <p:nvPr/>
        </p:nvSpPr>
        <p:spPr>
          <a:xfrm>
            <a:off x="6139006" y="9003969"/>
            <a:ext cx="252525" cy="68139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12" name="Baseball"/>
          <p:cNvSpPr/>
          <p:nvPr/>
        </p:nvSpPr>
        <p:spPr>
          <a:xfrm>
            <a:off x="6042128" y="8610014"/>
            <a:ext cx="252525" cy="2525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1"/>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7"/>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1"/>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7"/>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13" name="No Runners On- U3 goes out"/>
          <p:cNvSpPr txBox="1"/>
          <p:nvPr/>
        </p:nvSpPr>
        <p:spPr>
          <a:xfrm>
            <a:off x="4392109" y="360161"/>
            <a:ext cx="3552562" cy="1219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200">
                <a:solidFill>
                  <a:srgbClr val="000000"/>
                </a:solidFill>
                <a:latin typeface="Avenir Next Regular"/>
                <a:ea typeface="Avenir Next Regular"/>
                <a:cs typeface="Avenir Next Regular"/>
                <a:sym typeface="Avenir Next Regular"/>
              </a:defRPr>
            </a:lvl1pPr>
          </a:lstStyle>
          <a:p>
            <a:pPr/>
            <a:r>
              <a:t>No Runners On- U3 goes out</a:t>
            </a:r>
          </a:p>
        </p:txBody>
      </p:sp>
      <p:sp>
        <p:nvSpPr>
          <p:cNvPr id="214" name="Children At Play"/>
          <p:cNvSpPr/>
          <p:nvPr/>
        </p:nvSpPr>
        <p:spPr>
          <a:xfrm>
            <a:off x="6322639" y="8453711"/>
            <a:ext cx="359522" cy="5651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15" name="U1: Gets “Pulled” into the infield by a fly ball in U3’s area"/>
          <p:cNvSpPr txBox="1"/>
          <p:nvPr/>
        </p:nvSpPr>
        <p:spPr>
          <a:xfrm>
            <a:off x="10191991" y="6079215"/>
            <a:ext cx="1646608" cy="1816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lstStyle>
          <a:p>
            <a:pPr/>
            <a:r>
              <a:t>U1: Gets “Pulled” into the infield by a fly ball in U3’s area</a:t>
            </a:r>
          </a:p>
        </p:txBody>
      </p:sp>
      <p:sp>
        <p:nvSpPr>
          <p:cNvPr id="216" name="U3: Begins rim reading until he determines whether or not to go out on the fly ball"/>
          <p:cNvSpPr txBox="1"/>
          <p:nvPr/>
        </p:nvSpPr>
        <p:spPr>
          <a:xfrm>
            <a:off x="529303" y="6170128"/>
            <a:ext cx="2514677" cy="1816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lstStyle>
          <a:p>
            <a:pPr/>
            <a:r>
              <a:t>U3: Begins rim reading until he determines whether or not to go out on the fly ball</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path" nodeType="afterEffect" presetSubtype="0" presetID="-1" grpId="1" accel="50000" decel="50000" fill="hold">
                                  <p:stCondLst>
                                    <p:cond delay="0"/>
                                  </p:stCondLst>
                                  <p:childTnLst>
                                    <p:animMotion path="M 0.000000 0.000000 L -0.151243 -0.789212" origin="layout" pathEditMode="relative">
                                      <p:cBhvr>
                                        <p:cTn id="6" dur="4750" fill="hold"/>
                                        <p:tgtEl>
                                          <p:spTgt spid="212"/>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0"/>
                                  </p:stCondLst>
                                  <p:childTnLst>
                                    <p:animMotion path="M 0.000000 0.000000 C 0.111549 -0.005729 0.201382 -0.124011 0.207080 -0.272660 C 0.213659 -0.444316 0.065081 -0.501458 -0.019879 -0.581844" origin="layout" pathEditMode="relative">
                                      <p:cBhvr>
                                        <p:cTn id="9" dur="10000" fill="hold"/>
                                        <p:tgtEl>
                                          <p:spTgt spid="214"/>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48887 -0.052294 0.093128 -0.111869 0.131863 -0.177565 C 0.136146 -0.184829 0.140369 -0.192181 0.144707 -0.199360 C 0.151620 -0.210801 0.158853 -0.221853 0.165212 -0.233913 C 0.191056 -0.282922 0.198237 -0.347793 0.191437 -0.402666" origin="layout" pathEditMode="relative">
                                      <p:cBhvr>
                                        <p:cTn id="12" dur="6000" fill="hold"/>
                                        <p:tgtEl>
                                          <p:spTgt spid="209"/>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0"/>
                                  </p:stCondLst>
                                  <p:childTnLst>
                                    <p:animMotion path="M 0.000000 0.000000 C -0.057250 0.028665 -0.120998 0.022932 -0.174843 -0.015722 C -0.237741 -0.060875 -0.279581 -0.144914 -0.286370 -0.239730" origin="layout" pathEditMode="relative">
                                      <p:cBhvr>
                                        <p:cTn id="15" dur="7500" fill="hold"/>
                                        <p:tgtEl>
                                          <p:spTgt spid="210"/>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decel="50000" fill="hold">
                                  <p:stCondLst>
                                    <p:cond delay="0"/>
                                  </p:stCondLst>
                                  <p:childTnLst>
                                    <p:animMotion path="M 0.000000 0.000000 L -0.048837 -0.186820" origin="layout" pathEditMode="relative">
                                      <p:cBhvr>
                                        <p:cTn id="18" dur="3250" fill="hold"/>
                                        <p:tgtEl>
                                          <p:spTgt spid="211"/>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20" name="Image Gallery"/>
          <p:cNvGrpSpPr/>
          <p:nvPr/>
        </p:nvGrpSpPr>
        <p:grpSpPr>
          <a:xfrm>
            <a:off x="406400" y="-1587500"/>
            <a:ext cx="12192000" cy="11793637"/>
            <a:chOff x="0" y="0"/>
            <a:chExt cx="12192000" cy="11793636"/>
          </a:xfrm>
        </p:grpSpPr>
        <p:pic>
          <p:nvPicPr>
            <p:cNvPr id="218" name="Image" descr="Image"/>
            <p:cNvPicPr>
              <a:picLocks noChangeAspect="1"/>
            </p:cNvPicPr>
            <p:nvPr/>
          </p:nvPicPr>
          <p:blipFill>
            <a:blip r:embed="rId2">
              <a:extLst/>
            </a:blip>
            <a:srcRect l="2328" t="0" r="2328" b="0"/>
            <a:stretch>
              <a:fillRect/>
            </a:stretch>
          </p:blipFill>
          <p:spPr>
            <a:xfrm>
              <a:off x="0" y="0"/>
              <a:ext cx="12192000" cy="11222137"/>
            </a:xfrm>
            <a:prstGeom prst="rect">
              <a:avLst/>
            </a:prstGeom>
            <a:ln w="12700" cap="flat">
              <a:noFill/>
              <a:miter lim="400000"/>
            </a:ln>
            <a:effectLst/>
          </p:spPr>
        </p:pic>
        <p:sp>
          <p:nvSpPr>
            <p:cNvPr id="219" name="Rectangle"/>
            <p:cNvSpPr/>
            <p:nvPr/>
          </p:nvSpPr>
          <p:spPr>
            <a:xfrm>
              <a:off x="0" y="11298336"/>
              <a:ext cx="12192000" cy="4953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76200" tIns="76200" rIns="76200" bIns="76200" numCol="1" anchor="t">
              <a:noAutofit/>
            </a:bodyPr>
            <a:lstStyle>
              <a:lvl1pPr>
                <a:spcBef>
                  <a:spcPts val="0"/>
                </a:spcBef>
              </a:lvl1pPr>
            </a:lstStyle>
            <a:p>
              <a:pPr/>
              <a:r>
                <a:t> </a:t>
              </a:r>
            </a:p>
          </p:txBody>
        </p:sp>
      </p:grpSp>
      <p:sp>
        <p:nvSpPr>
          <p:cNvPr id="221" name="Male"/>
          <p:cNvSpPr/>
          <p:nvPr/>
        </p:nvSpPr>
        <p:spPr>
          <a:xfrm>
            <a:off x="2240728" y="5325361"/>
            <a:ext cx="259488" cy="70018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22" name="Male"/>
          <p:cNvSpPr/>
          <p:nvPr/>
        </p:nvSpPr>
        <p:spPr>
          <a:xfrm>
            <a:off x="10295504" y="5325361"/>
            <a:ext cx="259489" cy="70018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23" name="Male"/>
          <p:cNvSpPr/>
          <p:nvPr/>
        </p:nvSpPr>
        <p:spPr>
          <a:xfrm>
            <a:off x="6218804" y="9058219"/>
            <a:ext cx="259488" cy="70018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24" name="Baseball"/>
          <p:cNvSpPr/>
          <p:nvPr/>
        </p:nvSpPr>
        <p:spPr>
          <a:xfrm>
            <a:off x="6372656" y="8510835"/>
            <a:ext cx="259488" cy="259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1"/>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1"/>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7"/>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1"/>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7"/>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25" name="No Runners On- U1 Goes Out"/>
          <p:cNvSpPr txBox="1"/>
          <p:nvPr/>
        </p:nvSpPr>
        <p:spPr>
          <a:xfrm>
            <a:off x="4717997" y="315551"/>
            <a:ext cx="3568806" cy="1143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000" u="sng">
                <a:solidFill>
                  <a:srgbClr val="000000"/>
                </a:solidFill>
                <a:latin typeface="Avenir Next Regular"/>
                <a:ea typeface="Avenir Next Regular"/>
                <a:cs typeface="Avenir Next Regular"/>
                <a:sym typeface="Avenir Next Regular"/>
              </a:defRPr>
            </a:lvl1pPr>
          </a:lstStyle>
          <a:p>
            <a:pPr/>
            <a:r>
              <a:t>No Runners On- U1 Goes Out</a:t>
            </a:r>
          </a:p>
        </p:txBody>
      </p:sp>
      <p:sp>
        <p:nvSpPr>
          <p:cNvPr id="226" name="Children At Play"/>
          <p:cNvSpPr/>
          <p:nvPr/>
        </p:nvSpPr>
        <p:spPr>
          <a:xfrm>
            <a:off x="6523228" y="8546420"/>
            <a:ext cx="365401" cy="57437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27" name="U3: Gets “Pulled” into the infield by the direction of the ball…"/>
          <p:cNvSpPr txBox="1"/>
          <p:nvPr/>
        </p:nvSpPr>
        <p:spPr>
          <a:xfrm>
            <a:off x="230591" y="6169621"/>
            <a:ext cx="2867977" cy="3492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a:solidFill>
                  <a:srgbClr val="000000"/>
                </a:solidFill>
              </a:defRPr>
            </a:pPr>
            <a:r>
              <a:t>U3: Gets “Pulled” into the infield by the direction of the ball</a:t>
            </a:r>
          </a:p>
          <a:p>
            <a:pPr algn="ctr">
              <a:defRPr>
                <a:solidFill>
                  <a:srgbClr val="000000"/>
                </a:solidFill>
              </a:defRPr>
            </a:pPr>
            <a:r>
              <a:t>Goes no further than “C” to keep everything in front of him and stay ahead of B-R incase the ball drops for potential triple</a:t>
            </a:r>
          </a:p>
        </p:txBody>
      </p:sp>
      <p:sp>
        <p:nvSpPr>
          <p:cNvPr id="228" name="PU: Trails B-R up to 1B so if  the ball drops, you have a play back into first"/>
          <p:cNvSpPr txBox="1"/>
          <p:nvPr/>
        </p:nvSpPr>
        <p:spPr>
          <a:xfrm>
            <a:off x="9165979" y="7233833"/>
            <a:ext cx="3261102" cy="1130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a:solidFill>
                  <a:srgbClr val="000000"/>
                </a:solidFill>
              </a:defRPr>
            </a:lvl1pPr>
          </a:lstStyle>
          <a:p>
            <a:pPr/>
            <a:r>
              <a:t>PU: Trails B-R up to 1B so if  the ball drops, you have a play back into first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L 0.261218 -0.743459" origin="layout" pathEditMode="relative">
                                      <p:cBhvr>
                                        <p:cTn id="6" dur="4000" fill="hold"/>
                                        <p:tgtEl>
                                          <p:spTgt spid="224"/>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0"/>
                                  </p:stCondLst>
                                  <p:childTnLst>
                                    <p:animMotion path="M 0.000000 0.000000 L 0.266047 -0.145833" origin="layout" pathEditMode="relative">
                                      <p:cBhvr>
                                        <p:cTn id="9" dur="5000" fill="hold"/>
                                        <p:tgtEl>
                                          <p:spTgt spid="221"/>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85003 -0.041911 0.152623 -0.130051 0.185975 -0.242409 C 0.197412 -0.280936 0.204451 -0.321533 0.206858 -0.362844" origin="layout" pathEditMode="relative">
                                      <p:cBhvr>
                                        <p:cTn id="12" dur="5000" fill="hold"/>
                                        <p:tgtEl>
                                          <p:spTgt spid="226"/>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decel="50000" fill="hold">
                                  <p:stCondLst>
                                    <p:cond delay="2000"/>
                                  </p:stCondLst>
                                  <p:childTnLst>
                                    <p:animMotion path="M 0.000000 0.000000 L -0.004884 -0.192210" origin="layout" pathEditMode="relative">
                                      <p:cBhvr>
                                        <p:cTn id="15" dur="3750" fill="hold"/>
                                        <p:tgtEl>
                                          <p:spTgt spid="222"/>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fill="hold">
                                  <p:stCondLst>
                                    <p:cond delay="0"/>
                                  </p:stCondLst>
                                  <p:childTnLst>
                                    <p:animMotion path="M 0.000000 0.000000 C -0.015908 -0.004405 -0.025130 -0.026573 -0.019495 -0.046892 C -0.014437 -0.065135 -0.001660 -0.072058 0.011769 -0.077487 C 0.068981 -0.100616 0.135458 -0.112222 0.187000 -0.150019 C 0.217702 -0.172535 0.242202 -0.206382 0.257605 -0.248342" origin="layout" pathEditMode="relative">
                                      <p:cBhvr>
                                        <p:cTn id="18" dur="4000" fill="hold"/>
                                        <p:tgtEl>
                                          <p:spTgt spid="223"/>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30" name="Image" descr="Image"/>
          <p:cNvPicPr>
            <a:picLocks noChangeAspect="1"/>
          </p:cNvPicPr>
          <p:nvPr/>
        </p:nvPicPr>
        <p:blipFill>
          <a:blip r:embed="rId2">
            <a:extLst/>
          </a:blip>
          <a:stretch>
            <a:fillRect/>
          </a:stretch>
        </p:blipFill>
        <p:spPr>
          <a:xfrm>
            <a:off x="1477781" y="324401"/>
            <a:ext cx="10049238" cy="8819073"/>
          </a:xfrm>
          <a:prstGeom prst="rect">
            <a:avLst/>
          </a:prstGeom>
          <a:ln w="12700">
            <a:miter lim="400000"/>
          </a:ln>
        </p:spPr>
      </p:pic>
      <p:sp>
        <p:nvSpPr>
          <p:cNvPr id="231" name="U#"/>
          <p:cNvSpPr/>
          <p:nvPr/>
        </p:nvSpPr>
        <p:spPr>
          <a:xfrm>
            <a:off x="3247004" y="580701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cap="all" sz="2800">
                <a:solidFill>
                  <a:srgbClr val="FFFFFF"/>
                </a:solidFill>
                <a:latin typeface="+mn-lt"/>
                <a:ea typeface="+mn-ea"/>
                <a:cs typeface="+mn-cs"/>
                <a:sym typeface="DIN Condensed Bold"/>
              </a:defRPr>
            </a:lvl1pPr>
          </a:lstStyle>
          <a:p>
            <a:pPr/>
            <a:r>
              <a:t>U#</a:t>
            </a:r>
          </a:p>
        </p:txBody>
      </p:sp>
      <p:sp>
        <p:nvSpPr>
          <p:cNvPr id="232" name="Children At Play"/>
          <p:cNvSpPr/>
          <p:nvPr/>
        </p:nvSpPr>
        <p:spPr>
          <a:xfrm>
            <a:off x="6340394" y="8398019"/>
            <a:ext cx="324012" cy="5093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33" name="Male"/>
          <p:cNvSpPr/>
          <p:nvPr/>
        </p:nvSpPr>
        <p:spPr>
          <a:xfrm>
            <a:off x="9520804" y="580701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34" name="Baseball"/>
          <p:cNvSpPr/>
          <p:nvPr/>
        </p:nvSpPr>
        <p:spPr>
          <a:xfrm>
            <a:off x="6348634" y="8198246"/>
            <a:ext cx="307532" cy="3075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35" name="Male"/>
          <p:cNvSpPr/>
          <p:nvPr/>
        </p:nvSpPr>
        <p:spPr>
          <a:xfrm>
            <a:off x="6367486" y="870139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36" name="No Runners On- Base Hit"/>
          <p:cNvSpPr txBox="1"/>
          <p:nvPr/>
        </p:nvSpPr>
        <p:spPr>
          <a:xfrm>
            <a:off x="4651848" y="1053283"/>
            <a:ext cx="3701104" cy="1168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100" u="sng">
                <a:solidFill>
                  <a:srgbClr val="000000"/>
                </a:solidFill>
                <a:latin typeface="Avenir Next Regular"/>
                <a:ea typeface="Avenir Next Regular"/>
                <a:cs typeface="Avenir Next Regular"/>
                <a:sym typeface="Avenir Next Regular"/>
              </a:defRPr>
            </a:lvl1pPr>
          </a:lstStyle>
          <a:p>
            <a:pPr/>
            <a:r>
              <a:t>No Runners On- Base Hit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C 0.006700 -0.102537 -0.005364 -0.205710 -0.035156 -0.300662 C -0.056083 -0.367360 -0.085592 -0.429279 -0.100521 -0.498858 C -0.101360 -0.502765 -0.102151 -0.506698 -0.103320 -0.510451 C -0.104113 -0.512998 -0.105073 -0.515443 -0.106054 -0.517871 C -0.109039 -0.525266 -0.112219 -0.532537 -0.114712 -0.540251 C -0.118922 -0.553277 -0.121089 -0.567299 -0.125124 -0.580420 C -0.132103 -0.603117 -0.144313 -0.622267 -0.159990 -0.635104" origin="layout" pathEditMode="relative">
                                      <p:cBhvr>
                                        <p:cTn id="6" dur="5000" fill="hold"/>
                                        <p:tgtEl>
                                          <p:spTgt spid="234"/>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decel="50000" fill="hold">
                                  <p:stCondLst>
                                    <p:cond delay="0"/>
                                  </p:stCondLst>
                                  <p:childTnLst>
                                    <p:animMotion path="M 0.000000 0.000000 C 0.059013 0.024770 0.122652 -0.002440 0.162049 -0.066050 C 0.198038 -0.124159 0.208025 -0.204390 0.181386 -0.270260 C 0.175634 -0.284485 0.168245 -0.297420 0.159489 -0.308596" origin="layout" pathEditMode="relative">
                                      <p:cBhvr>
                                        <p:cTn id="9" dur="7000" fill="hold"/>
                                        <p:tgtEl>
                                          <p:spTgt spid="232"/>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600"/>
                                  </p:stCondLst>
                                  <p:childTnLst>
                                    <p:animMotion path="M 0.000000 0.000000 L 0.249548 -0.187798" origin="layout" pathEditMode="relative">
                                      <p:cBhvr>
                                        <p:cTn id="12" dur="5000" fill="hold"/>
                                        <p:tgtEl>
                                          <p:spTgt spid="231"/>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accel="50000" decel="50000" fill="hold">
                                  <p:stCondLst>
                                    <p:cond delay="600"/>
                                  </p:stCondLst>
                                  <p:childTnLst>
                                    <p:animMotion path="M 0.000000 0.000000 C -0.001759 0.010675 -0.002628 0.021379 -0.002687 0.032028 C -0.002751 0.043513 -0.002079 0.056507 -0.008875 0.064753 C -0.011766 0.068261 -0.015665 0.069932 -0.019548 0.069329" origin="layout" pathEditMode="relative">
                                      <p:cBhvr>
                                        <p:cTn id="15" dur="4000" fill="hold"/>
                                        <p:tgtEl>
                                          <p:spTgt spid="233"/>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accel="50000" decel="50000" fill="hold">
                                  <p:stCondLst>
                                    <p:cond delay="600"/>
                                  </p:stCondLst>
                                  <p:childTnLst>
                                    <p:animMotion path="M 0.000000 0.000000 C -0.024536 0.003188 -0.049034 -0.006562 -0.068244 -0.027162 C -0.085647 -0.045822 -0.097491 -0.072142 -0.101652 -0.101396" origin="layout" pathEditMode="relative">
                                      <p:cBhvr>
                                        <p:cTn id="18" dur="5250" fill="hold"/>
                                        <p:tgtEl>
                                          <p:spTgt spid="235"/>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38" name="Image" descr="Image"/>
          <p:cNvPicPr>
            <a:picLocks noChangeAspect="1"/>
          </p:cNvPicPr>
          <p:nvPr/>
        </p:nvPicPr>
        <p:blipFill>
          <a:blip r:embed="rId2">
            <a:extLst/>
          </a:blip>
          <a:stretch>
            <a:fillRect/>
          </a:stretch>
        </p:blipFill>
        <p:spPr>
          <a:xfrm>
            <a:off x="1477781" y="467263"/>
            <a:ext cx="10049238" cy="8819074"/>
          </a:xfrm>
          <a:prstGeom prst="rect">
            <a:avLst/>
          </a:prstGeom>
          <a:ln w="12700">
            <a:miter lim="400000"/>
          </a:ln>
        </p:spPr>
      </p:pic>
      <p:sp>
        <p:nvSpPr>
          <p:cNvPr id="239" name="U#"/>
          <p:cNvSpPr/>
          <p:nvPr/>
        </p:nvSpPr>
        <p:spPr>
          <a:xfrm>
            <a:off x="3247004" y="580701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cap="all" sz="2800">
                <a:solidFill>
                  <a:srgbClr val="FFFFFF"/>
                </a:solidFill>
                <a:latin typeface="+mn-lt"/>
                <a:ea typeface="+mn-ea"/>
                <a:cs typeface="+mn-cs"/>
                <a:sym typeface="DIN Condensed Bold"/>
              </a:defRPr>
            </a:lvl1pPr>
          </a:lstStyle>
          <a:p>
            <a:pPr/>
            <a:r>
              <a:t>U#</a:t>
            </a:r>
          </a:p>
        </p:txBody>
      </p:sp>
      <p:sp>
        <p:nvSpPr>
          <p:cNvPr id="240" name="Children At Play"/>
          <p:cNvSpPr/>
          <p:nvPr/>
        </p:nvSpPr>
        <p:spPr>
          <a:xfrm>
            <a:off x="6340394" y="8398019"/>
            <a:ext cx="324012" cy="5093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41" name="Male"/>
          <p:cNvSpPr/>
          <p:nvPr/>
        </p:nvSpPr>
        <p:spPr>
          <a:xfrm>
            <a:off x="9520804" y="580701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42" name="Baseball"/>
          <p:cNvSpPr/>
          <p:nvPr/>
        </p:nvSpPr>
        <p:spPr>
          <a:xfrm>
            <a:off x="6348634" y="8198246"/>
            <a:ext cx="307532" cy="3075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43" name="Male"/>
          <p:cNvSpPr/>
          <p:nvPr/>
        </p:nvSpPr>
        <p:spPr>
          <a:xfrm>
            <a:off x="6367486" y="9039074"/>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44" name="No Runners On- Base Hit (Double)"/>
          <p:cNvSpPr txBox="1"/>
          <p:nvPr/>
        </p:nvSpPr>
        <p:spPr>
          <a:xfrm>
            <a:off x="4412239" y="1378545"/>
            <a:ext cx="4180322" cy="1219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200" u="sng">
                <a:solidFill>
                  <a:srgbClr val="000000"/>
                </a:solidFill>
                <a:latin typeface="Avenir Next Regular"/>
                <a:ea typeface="Avenir Next Regular"/>
                <a:cs typeface="Avenir Next Regular"/>
                <a:sym typeface="Avenir Next Regular"/>
              </a:defRPr>
            </a:lvl1pPr>
          </a:lstStyle>
          <a:p>
            <a:pPr/>
            <a:r>
              <a:t>No Runners On- Base Hit (Double)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decel="50000" fill="hold">
                                  <p:stCondLst>
                                    <p:cond delay="0"/>
                                  </p:stCondLst>
                                  <p:childTnLst>
                                    <p:animMotion path="M 0.000000 0.000000 C 0.006689 -0.102537 -0.005375 -0.205706 -0.035156 -0.300662 C -0.056076 -0.367363 -0.085577 -0.429276 -0.100521 -0.498858 C -0.101360 -0.502764 -0.102154 -0.506697 -0.103320 -0.510451 C -0.104111 -0.512999 -0.105069 -0.515446 -0.106054 -0.517871 C -0.109053 -0.525259 -0.112316 -0.532479 -0.114712 -0.540251 C -0.118762 -0.553386 -0.120242 -0.567781 -0.125124 -0.580420 C -0.133354 -0.601728 -0.150211 -0.615592 -0.156140 -0.638360 C -0.198117 -0.799531 -0.027692 -0.481374 -0.005442 -0.479863" origin="layout" pathEditMode="relative">
                                      <p:cBhvr>
                                        <p:cTn id="6" dur="9000" fill="hold"/>
                                        <p:tgtEl>
                                          <p:spTgt spid="242"/>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decel="50000" fill="hold">
                                  <p:stCondLst>
                                    <p:cond delay="1000"/>
                                  </p:stCondLst>
                                  <p:childTnLst>
                                    <p:animMotion path="M 0.000000 0.000000 C 0.058764 0.032353 0.126727 0.004431 0.162049 -0.066050 C 0.213929 -0.169572 0.186582 -0.294089 0.131874 -0.382043 C 0.097239 -0.437726 0.051363 -0.480933 -0.004394 -0.504964" origin="layout" pathEditMode="relative">
                                      <p:cBhvr>
                                        <p:cTn id="9" dur="10000" fill="hold"/>
                                        <p:tgtEl>
                                          <p:spTgt spid="240"/>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1000"/>
                                  </p:stCondLst>
                                  <p:childTnLst>
                                    <p:animMotion path="M 0.000000 0.000000 L 0.222584 -0.171819" origin="layout" pathEditMode="relative">
                                      <p:cBhvr>
                                        <p:cTn id="12" dur="5000" fill="hold"/>
                                        <p:tgtEl>
                                          <p:spTgt spid="239"/>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accel="50000" decel="50000" fill="hold">
                                  <p:stCondLst>
                                    <p:cond delay="1000"/>
                                  </p:stCondLst>
                                  <p:childTnLst>
                                    <p:animMotion path="M 0.000000 0.000000 C -0.000426 0.022067 -0.003420 0.043912 -0.008875 0.064753 C -0.012976 0.080423 -0.018438 0.095398 -0.025150 0.109375" origin="layout" pathEditMode="relative">
                                      <p:cBhvr>
                                        <p:cTn id="15" dur="4000" fill="hold"/>
                                        <p:tgtEl>
                                          <p:spTgt spid="241"/>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decel="50000" fill="hold">
                                  <p:stCondLst>
                                    <p:cond delay="800"/>
                                  </p:stCondLst>
                                  <p:childTnLst>
                                    <p:animMotion path="M 0.000000 0.000000 C -0.044201 -0.029871 -0.086084 -0.065484 -0.125040 -0.106322 C -0.168264 -0.151634 -0.207640 -0.203117 -0.242465 -0.259851" origin="layout" pathEditMode="relative">
                                      <p:cBhvr>
                                        <p:cTn id="18" dur="7000" fill="hold"/>
                                        <p:tgtEl>
                                          <p:spTgt spid="243"/>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46" name="Image" descr="Image"/>
          <p:cNvPicPr>
            <a:picLocks noChangeAspect="1"/>
          </p:cNvPicPr>
          <p:nvPr/>
        </p:nvPicPr>
        <p:blipFill>
          <a:blip r:embed="rId2">
            <a:extLst/>
          </a:blip>
          <a:stretch>
            <a:fillRect/>
          </a:stretch>
        </p:blipFill>
        <p:spPr>
          <a:xfrm>
            <a:off x="1477781" y="467263"/>
            <a:ext cx="10049238" cy="8819074"/>
          </a:xfrm>
          <a:prstGeom prst="rect">
            <a:avLst/>
          </a:prstGeom>
          <a:ln w="12700">
            <a:miter lim="400000"/>
          </a:ln>
        </p:spPr>
      </p:pic>
      <p:sp>
        <p:nvSpPr>
          <p:cNvPr id="247" name="U#"/>
          <p:cNvSpPr/>
          <p:nvPr/>
        </p:nvSpPr>
        <p:spPr>
          <a:xfrm>
            <a:off x="3247004" y="580701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cap="all" sz="2800">
                <a:solidFill>
                  <a:srgbClr val="FFFFFF"/>
                </a:solidFill>
                <a:latin typeface="+mn-lt"/>
                <a:ea typeface="+mn-ea"/>
                <a:cs typeface="+mn-cs"/>
                <a:sym typeface="DIN Condensed Bold"/>
              </a:defRPr>
            </a:lvl1pPr>
          </a:lstStyle>
          <a:p>
            <a:pPr/>
            <a:r>
              <a:t>U#</a:t>
            </a:r>
          </a:p>
        </p:txBody>
      </p:sp>
      <p:sp>
        <p:nvSpPr>
          <p:cNvPr id="248" name="Children At Play"/>
          <p:cNvSpPr/>
          <p:nvPr/>
        </p:nvSpPr>
        <p:spPr>
          <a:xfrm>
            <a:off x="6340394" y="8398019"/>
            <a:ext cx="324012" cy="5093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49" name="Male"/>
          <p:cNvSpPr/>
          <p:nvPr/>
        </p:nvSpPr>
        <p:spPr>
          <a:xfrm>
            <a:off x="9520804" y="580701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50" name="Baseball"/>
          <p:cNvSpPr/>
          <p:nvPr/>
        </p:nvSpPr>
        <p:spPr>
          <a:xfrm>
            <a:off x="6348634" y="8198246"/>
            <a:ext cx="307532" cy="3075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51" name="Male"/>
          <p:cNvSpPr/>
          <p:nvPr/>
        </p:nvSpPr>
        <p:spPr>
          <a:xfrm>
            <a:off x="6367486" y="8675424"/>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52" name="No Runners On- Base Hit Triple"/>
          <p:cNvSpPr txBox="1"/>
          <p:nvPr/>
        </p:nvSpPr>
        <p:spPr>
          <a:xfrm>
            <a:off x="4490063" y="1456758"/>
            <a:ext cx="4024675" cy="1244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300">
                <a:solidFill>
                  <a:srgbClr val="000000"/>
                </a:solidFill>
                <a:latin typeface="Avenir Next Regular"/>
                <a:ea typeface="Avenir Next Regular"/>
                <a:cs typeface="Avenir Next Regular"/>
                <a:sym typeface="Avenir Next Regular"/>
              </a:defRPr>
            </a:lvl1pPr>
          </a:lstStyle>
          <a:p>
            <a:pPr/>
            <a:r>
              <a:t>No Runners On- Base Hit Triple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C 0.001060 -0.037634 0.002746 -0.075199 0.005036 -0.112735 C 0.006638 -0.138992 0.008680 -0.165540 0.009516 -0.191843 C 0.010241 -0.214668 0.010162 -0.237218 0.011778 -0.260047 C 0.013347 -0.282203 0.016521 -0.304102 0.018198 -0.326244 C 0.019369 -0.341711 0.019806 -0.357255 0.020617 -0.372763 C 0.021784 -0.395071 0.023724 -0.417293 0.026163 -0.439417 C 0.029896 -0.473284 0.034807 -0.506957 0.042652 -0.539558 C 0.050472 -0.572056 0.061136 -0.603183 0.073786 -0.632849 C 0.086057 -0.661625 0.100160 -0.688942 0.115939 -0.714498" origin="layout" pathEditMode="relative">
                                      <p:cBhvr>
                                        <p:cTn id="6" dur="3000" fill="hold"/>
                                        <p:tgtEl>
                                          <p:spTgt spid="250"/>
                                        </p:tgtEl>
                                        <p:attrNameLst>
                                          <p:attrName>ppt_x</p:attrName>
                                          <p:attrName>ppt_y</p:attrName>
                                        </p:attrNameLst>
                                      </p:cBhvr>
                                    </p:animMotion>
                                  </p:childTnLst>
                                </p:cTn>
                              </p:par>
                            </p:childTnLst>
                          </p:cTn>
                        </p:par>
                        <p:par>
                          <p:cTn id="7" fill="hold">
                            <p:stCondLst>
                              <p:cond delay="0"/>
                            </p:stCondLst>
                            <p:childTnLst>
                              <p:par>
                                <p:cTn id="8" presetClass="emph" nodeType="withEffect" presetSubtype="0" presetID="6" grpId="2" accel="50000" decel="50000" fill="hold">
                                  <p:stCondLst>
                                    <p:cond delay="0"/>
                                  </p:stCondLst>
                                  <p:childTnLst>
                                    <p:animScale>
                                      <p:cBhvr>
                                        <p:cTn id="9" dur="1000" fill="hold"/>
                                        <p:tgtEl>
                                          <p:spTgt spid="250"/>
                                        </p:tgtEl>
                                      </p:cBhvr>
                                      <p:by x="105358" y="105358"/>
                                    </p:animScale>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58688 0.034455 0.127009 0.005560 0.162049 -0.066050 C 0.209722 -0.163478 0.181251 -0.285008 0.131874 -0.382043 C 0.098259 -0.448104 0.053691 -0.506663 -0.002225 -0.501124 C -0.059319 -0.495469 -0.095946 -0.431662 -0.127508 -0.373266 C -0.148554 -0.334325 -0.169608 -0.294855 -0.191145 -0.254431" origin="layout" pathEditMode="relative">
                                      <p:cBhvr>
                                        <p:cTn id="12" dur="15000" fill="hold"/>
                                        <p:tgtEl>
                                          <p:spTgt spid="248"/>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accel="50000" decel="50000" fill="hold">
                                  <p:stCondLst>
                                    <p:cond delay="0"/>
                                  </p:stCondLst>
                                  <p:childTnLst>
                                    <p:animMotion path="M 0.000000 0.000000 L 0.222584 -0.171819" origin="layout" pathEditMode="relative">
                                      <p:cBhvr>
                                        <p:cTn id="15" dur="5000" fill="hold"/>
                                        <p:tgtEl>
                                          <p:spTgt spid="247"/>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accel="50000" fill="hold">
                                  <p:stCondLst>
                                    <p:cond delay="0"/>
                                  </p:stCondLst>
                                  <p:childTnLst>
                                    <p:animMotion path="M 0.000000 0.000000 C 0.000431 0.022168 -0.002591 0.044222 -0.008875 0.064753 C -0.023383 0.112159 -0.052254 0.146336 -0.081132 0.177055 C -0.126196 0.224992 -0.174806 0.268380 -0.226881 0.306446" origin="layout" pathEditMode="relative">
                                      <p:cBhvr>
                                        <p:cTn id="18" dur="15500" fill="hold"/>
                                        <p:tgtEl>
                                          <p:spTgt spid="249"/>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fill="hold">
                                  <p:stCondLst>
                                    <p:cond delay="0"/>
                                  </p:stCondLst>
                                  <p:childTnLst>
                                    <p:animMotion path="M 0.000000 0.000000 C -0.044201 -0.029871 -0.086084 -0.065484 -0.125040 -0.106322 C -0.168264 -0.151634 -0.207640 -0.203117 -0.242465 -0.259851" origin="layout" pathEditMode="relative">
                                      <p:cBhvr>
                                        <p:cTn id="21" dur="9750" fill="hold"/>
                                        <p:tgtEl>
                                          <p:spTgt spid="251"/>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50" grpId="2"/>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54" name="Image" descr="Image"/>
          <p:cNvPicPr>
            <a:picLocks noChangeAspect="1"/>
          </p:cNvPicPr>
          <p:nvPr/>
        </p:nvPicPr>
        <p:blipFill>
          <a:blip r:embed="rId2">
            <a:extLst/>
          </a:blip>
          <a:stretch>
            <a:fillRect/>
          </a:stretch>
        </p:blipFill>
        <p:spPr>
          <a:xfrm>
            <a:off x="1477781" y="467263"/>
            <a:ext cx="10049238" cy="8819074"/>
          </a:xfrm>
          <a:prstGeom prst="rect">
            <a:avLst/>
          </a:prstGeom>
          <a:ln w="12700">
            <a:miter lim="400000"/>
          </a:ln>
        </p:spPr>
      </p:pic>
      <p:sp>
        <p:nvSpPr>
          <p:cNvPr id="255" name="U#"/>
          <p:cNvSpPr/>
          <p:nvPr/>
        </p:nvSpPr>
        <p:spPr>
          <a:xfrm>
            <a:off x="3247004" y="580701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cap="all" sz="2800">
                <a:solidFill>
                  <a:srgbClr val="FFFFFF"/>
                </a:solidFill>
                <a:latin typeface="+mn-lt"/>
                <a:ea typeface="+mn-ea"/>
                <a:cs typeface="+mn-cs"/>
                <a:sym typeface="DIN Condensed Bold"/>
              </a:defRPr>
            </a:lvl1pPr>
          </a:lstStyle>
          <a:p>
            <a:pPr/>
            <a:r>
              <a:t>U#</a:t>
            </a:r>
          </a:p>
        </p:txBody>
      </p:sp>
      <p:sp>
        <p:nvSpPr>
          <p:cNvPr id="256" name="Children At Play"/>
          <p:cNvSpPr/>
          <p:nvPr/>
        </p:nvSpPr>
        <p:spPr>
          <a:xfrm>
            <a:off x="6340394" y="8398019"/>
            <a:ext cx="324012" cy="5093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57" name="Male"/>
          <p:cNvSpPr/>
          <p:nvPr/>
        </p:nvSpPr>
        <p:spPr>
          <a:xfrm>
            <a:off x="9520804" y="580701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58" name="Baseball"/>
          <p:cNvSpPr/>
          <p:nvPr/>
        </p:nvSpPr>
        <p:spPr>
          <a:xfrm>
            <a:off x="6348634" y="8198246"/>
            <a:ext cx="307532" cy="3075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59" name="Male"/>
          <p:cNvSpPr/>
          <p:nvPr/>
        </p:nvSpPr>
        <p:spPr>
          <a:xfrm>
            <a:off x="6367486" y="8675424"/>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60" name="No Runners On- Base Hit in U3’s Area"/>
          <p:cNvSpPr txBox="1"/>
          <p:nvPr/>
        </p:nvSpPr>
        <p:spPr>
          <a:xfrm>
            <a:off x="125981" y="272884"/>
            <a:ext cx="4024675" cy="1066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2800">
                <a:solidFill>
                  <a:srgbClr val="000000"/>
                </a:solidFill>
                <a:latin typeface="Avenir Next Regular"/>
                <a:ea typeface="Avenir Next Regular"/>
                <a:cs typeface="Avenir Next Regular"/>
                <a:sym typeface="Avenir Next Regular"/>
              </a:defRPr>
            </a:lvl1pPr>
          </a:lstStyle>
          <a:p>
            <a:pPr/>
            <a:r>
              <a:t>No Runners On- Base Hit in U3’s Area</a:t>
            </a:r>
          </a:p>
        </p:txBody>
      </p:sp>
      <p:sp>
        <p:nvSpPr>
          <p:cNvPr id="261" name="U1 Comes into the infield to protect U3 going out…"/>
          <p:cNvSpPr txBox="1"/>
          <p:nvPr/>
        </p:nvSpPr>
        <p:spPr>
          <a:xfrm>
            <a:off x="9438006" y="7005812"/>
            <a:ext cx="3453531" cy="2692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2200">
                <a:solidFill>
                  <a:srgbClr val="000000"/>
                </a:solidFill>
              </a:defRPr>
            </a:pPr>
            <a:r>
              <a:t>U1 Comes into the infield to protect U3 going out</a:t>
            </a:r>
          </a:p>
          <a:p>
            <a:pPr>
              <a:defRPr sz="2200">
                <a:solidFill>
                  <a:srgbClr val="000000"/>
                </a:solidFill>
              </a:defRPr>
            </a:pPr>
            <a:r>
              <a:t>Once he sees U3 is keeping the rotation on, U1 can still go home from the inside of the infield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path" nodeType="afterEffect" presetSubtype="0" presetID="-1" grpId="1" fill="hold">
                                  <p:stCondLst>
                                    <p:cond delay="0"/>
                                  </p:stCondLst>
                                  <p:childTnLst>
                                    <p:animMotion path="M 0.000000 0.000000 C 0.058688 0.034455 0.127009 0.005560 0.162049 -0.066050 C 0.209722 -0.163478 0.181251 -0.285008 0.131874 -0.382043 C 0.098259 -0.448104 0.053691 -0.506663 -0.002225 -0.501124 C -0.059319 -0.495469 -0.095946 -0.431662 -0.127508 -0.373266 C -0.148554 -0.334325 -0.169608 -0.294855 -0.191145 -0.254431" origin="layout" pathEditMode="relative">
                                      <p:cBhvr>
                                        <p:cTn id="6" dur="10500" fill="hold"/>
                                        <p:tgtEl>
                                          <p:spTgt spid="256"/>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0"/>
                                  </p:stCondLst>
                                  <p:childTnLst>
                                    <p:animMotion path="M 0.000000 0.000000 L 0.222584 -0.171819" origin="layout" pathEditMode="relative">
                                      <p:cBhvr>
                                        <p:cTn id="9" dur="5000" fill="hold"/>
                                        <p:tgtEl>
                                          <p:spTgt spid="255"/>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28436 -0.005118 -0.057008 -0.000821 -0.083464 0.012066 C -0.106102 0.023093 -0.127743 0.041146 -0.137496 0.071234 C -0.144646 0.093290 -0.143618 0.116219 -0.142637 0.139752 C -0.141935 0.156617 -0.141328 0.173876 -0.143503 0.190322 C -0.145719 0.207075 -0.150864 0.222819 -0.157733 0.237147 C -0.173772 0.270600 -0.198321 0.295209 -0.226881 0.306446" origin="layout" pathEditMode="relative">
                                      <p:cBhvr>
                                        <p:cTn id="12" dur="9000" fill="hold"/>
                                        <p:tgtEl>
                                          <p:spTgt spid="257"/>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0"/>
                                  </p:stCondLst>
                                  <p:childTnLst>
                                    <p:animMotion path="M 0.000000 0.000000 C -0.044201 -0.029871 -0.086084 -0.065484 -0.125040 -0.106322 C -0.168264 -0.151634 -0.207640 -0.203117 -0.242465 -0.259851" origin="layout" pathEditMode="relative">
                                      <p:cBhvr>
                                        <p:cTn id="15" dur="9750" fill="hold"/>
                                        <p:tgtEl>
                                          <p:spTgt spid="259"/>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accel="50000" decel="50000" fill="hold">
                                  <p:stCondLst>
                                    <p:cond delay="0"/>
                                  </p:stCondLst>
                                  <p:childTnLst>
                                    <p:animMotion path="M 0.000000 0.000000 L -0.084105 -0.752913" origin="layout" pathEditMode="relative">
                                      <p:cBhvr>
                                        <p:cTn id="18" dur="4000" fill="hold"/>
                                        <p:tgtEl>
                                          <p:spTgt spid="258"/>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Runner on first only"/>
          <p:cNvSpPr txBox="1"/>
          <p:nvPr>
            <p:ph type="ctrTitle"/>
          </p:nvPr>
        </p:nvSpPr>
        <p:spPr>
          <a:prstGeom prst="rect">
            <a:avLst/>
          </a:prstGeom>
        </p:spPr>
        <p:txBody>
          <a:bodyPr/>
          <a:lstStyle>
            <a:lvl1pPr defTabSz="350520">
              <a:defRPr sz="10200"/>
            </a:lvl1pPr>
          </a:lstStyle>
          <a:p>
            <a:pPr/>
            <a:r>
              <a:t>Runner on first only</a:t>
            </a:r>
          </a:p>
        </p:txBody>
      </p:sp>
      <p:sp>
        <p:nvSpPr>
          <p:cNvPr id="264" name="Three Umpire system"/>
          <p:cNvSpPr txBox="1"/>
          <p:nvPr>
            <p:ph type="subTitle" sz="quarter" idx="1"/>
          </p:nvPr>
        </p:nvSpPr>
        <p:spPr>
          <a:prstGeom prst="rect">
            <a:avLst/>
          </a:prstGeom>
        </p:spPr>
        <p:txBody>
          <a:bodyPr/>
          <a:lstStyle/>
          <a:p>
            <a:pPr/>
            <a:r>
              <a:t>Three Umpire system</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66" name="Image" descr="Image"/>
          <p:cNvPicPr>
            <a:picLocks noChangeAspect="1"/>
          </p:cNvPicPr>
          <p:nvPr/>
        </p:nvPicPr>
        <p:blipFill>
          <a:blip r:embed="rId2">
            <a:extLst/>
          </a:blip>
          <a:stretch>
            <a:fillRect/>
          </a:stretch>
        </p:blipFill>
        <p:spPr>
          <a:xfrm>
            <a:off x="1213145" y="234036"/>
            <a:ext cx="10370135" cy="9100688"/>
          </a:xfrm>
          <a:prstGeom prst="rect">
            <a:avLst/>
          </a:prstGeom>
          <a:ln w="12700">
            <a:miter lim="400000"/>
          </a:ln>
        </p:spPr>
      </p:pic>
      <p:sp>
        <p:nvSpPr>
          <p:cNvPr id="267" name="Children At Play"/>
          <p:cNvSpPr/>
          <p:nvPr/>
        </p:nvSpPr>
        <p:spPr>
          <a:xfrm>
            <a:off x="8395590" y="5215130"/>
            <a:ext cx="395600" cy="62184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68" name="Children At Play"/>
          <p:cNvSpPr/>
          <p:nvPr/>
        </p:nvSpPr>
        <p:spPr>
          <a:xfrm>
            <a:off x="6187713" y="8345114"/>
            <a:ext cx="395600" cy="62184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69" name="Male"/>
          <p:cNvSpPr/>
          <p:nvPr/>
        </p:nvSpPr>
        <p:spPr>
          <a:xfrm>
            <a:off x="6595441" y="4137543"/>
            <a:ext cx="371504" cy="100243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70" name="Male"/>
          <p:cNvSpPr/>
          <p:nvPr/>
        </p:nvSpPr>
        <p:spPr>
          <a:xfrm>
            <a:off x="9296837" y="5955791"/>
            <a:ext cx="395601" cy="1067455"/>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71" name="Male"/>
          <p:cNvSpPr/>
          <p:nvPr/>
        </p:nvSpPr>
        <p:spPr>
          <a:xfrm>
            <a:off x="6187713" y="8774075"/>
            <a:ext cx="395600" cy="1067454"/>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72" name="Man"/>
          <p:cNvSpPr/>
          <p:nvPr/>
        </p:nvSpPr>
        <p:spPr>
          <a:xfrm>
            <a:off x="6205679" y="1253521"/>
            <a:ext cx="240871" cy="621846"/>
          </a:xfrm>
          <a:custGeom>
            <a:avLst/>
            <a:gdLst/>
            <a:ahLst/>
            <a:cxnLst>
              <a:cxn ang="0">
                <a:pos x="wd2" y="hd2"/>
              </a:cxn>
              <a:cxn ang="5400000">
                <a:pos x="wd2" y="hd2"/>
              </a:cxn>
              <a:cxn ang="10800000">
                <a:pos x="wd2" y="hd2"/>
              </a:cxn>
              <a:cxn ang="16200000">
                <a:pos x="wd2" y="hd2"/>
              </a:cxn>
            </a:cxnLst>
            <a:rect l="0" t="0" r="r" b="b"/>
            <a:pathLst>
              <a:path w="21470" h="21502" fill="norm" stroke="1" extrusionOk="0">
                <a:moveTo>
                  <a:pt x="10246" y="10"/>
                </a:moveTo>
                <a:cubicBezTo>
                  <a:pt x="9651" y="39"/>
                  <a:pt x="9052" y="142"/>
                  <a:pt x="8490" y="331"/>
                </a:cubicBezTo>
                <a:cubicBezTo>
                  <a:pt x="7409" y="697"/>
                  <a:pt x="7827" y="1471"/>
                  <a:pt x="7827" y="1471"/>
                </a:cubicBezTo>
                <a:cubicBezTo>
                  <a:pt x="7827" y="1471"/>
                  <a:pt x="7467" y="1472"/>
                  <a:pt x="7689" y="1837"/>
                </a:cubicBezTo>
                <a:cubicBezTo>
                  <a:pt x="7827" y="2069"/>
                  <a:pt x="7730" y="2122"/>
                  <a:pt x="8174" y="2197"/>
                </a:cubicBezTo>
                <a:cubicBezTo>
                  <a:pt x="8285" y="2477"/>
                  <a:pt x="8629" y="2493"/>
                  <a:pt x="8629" y="2983"/>
                </a:cubicBezTo>
                <a:cubicBezTo>
                  <a:pt x="8629" y="2988"/>
                  <a:pt x="8355" y="2978"/>
                  <a:pt x="8161" y="3134"/>
                </a:cubicBezTo>
                <a:cubicBezTo>
                  <a:pt x="8106" y="3177"/>
                  <a:pt x="8049" y="3322"/>
                  <a:pt x="7827" y="3359"/>
                </a:cubicBezTo>
                <a:cubicBezTo>
                  <a:pt x="6842" y="3542"/>
                  <a:pt x="4636" y="3731"/>
                  <a:pt x="4095" y="3941"/>
                </a:cubicBezTo>
                <a:cubicBezTo>
                  <a:pt x="3332" y="4237"/>
                  <a:pt x="185" y="6557"/>
                  <a:pt x="185" y="6783"/>
                </a:cubicBezTo>
                <a:cubicBezTo>
                  <a:pt x="185" y="7133"/>
                  <a:pt x="112" y="7369"/>
                  <a:pt x="306" y="7546"/>
                </a:cubicBezTo>
                <a:cubicBezTo>
                  <a:pt x="1138" y="8300"/>
                  <a:pt x="2140" y="9548"/>
                  <a:pt x="3388" y="10139"/>
                </a:cubicBezTo>
                <a:cubicBezTo>
                  <a:pt x="3555" y="10220"/>
                  <a:pt x="3874" y="10313"/>
                  <a:pt x="4290" y="10366"/>
                </a:cubicBezTo>
                <a:cubicBezTo>
                  <a:pt x="4706" y="10420"/>
                  <a:pt x="5414" y="10539"/>
                  <a:pt x="5400" y="10636"/>
                </a:cubicBezTo>
                <a:cubicBezTo>
                  <a:pt x="5261" y="11507"/>
                  <a:pt x="4984" y="13595"/>
                  <a:pt x="4775" y="14591"/>
                </a:cubicBezTo>
                <a:cubicBezTo>
                  <a:pt x="4637" y="15242"/>
                  <a:pt x="4526" y="15984"/>
                  <a:pt x="4429" y="16447"/>
                </a:cubicBezTo>
                <a:cubicBezTo>
                  <a:pt x="4262" y="17244"/>
                  <a:pt x="4221" y="18180"/>
                  <a:pt x="3666" y="19165"/>
                </a:cubicBezTo>
                <a:cubicBezTo>
                  <a:pt x="3416" y="19617"/>
                  <a:pt x="2972" y="20214"/>
                  <a:pt x="3250" y="20214"/>
                </a:cubicBezTo>
                <a:cubicBezTo>
                  <a:pt x="2833" y="20612"/>
                  <a:pt x="1236" y="20827"/>
                  <a:pt x="432" y="20913"/>
                </a:cubicBezTo>
                <a:cubicBezTo>
                  <a:pt x="154" y="20940"/>
                  <a:pt x="-25" y="21043"/>
                  <a:pt x="3" y="21156"/>
                </a:cubicBezTo>
                <a:lnTo>
                  <a:pt x="29" y="21225"/>
                </a:lnTo>
                <a:cubicBezTo>
                  <a:pt x="43" y="21311"/>
                  <a:pt x="324" y="21344"/>
                  <a:pt x="393" y="21344"/>
                </a:cubicBezTo>
                <a:cubicBezTo>
                  <a:pt x="837" y="21376"/>
                  <a:pt x="2207" y="21461"/>
                  <a:pt x="3206" y="21305"/>
                </a:cubicBezTo>
                <a:cubicBezTo>
                  <a:pt x="4371" y="21128"/>
                  <a:pt x="5857" y="21247"/>
                  <a:pt x="7008" y="21188"/>
                </a:cubicBezTo>
                <a:cubicBezTo>
                  <a:pt x="7355" y="21171"/>
                  <a:pt x="7398" y="20692"/>
                  <a:pt x="7259" y="20471"/>
                </a:cubicBezTo>
                <a:cubicBezTo>
                  <a:pt x="7218" y="20407"/>
                  <a:pt x="7134" y="20375"/>
                  <a:pt x="7134" y="20375"/>
                </a:cubicBezTo>
                <a:lnTo>
                  <a:pt x="7190" y="20412"/>
                </a:lnTo>
                <a:cubicBezTo>
                  <a:pt x="7773" y="20434"/>
                  <a:pt x="8367" y="17905"/>
                  <a:pt x="8742" y="15860"/>
                </a:cubicBezTo>
                <a:cubicBezTo>
                  <a:pt x="8908" y="14999"/>
                  <a:pt x="10033" y="13116"/>
                  <a:pt x="10394" y="12497"/>
                </a:cubicBezTo>
                <a:cubicBezTo>
                  <a:pt x="10421" y="12443"/>
                  <a:pt x="10630" y="12443"/>
                  <a:pt x="10658" y="12497"/>
                </a:cubicBezTo>
                <a:cubicBezTo>
                  <a:pt x="10880" y="12987"/>
                  <a:pt x="11168" y="14031"/>
                  <a:pt x="11473" y="14757"/>
                </a:cubicBezTo>
                <a:cubicBezTo>
                  <a:pt x="11542" y="14924"/>
                  <a:pt x="11753" y="15564"/>
                  <a:pt x="11781" y="15968"/>
                </a:cubicBezTo>
                <a:cubicBezTo>
                  <a:pt x="11892" y="17206"/>
                  <a:pt x="11572" y="19842"/>
                  <a:pt x="12002" y="20175"/>
                </a:cubicBezTo>
                <a:cubicBezTo>
                  <a:pt x="12002" y="20175"/>
                  <a:pt x="11906" y="20682"/>
                  <a:pt x="11490" y="21053"/>
                </a:cubicBezTo>
                <a:cubicBezTo>
                  <a:pt x="10908" y="21575"/>
                  <a:pt x="13763" y="21580"/>
                  <a:pt x="14568" y="21381"/>
                </a:cubicBezTo>
                <a:cubicBezTo>
                  <a:pt x="15608" y="21128"/>
                  <a:pt x="14986" y="20682"/>
                  <a:pt x="15028" y="20488"/>
                </a:cubicBezTo>
                <a:cubicBezTo>
                  <a:pt x="15125" y="20316"/>
                  <a:pt x="15333" y="20316"/>
                  <a:pt x="15444" y="19950"/>
                </a:cubicBezTo>
                <a:cubicBezTo>
                  <a:pt x="15763" y="18841"/>
                  <a:pt x="15485" y="17442"/>
                  <a:pt x="15513" y="16318"/>
                </a:cubicBezTo>
                <a:cubicBezTo>
                  <a:pt x="15527" y="15946"/>
                  <a:pt x="15886" y="15230"/>
                  <a:pt x="15886" y="14229"/>
                </a:cubicBezTo>
                <a:cubicBezTo>
                  <a:pt x="15886" y="13223"/>
                  <a:pt x="15888" y="12330"/>
                  <a:pt x="15721" y="11431"/>
                </a:cubicBezTo>
                <a:cubicBezTo>
                  <a:pt x="15610" y="10839"/>
                  <a:pt x="16110" y="10802"/>
                  <a:pt x="15652" y="10044"/>
                </a:cubicBezTo>
                <a:cubicBezTo>
                  <a:pt x="17247" y="10108"/>
                  <a:pt x="17453" y="10054"/>
                  <a:pt x="17967" y="9801"/>
                </a:cubicBezTo>
                <a:cubicBezTo>
                  <a:pt x="19312" y="9123"/>
                  <a:pt x="20798" y="7585"/>
                  <a:pt x="21062" y="7321"/>
                </a:cubicBezTo>
                <a:cubicBezTo>
                  <a:pt x="21575" y="7278"/>
                  <a:pt x="21546" y="6846"/>
                  <a:pt x="21296" y="6534"/>
                </a:cubicBezTo>
                <a:cubicBezTo>
                  <a:pt x="21226" y="6453"/>
                  <a:pt x="20909" y="6465"/>
                  <a:pt x="20854" y="6384"/>
                </a:cubicBezTo>
                <a:cubicBezTo>
                  <a:pt x="20424" y="5755"/>
                  <a:pt x="17691" y="4302"/>
                  <a:pt x="17247" y="3990"/>
                </a:cubicBezTo>
                <a:cubicBezTo>
                  <a:pt x="16859" y="3715"/>
                  <a:pt x="14264" y="3516"/>
                  <a:pt x="13376" y="3381"/>
                </a:cubicBezTo>
                <a:cubicBezTo>
                  <a:pt x="13237" y="3360"/>
                  <a:pt x="13085" y="3300"/>
                  <a:pt x="13029" y="3247"/>
                </a:cubicBezTo>
                <a:cubicBezTo>
                  <a:pt x="13001" y="3225"/>
                  <a:pt x="12988" y="3204"/>
                  <a:pt x="12960" y="3183"/>
                </a:cubicBezTo>
                <a:cubicBezTo>
                  <a:pt x="12724" y="2984"/>
                  <a:pt x="12392" y="2989"/>
                  <a:pt x="12392" y="2989"/>
                </a:cubicBezTo>
                <a:cubicBezTo>
                  <a:pt x="12350" y="2839"/>
                  <a:pt x="12319" y="2714"/>
                  <a:pt x="12444" y="2628"/>
                </a:cubicBezTo>
                <a:cubicBezTo>
                  <a:pt x="12610" y="2504"/>
                  <a:pt x="12750" y="2364"/>
                  <a:pt x="12847" y="2219"/>
                </a:cubicBezTo>
                <a:cubicBezTo>
                  <a:pt x="13041" y="2203"/>
                  <a:pt x="13196" y="2213"/>
                  <a:pt x="13376" y="1933"/>
                </a:cubicBezTo>
                <a:cubicBezTo>
                  <a:pt x="13445" y="1810"/>
                  <a:pt x="13748" y="1482"/>
                  <a:pt x="13276" y="1471"/>
                </a:cubicBezTo>
                <a:cubicBezTo>
                  <a:pt x="13373" y="1245"/>
                  <a:pt x="13679" y="444"/>
                  <a:pt x="12500" y="272"/>
                </a:cubicBezTo>
                <a:cubicBezTo>
                  <a:pt x="12154" y="223"/>
                  <a:pt x="12141" y="153"/>
                  <a:pt x="11989" y="126"/>
                </a:cubicBezTo>
                <a:cubicBezTo>
                  <a:pt x="11434" y="23"/>
                  <a:pt x="10841" y="-20"/>
                  <a:pt x="10246" y="10"/>
                </a:cubicBezTo>
                <a:close/>
                <a:moveTo>
                  <a:pt x="16042" y="6038"/>
                </a:moveTo>
                <a:cubicBezTo>
                  <a:pt x="16175" y="6060"/>
                  <a:pt x="16316" y="6123"/>
                  <a:pt x="16371" y="6147"/>
                </a:cubicBezTo>
                <a:cubicBezTo>
                  <a:pt x="17342" y="6567"/>
                  <a:pt x="18104" y="6825"/>
                  <a:pt x="18201" y="6955"/>
                </a:cubicBezTo>
                <a:cubicBezTo>
                  <a:pt x="18270" y="7186"/>
                  <a:pt x="18326" y="7449"/>
                  <a:pt x="18326" y="7449"/>
                </a:cubicBezTo>
                <a:cubicBezTo>
                  <a:pt x="18326" y="7449"/>
                  <a:pt x="17454" y="9005"/>
                  <a:pt x="17052" y="9124"/>
                </a:cubicBezTo>
                <a:cubicBezTo>
                  <a:pt x="16802" y="9205"/>
                  <a:pt x="15790" y="8946"/>
                  <a:pt x="15236" y="8972"/>
                </a:cubicBezTo>
                <a:cubicBezTo>
                  <a:pt x="15236" y="8703"/>
                  <a:pt x="15249" y="8450"/>
                  <a:pt x="15305" y="7950"/>
                </a:cubicBezTo>
                <a:cubicBezTo>
                  <a:pt x="15374" y="7347"/>
                  <a:pt x="15692" y="6443"/>
                  <a:pt x="15747" y="6174"/>
                </a:cubicBezTo>
                <a:cubicBezTo>
                  <a:pt x="15782" y="6034"/>
                  <a:pt x="15908" y="6016"/>
                  <a:pt x="16042" y="6038"/>
                </a:cubicBezTo>
                <a:close/>
                <a:moveTo>
                  <a:pt x="5001" y="6053"/>
                </a:moveTo>
                <a:cubicBezTo>
                  <a:pt x="5137" y="6043"/>
                  <a:pt x="5286" y="6074"/>
                  <a:pt x="5317" y="6131"/>
                </a:cubicBezTo>
                <a:cubicBezTo>
                  <a:pt x="5456" y="6389"/>
                  <a:pt x="5454" y="6740"/>
                  <a:pt x="5551" y="7133"/>
                </a:cubicBezTo>
                <a:cubicBezTo>
                  <a:pt x="5704" y="7752"/>
                  <a:pt x="5968" y="8369"/>
                  <a:pt x="5898" y="8735"/>
                </a:cubicBezTo>
                <a:cubicBezTo>
                  <a:pt x="5870" y="8918"/>
                  <a:pt x="5912" y="9091"/>
                  <a:pt x="5898" y="9107"/>
                </a:cubicBezTo>
                <a:cubicBezTo>
                  <a:pt x="5898" y="9107"/>
                  <a:pt x="5413" y="9295"/>
                  <a:pt x="5205" y="9322"/>
                </a:cubicBezTo>
                <a:cubicBezTo>
                  <a:pt x="4899" y="9355"/>
                  <a:pt x="4593" y="9462"/>
                  <a:pt x="4537" y="9430"/>
                </a:cubicBezTo>
                <a:cubicBezTo>
                  <a:pt x="4149" y="9150"/>
                  <a:pt x="3152" y="7622"/>
                  <a:pt x="3042" y="7385"/>
                </a:cubicBezTo>
                <a:cubicBezTo>
                  <a:pt x="3097" y="7251"/>
                  <a:pt x="3139" y="7062"/>
                  <a:pt x="3167" y="6965"/>
                </a:cubicBezTo>
                <a:cubicBezTo>
                  <a:pt x="3181" y="6922"/>
                  <a:pt x="3206" y="6884"/>
                  <a:pt x="3276" y="6852"/>
                </a:cubicBezTo>
                <a:cubicBezTo>
                  <a:pt x="3539" y="6701"/>
                  <a:pt x="4330" y="6260"/>
                  <a:pt x="4871" y="6077"/>
                </a:cubicBezTo>
                <a:cubicBezTo>
                  <a:pt x="4909" y="6063"/>
                  <a:pt x="4955" y="6057"/>
                  <a:pt x="5001" y="6053"/>
                </a:cubicBezTo>
                <a:close/>
              </a:path>
            </a:pathLst>
          </a:custGeom>
          <a:solidFill>
            <a:schemeClr val="accent4"/>
          </a:solidFill>
          <a:ln w="12700">
            <a:miter lim="400000"/>
          </a:ln>
        </p:spPr>
        <p:txBody>
          <a:bodyPr lIns="50800" tIns="50800" rIns="50800" bIns="50800" anchor="ctr"/>
          <a:lstStyle/>
          <a:p>
            <a:pPr algn="ctr">
              <a:lnSpc>
                <a:spcPct val="80000"/>
              </a:lnSpc>
              <a:spcBef>
                <a:spcPts val="0"/>
              </a:spcBef>
              <a:defRPr cap="all" sz="2800">
                <a:solidFill>
                  <a:srgbClr val="232323"/>
                </a:solidFill>
                <a:latin typeface="+mn-lt"/>
                <a:ea typeface="+mn-ea"/>
                <a:cs typeface="+mn-cs"/>
                <a:sym typeface="DIN Condensed Bold"/>
              </a:defRPr>
            </a:pPr>
          </a:p>
        </p:txBody>
      </p:sp>
      <p:sp>
        <p:nvSpPr>
          <p:cNvPr id="273" name="Man"/>
          <p:cNvSpPr/>
          <p:nvPr/>
        </p:nvSpPr>
        <p:spPr>
          <a:xfrm>
            <a:off x="9231762" y="2825007"/>
            <a:ext cx="240871" cy="621845"/>
          </a:xfrm>
          <a:custGeom>
            <a:avLst/>
            <a:gdLst/>
            <a:ahLst/>
            <a:cxnLst>
              <a:cxn ang="0">
                <a:pos x="wd2" y="hd2"/>
              </a:cxn>
              <a:cxn ang="5400000">
                <a:pos x="wd2" y="hd2"/>
              </a:cxn>
              <a:cxn ang="10800000">
                <a:pos x="wd2" y="hd2"/>
              </a:cxn>
              <a:cxn ang="16200000">
                <a:pos x="wd2" y="hd2"/>
              </a:cxn>
            </a:cxnLst>
            <a:rect l="0" t="0" r="r" b="b"/>
            <a:pathLst>
              <a:path w="21470" h="21502" fill="norm" stroke="1" extrusionOk="0">
                <a:moveTo>
                  <a:pt x="10246" y="10"/>
                </a:moveTo>
                <a:cubicBezTo>
                  <a:pt x="9651" y="39"/>
                  <a:pt x="9052" y="142"/>
                  <a:pt x="8490" y="331"/>
                </a:cubicBezTo>
                <a:cubicBezTo>
                  <a:pt x="7409" y="697"/>
                  <a:pt x="7827" y="1471"/>
                  <a:pt x="7827" y="1471"/>
                </a:cubicBezTo>
                <a:cubicBezTo>
                  <a:pt x="7827" y="1471"/>
                  <a:pt x="7467" y="1472"/>
                  <a:pt x="7689" y="1837"/>
                </a:cubicBezTo>
                <a:cubicBezTo>
                  <a:pt x="7827" y="2069"/>
                  <a:pt x="7730" y="2122"/>
                  <a:pt x="8174" y="2197"/>
                </a:cubicBezTo>
                <a:cubicBezTo>
                  <a:pt x="8285" y="2477"/>
                  <a:pt x="8629" y="2493"/>
                  <a:pt x="8629" y="2983"/>
                </a:cubicBezTo>
                <a:cubicBezTo>
                  <a:pt x="8629" y="2988"/>
                  <a:pt x="8355" y="2978"/>
                  <a:pt x="8161" y="3134"/>
                </a:cubicBezTo>
                <a:cubicBezTo>
                  <a:pt x="8106" y="3177"/>
                  <a:pt x="8049" y="3322"/>
                  <a:pt x="7827" y="3359"/>
                </a:cubicBezTo>
                <a:cubicBezTo>
                  <a:pt x="6842" y="3542"/>
                  <a:pt x="4636" y="3731"/>
                  <a:pt x="4095" y="3941"/>
                </a:cubicBezTo>
                <a:cubicBezTo>
                  <a:pt x="3332" y="4237"/>
                  <a:pt x="185" y="6557"/>
                  <a:pt x="185" y="6783"/>
                </a:cubicBezTo>
                <a:cubicBezTo>
                  <a:pt x="185" y="7133"/>
                  <a:pt x="112" y="7369"/>
                  <a:pt x="306" y="7546"/>
                </a:cubicBezTo>
                <a:cubicBezTo>
                  <a:pt x="1138" y="8300"/>
                  <a:pt x="2140" y="9548"/>
                  <a:pt x="3388" y="10139"/>
                </a:cubicBezTo>
                <a:cubicBezTo>
                  <a:pt x="3555" y="10220"/>
                  <a:pt x="3874" y="10313"/>
                  <a:pt x="4290" y="10366"/>
                </a:cubicBezTo>
                <a:cubicBezTo>
                  <a:pt x="4706" y="10420"/>
                  <a:pt x="5414" y="10539"/>
                  <a:pt x="5400" y="10636"/>
                </a:cubicBezTo>
                <a:cubicBezTo>
                  <a:pt x="5261" y="11507"/>
                  <a:pt x="4984" y="13595"/>
                  <a:pt x="4775" y="14591"/>
                </a:cubicBezTo>
                <a:cubicBezTo>
                  <a:pt x="4637" y="15242"/>
                  <a:pt x="4526" y="15984"/>
                  <a:pt x="4429" y="16447"/>
                </a:cubicBezTo>
                <a:cubicBezTo>
                  <a:pt x="4262" y="17244"/>
                  <a:pt x="4221" y="18180"/>
                  <a:pt x="3666" y="19165"/>
                </a:cubicBezTo>
                <a:cubicBezTo>
                  <a:pt x="3416" y="19617"/>
                  <a:pt x="2972" y="20214"/>
                  <a:pt x="3250" y="20214"/>
                </a:cubicBezTo>
                <a:cubicBezTo>
                  <a:pt x="2833" y="20612"/>
                  <a:pt x="1236" y="20827"/>
                  <a:pt x="432" y="20913"/>
                </a:cubicBezTo>
                <a:cubicBezTo>
                  <a:pt x="154" y="20940"/>
                  <a:pt x="-25" y="21043"/>
                  <a:pt x="3" y="21156"/>
                </a:cubicBezTo>
                <a:lnTo>
                  <a:pt x="29" y="21225"/>
                </a:lnTo>
                <a:cubicBezTo>
                  <a:pt x="43" y="21311"/>
                  <a:pt x="324" y="21344"/>
                  <a:pt x="393" y="21344"/>
                </a:cubicBezTo>
                <a:cubicBezTo>
                  <a:pt x="837" y="21376"/>
                  <a:pt x="2207" y="21461"/>
                  <a:pt x="3206" y="21305"/>
                </a:cubicBezTo>
                <a:cubicBezTo>
                  <a:pt x="4371" y="21128"/>
                  <a:pt x="5857" y="21247"/>
                  <a:pt x="7008" y="21188"/>
                </a:cubicBezTo>
                <a:cubicBezTo>
                  <a:pt x="7355" y="21171"/>
                  <a:pt x="7398" y="20692"/>
                  <a:pt x="7259" y="20471"/>
                </a:cubicBezTo>
                <a:cubicBezTo>
                  <a:pt x="7218" y="20407"/>
                  <a:pt x="7134" y="20375"/>
                  <a:pt x="7134" y="20375"/>
                </a:cubicBezTo>
                <a:lnTo>
                  <a:pt x="7190" y="20412"/>
                </a:lnTo>
                <a:cubicBezTo>
                  <a:pt x="7773" y="20434"/>
                  <a:pt x="8367" y="17905"/>
                  <a:pt x="8742" y="15860"/>
                </a:cubicBezTo>
                <a:cubicBezTo>
                  <a:pt x="8908" y="14999"/>
                  <a:pt x="10033" y="13116"/>
                  <a:pt x="10394" y="12497"/>
                </a:cubicBezTo>
                <a:cubicBezTo>
                  <a:pt x="10421" y="12443"/>
                  <a:pt x="10630" y="12443"/>
                  <a:pt x="10658" y="12497"/>
                </a:cubicBezTo>
                <a:cubicBezTo>
                  <a:pt x="10880" y="12987"/>
                  <a:pt x="11168" y="14031"/>
                  <a:pt x="11473" y="14757"/>
                </a:cubicBezTo>
                <a:cubicBezTo>
                  <a:pt x="11542" y="14924"/>
                  <a:pt x="11753" y="15564"/>
                  <a:pt x="11781" y="15968"/>
                </a:cubicBezTo>
                <a:cubicBezTo>
                  <a:pt x="11892" y="17206"/>
                  <a:pt x="11572" y="19842"/>
                  <a:pt x="12002" y="20175"/>
                </a:cubicBezTo>
                <a:cubicBezTo>
                  <a:pt x="12002" y="20175"/>
                  <a:pt x="11906" y="20682"/>
                  <a:pt x="11490" y="21053"/>
                </a:cubicBezTo>
                <a:cubicBezTo>
                  <a:pt x="10908" y="21575"/>
                  <a:pt x="13763" y="21580"/>
                  <a:pt x="14568" y="21381"/>
                </a:cubicBezTo>
                <a:cubicBezTo>
                  <a:pt x="15608" y="21128"/>
                  <a:pt x="14986" y="20682"/>
                  <a:pt x="15028" y="20488"/>
                </a:cubicBezTo>
                <a:cubicBezTo>
                  <a:pt x="15125" y="20316"/>
                  <a:pt x="15333" y="20316"/>
                  <a:pt x="15444" y="19950"/>
                </a:cubicBezTo>
                <a:cubicBezTo>
                  <a:pt x="15763" y="18841"/>
                  <a:pt x="15485" y="17442"/>
                  <a:pt x="15513" y="16318"/>
                </a:cubicBezTo>
                <a:cubicBezTo>
                  <a:pt x="15527" y="15946"/>
                  <a:pt x="15886" y="15230"/>
                  <a:pt x="15886" y="14229"/>
                </a:cubicBezTo>
                <a:cubicBezTo>
                  <a:pt x="15886" y="13223"/>
                  <a:pt x="15888" y="12330"/>
                  <a:pt x="15721" y="11431"/>
                </a:cubicBezTo>
                <a:cubicBezTo>
                  <a:pt x="15610" y="10839"/>
                  <a:pt x="16110" y="10802"/>
                  <a:pt x="15652" y="10044"/>
                </a:cubicBezTo>
                <a:cubicBezTo>
                  <a:pt x="17247" y="10108"/>
                  <a:pt x="17453" y="10054"/>
                  <a:pt x="17967" y="9801"/>
                </a:cubicBezTo>
                <a:cubicBezTo>
                  <a:pt x="19312" y="9123"/>
                  <a:pt x="20798" y="7585"/>
                  <a:pt x="21062" y="7321"/>
                </a:cubicBezTo>
                <a:cubicBezTo>
                  <a:pt x="21575" y="7278"/>
                  <a:pt x="21546" y="6846"/>
                  <a:pt x="21296" y="6534"/>
                </a:cubicBezTo>
                <a:cubicBezTo>
                  <a:pt x="21226" y="6453"/>
                  <a:pt x="20909" y="6465"/>
                  <a:pt x="20854" y="6384"/>
                </a:cubicBezTo>
                <a:cubicBezTo>
                  <a:pt x="20424" y="5755"/>
                  <a:pt x="17691" y="4302"/>
                  <a:pt x="17247" y="3990"/>
                </a:cubicBezTo>
                <a:cubicBezTo>
                  <a:pt x="16859" y="3715"/>
                  <a:pt x="14264" y="3516"/>
                  <a:pt x="13376" y="3381"/>
                </a:cubicBezTo>
                <a:cubicBezTo>
                  <a:pt x="13237" y="3360"/>
                  <a:pt x="13085" y="3300"/>
                  <a:pt x="13029" y="3247"/>
                </a:cubicBezTo>
                <a:cubicBezTo>
                  <a:pt x="13001" y="3225"/>
                  <a:pt x="12988" y="3204"/>
                  <a:pt x="12960" y="3183"/>
                </a:cubicBezTo>
                <a:cubicBezTo>
                  <a:pt x="12724" y="2984"/>
                  <a:pt x="12392" y="2989"/>
                  <a:pt x="12392" y="2989"/>
                </a:cubicBezTo>
                <a:cubicBezTo>
                  <a:pt x="12350" y="2839"/>
                  <a:pt x="12319" y="2714"/>
                  <a:pt x="12444" y="2628"/>
                </a:cubicBezTo>
                <a:cubicBezTo>
                  <a:pt x="12610" y="2504"/>
                  <a:pt x="12750" y="2364"/>
                  <a:pt x="12847" y="2219"/>
                </a:cubicBezTo>
                <a:cubicBezTo>
                  <a:pt x="13041" y="2203"/>
                  <a:pt x="13196" y="2213"/>
                  <a:pt x="13376" y="1933"/>
                </a:cubicBezTo>
                <a:cubicBezTo>
                  <a:pt x="13445" y="1810"/>
                  <a:pt x="13748" y="1482"/>
                  <a:pt x="13276" y="1471"/>
                </a:cubicBezTo>
                <a:cubicBezTo>
                  <a:pt x="13373" y="1245"/>
                  <a:pt x="13679" y="444"/>
                  <a:pt x="12500" y="272"/>
                </a:cubicBezTo>
                <a:cubicBezTo>
                  <a:pt x="12154" y="223"/>
                  <a:pt x="12141" y="153"/>
                  <a:pt x="11989" y="126"/>
                </a:cubicBezTo>
                <a:cubicBezTo>
                  <a:pt x="11434" y="23"/>
                  <a:pt x="10841" y="-20"/>
                  <a:pt x="10246" y="10"/>
                </a:cubicBezTo>
                <a:close/>
                <a:moveTo>
                  <a:pt x="16042" y="6038"/>
                </a:moveTo>
                <a:cubicBezTo>
                  <a:pt x="16175" y="6060"/>
                  <a:pt x="16316" y="6123"/>
                  <a:pt x="16371" y="6147"/>
                </a:cubicBezTo>
                <a:cubicBezTo>
                  <a:pt x="17342" y="6567"/>
                  <a:pt x="18104" y="6825"/>
                  <a:pt x="18201" y="6955"/>
                </a:cubicBezTo>
                <a:cubicBezTo>
                  <a:pt x="18270" y="7186"/>
                  <a:pt x="18326" y="7449"/>
                  <a:pt x="18326" y="7449"/>
                </a:cubicBezTo>
                <a:cubicBezTo>
                  <a:pt x="18326" y="7449"/>
                  <a:pt x="17454" y="9005"/>
                  <a:pt x="17052" y="9124"/>
                </a:cubicBezTo>
                <a:cubicBezTo>
                  <a:pt x="16802" y="9205"/>
                  <a:pt x="15790" y="8946"/>
                  <a:pt x="15236" y="8972"/>
                </a:cubicBezTo>
                <a:cubicBezTo>
                  <a:pt x="15236" y="8703"/>
                  <a:pt x="15249" y="8450"/>
                  <a:pt x="15305" y="7950"/>
                </a:cubicBezTo>
                <a:cubicBezTo>
                  <a:pt x="15374" y="7347"/>
                  <a:pt x="15692" y="6443"/>
                  <a:pt x="15747" y="6174"/>
                </a:cubicBezTo>
                <a:cubicBezTo>
                  <a:pt x="15782" y="6034"/>
                  <a:pt x="15908" y="6016"/>
                  <a:pt x="16042" y="6038"/>
                </a:cubicBezTo>
                <a:close/>
                <a:moveTo>
                  <a:pt x="5001" y="6053"/>
                </a:moveTo>
                <a:cubicBezTo>
                  <a:pt x="5137" y="6043"/>
                  <a:pt x="5286" y="6074"/>
                  <a:pt x="5317" y="6131"/>
                </a:cubicBezTo>
                <a:cubicBezTo>
                  <a:pt x="5456" y="6389"/>
                  <a:pt x="5454" y="6740"/>
                  <a:pt x="5551" y="7133"/>
                </a:cubicBezTo>
                <a:cubicBezTo>
                  <a:pt x="5704" y="7752"/>
                  <a:pt x="5968" y="8369"/>
                  <a:pt x="5898" y="8735"/>
                </a:cubicBezTo>
                <a:cubicBezTo>
                  <a:pt x="5870" y="8918"/>
                  <a:pt x="5912" y="9091"/>
                  <a:pt x="5898" y="9107"/>
                </a:cubicBezTo>
                <a:cubicBezTo>
                  <a:pt x="5898" y="9107"/>
                  <a:pt x="5413" y="9295"/>
                  <a:pt x="5205" y="9322"/>
                </a:cubicBezTo>
                <a:cubicBezTo>
                  <a:pt x="4899" y="9355"/>
                  <a:pt x="4593" y="9462"/>
                  <a:pt x="4537" y="9430"/>
                </a:cubicBezTo>
                <a:cubicBezTo>
                  <a:pt x="4149" y="9150"/>
                  <a:pt x="3152" y="7622"/>
                  <a:pt x="3042" y="7385"/>
                </a:cubicBezTo>
                <a:cubicBezTo>
                  <a:pt x="3097" y="7251"/>
                  <a:pt x="3139" y="7062"/>
                  <a:pt x="3167" y="6965"/>
                </a:cubicBezTo>
                <a:cubicBezTo>
                  <a:pt x="3181" y="6922"/>
                  <a:pt x="3206" y="6884"/>
                  <a:pt x="3276" y="6852"/>
                </a:cubicBezTo>
                <a:cubicBezTo>
                  <a:pt x="3539" y="6701"/>
                  <a:pt x="4330" y="6260"/>
                  <a:pt x="4871" y="6077"/>
                </a:cubicBezTo>
                <a:cubicBezTo>
                  <a:pt x="4909" y="6063"/>
                  <a:pt x="4955" y="6057"/>
                  <a:pt x="5001" y="6053"/>
                </a:cubicBezTo>
                <a:close/>
              </a:path>
            </a:pathLst>
          </a:custGeom>
          <a:solidFill>
            <a:schemeClr val="accent4"/>
          </a:solidFill>
          <a:ln w="12700">
            <a:miter lim="400000"/>
          </a:ln>
        </p:spPr>
        <p:txBody>
          <a:bodyPr lIns="50800" tIns="50800" rIns="50800" bIns="50800" anchor="ctr"/>
          <a:lstStyle/>
          <a:p>
            <a:pPr algn="ctr">
              <a:lnSpc>
                <a:spcPct val="80000"/>
              </a:lnSpc>
              <a:spcBef>
                <a:spcPts val="0"/>
              </a:spcBef>
              <a:defRPr cap="all" sz="2800">
                <a:solidFill>
                  <a:srgbClr val="232323"/>
                </a:solidFill>
                <a:latin typeface="+mn-lt"/>
                <a:ea typeface="+mn-ea"/>
                <a:cs typeface="+mn-cs"/>
                <a:sym typeface="DIN Condensed Bold"/>
              </a:defRPr>
            </a:pPr>
          </a:p>
        </p:txBody>
      </p:sp>
      <p:sp>
        <p:nvSpPr>
          <p:cNvPr id="274" name="Man"/>
          <p:cNvSpPr/>
          <p:nvPr/>
        </p:nvSpPr>
        <p:spPr>
          <a:xfrm>
            <a:off x="3452333" y="2825007"/>
            <a:ext cx="240870" cy="621845"/>
          </a:xfrm>
          <a:custGeom>
            <a:avLst/>
            <a:gdLst/>
            <a:ahLst/>
            <a:cxnLst>
              <a:cxn ang="0">
                <a:pos x="wd2" y="hd2"/>
              </a:cxn>
              <a:cxn ang="5400000">
                <a:pos x="wd2" y="hd2"/>
              </a:cxn>
              <a:cxn ang="10800000">
                <a:pos x="wd2" y="hd2"/>
              </a:cxn>
              <a:cxn ang="16200000">
                <a:pos x="wd2" y="hd2"/>
              </a:cxn>
            </a:cxnLst>
            <a:rect l="0" t="0" r="r" b="b"/>
            <a:pathLst>
              <a:path w="21470" h="21502" fill="norm" stroke="1" extrusionOk="0">
                <a:moveTo>
                  <a:pt x="10246" y="10"/>
                </a:moveTo>
                <a:cubicBezTo>
                  <a:pt x="9651" y="39"/>
                  <a:pt x="9052" y="142"/>
                  <a:pt x="8490" y="331"/>
                </a:cubicBezTo>
                <a:cubicBezTo>
                  <a:pt x="7409" y="697"/>
                  <a:pt x="7827" y="1471"/>
                  <a:pt x="7827" y="1471"/>
                </a:cubicBezTo>
                <a:cubicBezTo>
                  <a:pt x="7827" y="1471"/>
                  <a:pt x="7467" y="1472"/>
                  <a:pt x="7689" y="1837"/>
                </a:cubicBezTo>
                <a:cubicBezTo>
                  <a:pt x="7827" y="2069"/>
                  <a:pt x="7730" y="2122"/>
                  <a:pt x="8174" y="2197"/>
                </a:cubicBezTo>
                <a:cubicBezTo>
                  <a:pt x="8285" y="2477"/>
                  <a:pt x="8629" y="2493"/>
                  <a:pt x="8629" y="2983"/>
                </a:cubicBezTo>
                <a:cubicBezTo>
                  <a:pt x="8629" y="2988"/>
                  <a:pt x="8355" y="2978"/>
                  <a:pt x="8161" y="3134"/>
                </a:cubicBezTo>
                <a:cubicBezTo>
                  <a:pt x="8106" y="3177"/>
                  <a:pt x="8049" y="3322"/>
                  <a:pt x="7827" y="3359"/>
                </a:cubicBezTo>
                <a:cubicBezTo>
                  <a:pt x="6842" y="3542"/>
                  <a:pt x="4636" y="3731"/>
                  <a:pt x="4095" y="3941"/>
                </a:cubicBezTo>
                <a:cubicBezTo>
                  <a:pt x="3332" y="4237"/>
                  <a:pt x="185" y="6557"/>
                  <a:pt x="185" y="6783"/>
                </a:cubicBezTo>
                <a:cubicBezTo>
                  <a:pt x="185" y="7133"/>
                  <a:pt x="112" y="7369"/>
                  <a:pt x="306" y="7546"/>
                </a:cubicBezTo>
                <a:cubicBezTo>
                  <a:pt x="1138" y="8300"/>
                  <a:pt x="2140" y="9548"/>
                  <a:pt x="3388" y="10139"/>
                </a:cubicBezTo>
                <a:cubicBezTo>
                  <a:pt x="3555" y="10220"/>
                  <a:pt x="3874" y="10313"/>
                  <a:pt x="4290" y="10366"/>
                </a:cubicBezTo>
                <a:cubicBezTo>
                  <a:pt x="4706" y="10420"/>
                  <a:pt x="5414" y="10539"/>
                  <a:pt x="5400" y="10636"/>
                </a:cubicBezTo>
                <a:cubicBezTo>
                  <a:pt x="5261" y="11507"/>
                  <a:pt x="4984" y="13595"/>
                  <a:pt x="4775" y="14591"/>
                </a:cubicBezTo>
                <a:cubicBezTo>
                  <a:pt x="4637" y="15242"/>
                  <a:pt x="4526" y="15984"/>
                  <a:pt x="4429" y="16447"/>
                </a:cubicBezTo>
                <a:cubicBezTo>
                  <a:pt x="4262" y="17244"/>
                  <a:pt x="4221" y="18180"/>
                  <a:pt x="3666" y="19165"/>
                </a:cubicBezTo>
                <a:cubicBezTo>
                  <a:pt x="3416" y="19617"/>
                  <a:pt x="2972" y="20214"/>
                  <a:pt x="3250" y="20214"/>
                </a:cubicBezTo>
                <a:cubicBezTo>
                  <a:pt x="2833" y="20612"/>
                  <a:pt x="1236" y="20827"/>
                  <a:pt x="432" y="20913"/>
                </a:cubicBezTo>
                <a:cubicBezTo>
                  <a:pt x="154" y="20940"/>
                  <a:pt x="-25" y="21043"/>
                  <a:pt x="3" y="21156"/>
                </a:cubicBezTo>
                <a:lnTo>
                  <a:pt x="29" y="21225"/>
                </a:lnTo>
                <a:cubicBezTo>
                  <a:pt x="43" y="21311"/>
                  <a:pt x="324" y="21344"/>
                  <a:pt x="393" y="21344"/>
                </a:cubicBezTo>
                <a:cubicBezTo>
                  <a:pt x="837" y="21376"/>
                  <a:pt x="2207" y="21461"/>
                  <a:pt x="3206" y="21305"/>
                </a:cubicBezTo>
                <a:cubicBezTo>
                  <a:pt x="4371" y="21128"/>
                  <a:pt x="5857" y="21247"/>
                  <a:pt x="7008" y="21188"/>
                </a:cubicBezTo>
                <a:cubicBezTo>
                  <a:pt x="7355" y="21171"/>
                  <a:pt x="7398" y="20692"/>
                  <a:pt x="7259" y="20471"/>
                </a:cubicBezTo>
                <a:cubicBezTo>
                  <a:pt x="7218" y="20407"/>
                  <a:pt x="7134" y="20375"/>
                  <a:pt x="7134" y="20375"/>
                </a:cubicBezTo>
                <a:lnTo>
                  <a:pt x="7190" y="20412"/>
                </a:lnTo>
                <a:cubicBezTo>
                  <a:pt x="7773" y="20434"/>
                  <a:pt x="8367" y="17905"/>
                  <a:pt x="8742" y="15860"/>
                </a:cubicBezTo>
                <a:cubicBezTo>
                  <a:pt x="8908" y="14999"/>
                  <a:pt x="10033" y="13116"/>
                  <a:pt x="10394" y="12497"/>
                </a:cubicBezTo>
                <a:cubicBezTo>
                  <a:pt x="10421" y="12443"/>
                  <a:pt x="10630" y="12443"/>
                  <a:pt x="10658" y="12497"/>
                </a:cubicBezTo>
                <a:cubicBezTo>
                  <a:pt x="10880" y="12987"/>
                  <a:pt x="11168" y="14031"/>
                  <a:pt x="11473" y="14757"/>
                </a:cubicBezTo>
                <a:cubicBezTo>
                  <a:pt x="11542" y="14924"/>
                  <a:pt x="11753" y="15564"/>
                  <a:pt x="11781" y="15968"/>
                </a:cubicBezTo>
                <a:cubicBezTo>
                  <a:pt x="11892" y="17206"/>
                  <a:pt x="11572" y="19842"/>
                  <a:pt x="12002" y="20175"/>
                </a:cubicBezTo>
                <a:cubicBezTo>
                  <a:pt x="12002" y="20175"/>
                  <a:pt x="11906" y="20682"/>
                  <a:pt x="11490" y="21053"/>
                </a:cubicBezTo>
                <a:cubicBezTo>
                  <a:pt x="10908" y="21575"/>
                  <a:pt x="13763" y="21580"/>
                  <a:pt x="14568" y="21381"/>
                </a:cubicBezTo>
                <a:cubicBezTo>
                  <a:pt x="15608" y="21128"/>
                  <a:pt x="14986" y="20682"/>
                  <a:pt x="15028" y="20488"/>
                </a:cubicBezTo>
                <a:cubicBezTo>
                  <a:pt x="15125" y="20316"/>
                  <a:pt x="15333" y="20316"/>
                  <a:pt x="15444" y="19950"/>
                </a:cubicBezTo>
                <a:cubicBezTo>
                  <a:pt x="15763" y="18841"/>
                  <a:pt x="15485" y="17442"/>
                  <a:pt x="15513" y="16318"/>
                </a:cubicBezTo>
                <a:cubicBezTo>
                  <a:pt x="15527" y="15946"/>
                  <a:pt x="15886" y="15230"/>
                  <a:pt x="15886" y="14229"/>
                </a:cubicBezTo>
                <a:cubicBezTo>
                  <a:pt x="15886" y="13223"/>
                  <a:pt x="15888" y="12330"/>
                  <a:pt x="15721" y="11431"/>
                </a:cubicBezTo>
                <a:cubicBezTo>
                  <a:pt x="15610" y="10839"/>
                  <a:pt x="16110" y="10802"/>
                  <a:pt x="15652" y="10044"/>
                </a:cubicBezTo>
                <a:cubicBezTo>
                  <a:pt x="17247" y="10108"/>
                  <a:pt x="17453" y="10054"/>
                  <a:pt x="17967" y="9801"/>
                </a:cubicBezTo>
                <a:cubicBezTo>
                  <a:pt x="19312" y="9123"/>
                  <a:pt x="20798" y="7585"/>
                  <a:pt x="21062" y="7321"/>
                </a:cubicBezTo>
                <a:cubicBezTo>
                  <a:pt x="21575" y="7278"/>
                  <a:pt x="21546" y="6846"/>
                  <a:pt x="21296" y="6534"/>
                </a:cubicBezTo>
                <a:cubicBezTo>
                  <a:pt x="21226" y="6453"/>
                  <a:pt x="20909" y="6465"/>
                  <a:pt x="20854" y="6384"/>
                </a:cubicBezTo>
                <a:cubicBezTo>
                  <a:pt x="20424" y="5755"/>
                  <a:pt x="17691" y="4302"/>
                  <a:pt x="17247" y="3990"/>
                </a:cubicBezTo>
                <a:cubicBezTo>
                  <a:pt x="16859" y="3715"/>
                  <a:pt x="14264" y="3516"/>
                  <a:pt x="13376" y="3381"/>
                </a:cubicBezTo>
                <a:cubicBezTo>
                  <a:pt x="13237" y="3360"/>
                  <a:pt x="13085" y="3300"/>
                  <a:pt x="13029" y="3247"/>
                </a:cubicBezTo>
                <a:cubicBezTo>
                  <a:pt x="13001" y="3225"/>
                  <a:pt x="12988" y="3204"/>
                  <a:pt x="12960" y="3183"/>
                </a:cubicBezTo>
                <a:cubicBezTo>
                  <a:pt x="12724" y="2984"/>
                  <a:pt x="12392" y="2989"/>
                  <a:pt x="12392" y="2989"/>
                </a:cubicBezTo>
                <a:cubicBezTo>
                  <a:pt x="12350" y="2839"/>
                  <a:pt x="12319" y="2714"/>
                  <a:pt x="12444" y="2628"/>
                </a:cubicBezTo>
                <a:cubicBezTo>
                  <a:pt x="12610" y="2504"/>
                  <a:pt x="12750" y="2364"/>
                  <a:pt x="12847" y="2219"/>
                </a:cubicBezTo>
                <a:cubicBezTo>
                  <a:pt x="13041" y="2203"/>
                  <a:pt x="13196" y="2213"/>
                  <a:pt x="13376" y="1933"/>
                </a:cubicBezTo>
                <a:cubicBezTo>
                  <a:pt x="13445" y="1810"/>
                  <a:pt x="13748" y="1482"/>
                  <a:pt x="13276" y="1471"/>
                </a:cubicBezTo>
                <a:cubicBezTo>
                  <a:pt x="13373" y="1245"/>
                  <a:pt x="13679" y="444"/>
                  <a:pt x="12500" y="272"/>
                </a:cubicBezTo>
                <a:cubicBezTo>
                  <a:pt x="12154" y="223"/>
                  <a:pt x="12141" y="153"/>
                  <a:pt x="11989" y="126"/>
                </a:cubicBezTo>
                <a:cubicBezTo>
                  <a:pt x="11434" y="23"/>
                  <a:pt x="10841" y="-20"/>
                  <a:pt x="10246" y="10"/>
                </a:cubicBezTo>
                <a:close/>
                <a:moveTo>
                  <a:pt x="16042" y="6038"/>
                </a:moveTo>
                <a:cubicBezTo>
                  <a:pt x="16175" y="6060"/>
                  <a:pt x="16316" y="6123"/>
                  <a:pt x="16371" y="6147"/>
                </a:cubicBezTo>
                <a:cubicBezTo>
                  <a:pt x="17342" y="6567"/>
                  <a:pt x="18104" y="6825"/>
                  <a:pt x="18201" y="6955"/>
                </a:cubicBezTo>
                <a:cubicBezTo>
                  <a:pt x="18270" y="7186"/>
                  <a:pt x="18326" y="7449"/>
                  <a:pt x="18326" y="7449"/>
                </a:cubicBezTo>
                <a:cubicBezTo>
                  <a:pt x="18326" y="7449"/>
                  <a:pt x="17454" y="9005"/>
                  <a:pt x="17052" y="9124"/>
                </a:cubicBezTo>
                <a:cubicBezTo>
                  <a:pt x="16802" y="9205"/>
                  <a:pt x="15790" y="8946"/>
                  <a:pt x="15236" y="8972"/>
                </a:cubicBezTo>
                <a:cubicBezTo>
                  <a:pt x="15236" y="8703"/>
                  <a:pt x="15249" y="8450"/>
                  <a:pt x="15305" y="7950"/>
                </a:cubicBezTo>
                <a:cubicBezTo>
                  <a:pt x="15374" y="7347"/>
                  <a:pt x="15692" y="6443"/>
                  <a:pt x="15747" y="6174"/>
                </a:cubicBezTo>
                <a:cubicBezTo>
                  <a:pt x="15782" y="6034"/>
                  <a:pt x="15908" y="6016"/>
                  <a:pt x="16042" y="6038"/>
                </a:cubicBezTo>
                <a:close/>
                <a:moveTo>
                  <a:pt x="5001" y="6053"/>
                </a:moveTo>
                <a:cubicBezTo>
                  <a:pt x="5137" y="6043"/>
                  <a:pt x="5286" y="6074"/>
                  <a:pt x="5317" y="6131"/>
                </a:cubicBezTo>
                <a:cubicBezTo>
                  <a:pt x="5456" y="6389"/>
                  <a:pt x="5454" y="6740"/>
                  <a:pt x="5551" y="7133"/>
                </a:cubicBezTo>
                <a:cubicBezTo>
                  <a:pt x="5704" y="7752"/>
                  <a:pt x="5968" y="8369"/>
                  <a:pt x="5898" y="8735"/>
                </a:cubicBezTo>
                <a:cubicBezTo>
                  <a:pt x="5870" y="8918"/>
                  <a:pt x="5912" y="9091"/>
                  <a:pt x="5898" y="9107"/>
                </a:cubicBezTo>
                <a:cubicBezTo>
                  <a:pt x="5898" y="9107"/>
                  <a:pt x="5413" y="9295"/>
                  <a:pt x="5205" y="9322"/>
                </a:cubicBezTo>
                <a:cubicBezTo>
                  <a:pt x="4899" y="9355"/>
                  <a:pt x="4593" y="9462"/>
                  <a:pt x="4537" y="9430"/>
                </a:cubicBezTo>
                <a:cubicBezTo>
                  <a:pt x="4149" y="9150"/>
                  <a:pt x="3152" y="7622"/>
                  <a:pt x="3042" y="7385"/>
                </a:cubicBezTo>
                <a:cubicBezTo>
                  <a:pt x="3097" y="7251"/>
                  <a:pt x="3139" y="7062"/>
                  <a:pt x="3167" y="6965"/>
                </a:cubicBezTo>
                <a:cubicBezTo>
                  <a:pt x="3181" y="6922"/>
                  <a:pt x="3206" y="6884"/>
                  <a:pt x="3276" y="6852"/>
                </a:cubicBezTo>
                <a:cubicBezTo>
                  <a:pt x="3539" y="6701"/>
                  <a:pt x="4330" y="6260"/>
                  <a:pt x="4871" y="6077"/>
                </a:cubicBezTo>
                <a:cubicBezTo>
                  <a:pt x="4909" y="6063"/>
                  <a:pt x="4955" y="6057"/>
                  <a:pt x="5001" y="6053"/>
                </a:cubicBezTo>
                <a:close/>
              </a:path>
            </a:pathLst>
          </a:custGeom>
          <a:solidFill>
            <a:schemeClr val="accent4"/>
          </a:solidFill>
          <a:ln w="12700">
            <a:miter lim="400000"/>
          </a:ln>
        </p:spPr>
        <p:txBody>
          <a:bodyPr lIns="50800" tIns="50800" rIns="50800" bIns="50800" anchor="ctr"/>
          <a:lstStyle/>
          <a:p>
            <a:pPr algn="ctr">
              <a:lnSpc>
                <a:spcPct val="80000"/>
              </a:lnSpc>
              <a:spcBef>
                <a:spcPts val="0"/>
              </a:spcBef>
              <a:defRPr cap="all" sz="2800">
                <a:solidFill>
                  <a:srgbClr val="232323"/>
                </a:solidFill>
                <a:latin typeface="+mn-lt"/>
                <a:ea typeface="+mn-ea"/>
                <a:cs typeface="+mn-cs"/>
                <a:sym typeface="DIN Condensed Bold"/>
              </a:defRPr>
            </a:pPr>
          </a:p>
        </p:txBody>
      </p:sp>
      <p:sp>
        <p:nvSpPr>
          <p:cNvPr id="275" name="Line"/>
          <p:cNvSpPr/>
          <p:nvPr/>
        </p:nvSpPr>
        <p:spPr>
          <a:xfrm flipV="1">
            <a:off x="6326114" y="536903"/>
            <a:ext cx="1" cy="2606609"/>
          </a:xfrm>
          <a:prstGeom prst="line">
            <a:avLst/>
          </a:prstGeom>
          <a:ln w="25400">
            <a:solidFill>
              <a:schemeClr val="accent1"/>
            </a:solidFill>
            <a:miter lim="400000"/>
          </a:ln>
        </p:spPr>
        <p:txBody>
          <a:bodyPr lIns="50800" tIns="50800" rIns="50800" bIns="50800" anchor="ctr"/>
          <a:lstStyle/>
          <a:p>
            <a:pPr algn="ctr">
              <a:lnSpc>
                <a:spcPct val="80000"/>
              </a:lnSpc>
              <a:spcBef>
                <a:spcPts val="0"/>
              </a:spcBef>
              <a:defRPr cap="all" sz="2800">
                <a:latin typeface="+mn-lt"/>
                <a:ea typeface="+mn-ea"/>
                <a:cs typeface="+mn-cs"/>
                <a:sym typeface="DIN Condensed Bold"/>
              </a:defRPr>
            </a:pPr>
          </a:p>
        </p:txBody>
      </p:sp>
      <p:sp>
        <p:nvSpPr>
          <p:cNvPr id="276" name="Line"/>
          <p:cNvSpPr/>
          <p:nvPr/>
        </p:nvSpPr>
        <p:spPr>
          <a:xfrm flipH="1" flipV="1">
            <a:off x="2737904" y="2301065"/>
            <a:ext cx="1669728" cy="1669729"/>
          </a:xfrm>
          <a:prstGeom prst="line">
            <a:avLst/>
          </a:prstGeom>
          <a:ln w="25400">
            <a:solidFill>
              <a:schemeClr val="accent1"/>
            </a:solidFill>
            <a:miter lim="400000"/>
          </a:ln>
        </p:spPr>
        <p:txBody>
          <a:bodyPr lIns="50800" tIns="50800" rIns="50800" bIns="50800" anchor="ctr"/>
          <a:lstStyle/>
          <a:p>
            <a:pPr algn="ctr">
              <a:lnSpc>
                <a:spcPct val="80000"/>
              </a:lnSpc>
              <a:spcBef>
                <a:spcPts val="0"/>
              </a:spcBef>
              <a:defRPr cap="all" sz="2800">
                <a:latin typeface="+mn-lt"/>
                <a:ea typeface="+mn-ea"/>
                <a:cs typeface="+mn-cs"/>
                <a:sym typeface="DIN Condensed Bold"/>
              </a:defRPr>
            </a:pPr>
          </a:p>
        </p:txBody>
      </p:sp>
      <p:sp>
        <p:nvSpPr>
          <p:cNvPr id="277" name="Line"/>
          <p:cNvSpPr/>
          <p:nvPr/>
        </p:nvSpPr>
        <p:spPr>
          <a:xfrm flipH="1">
            <a:off x="2914310" y="3329902"/>
            <a:ext cx="667293" cy="888284"/>
          </a:xfrm>
          <a:prstGeom prst="line">
            <a:avLst/>
          </a:prstGeom>
          <a:ln w="254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Bold"/>
              </a:defRPr>
            </a:pPr>
          </a:p>
        </p:txBody>
      </p:sp>
      <p:sp>
        <p:nvSpPr>
          <p:cNvPr id="278" name="PLATE UMPIRE"/>
          <p:cNvSpPr txBox="1"/>
          <p:nvPr/>
        </p:nvSpPr>
        <p:spPr>
          <a:xfrm>
            <a:off x="2012040" y="4225962"/>
            <a:ext cx="1891228" cy="444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a:solidFill>
                  <a:srgbClr val="000000"/>
                </a:solidFill>
              </a:defRPr>
            </a:lvl1pPr>
          </a:lstStyle>
          <a:p>
            <a:pPr/>
            <a:r>
              <a:t>PLATE UMPIRE</a:t>
            </a:r>
          </a:p>
        </p:txBody>
      </p:sp>
      <p:sp>
        <p:nvSpPr>
          <p:cNvPr id="279" name="U1"/>
          <p:cNvSpPr txBox="1"/>
          <p:nvPr/>
        </p:nvSpPr>
        <p:spPr>
          <a:xfrm>
            <a:off x="8246223" y="2389823"/>
            <a:ext cx="694335" cy="6731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sz="3300">
                <a:solidFill>
                  <a:srgbClr val="000000"/>
                </a:solidFill>
                <a:latin typeface="Avenir Next Regular"/>
                <a:ea typeface="Avenir Next Regular"/>
                <a:cs typeface="Avenir Next Regular"/>
                <a:sym typeface="Avenir Next Regular"/>
              </a:defRPr>
            </a:lvl1pPr>
          </a:lstStyle>
          <a:p>
            <a:pPr/>
            <a:r>
              <a:t>U1</a:t>
            </a:r>
          </a:p>
        </p:txBody>
      </p:sp>
      <p:sp>
        <p:nvSpPr>
          <p:cNvPr id="280" name="U3"/>
          <p:cNvSpPr txBox="1"/>
          <p:nvPr/>
        </p:nvSpPr>
        <p:spPr>
          <a:xfrm>
            <a:off x="4606662" y="1595853"/>
            <a:ext cx="1660649" cy="685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sz="3400">
                <a:solidFill>
                  <a:srgbClr val="000000"/>
                </a:solidFill>
                <a:latin typeface="Avenir Next Regular"/>
                <a:ea typeface="Avenir Next Regular"/>
                <a:cs typeface="Avenir Next Regular"/>
                <a:sym typeface="Avenir Next Regular"/>
              </a:defRPr>
            </a:lvl1pPr>
          </a:lstStyle>
          <a:p>
            <a:pPr/>
            <a:r>
              <a:t>U3</a:t>
            </a:r>
          </a:p>
        </p:txBody>
      </p:sp>
      <p:sp>
        <p:nvSpPr>
          <p:cNvPr id="281" name="Line"/>
          <p:cNvSpPr/>
          <p:nvPr/>
        </p:nvSpPr>
        <p:spPr>
          <a:xfrm flipV="1">
            <a:off x="3617690" y="2415451"/>
            <a:ext cx="612865" cy="612865"/>
          </a:xfrm>
          <a:prstGeom prst="line">
            <a:avLst/>
          </a:prstGeom>
          <a:ln w="254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Bold"/>
              </a:defRPr>
            </a:pPr>
          </a:p>
        </p:txBody>
      </p:sp>
      <p:sp>
        <p:nvSpPr>
          <p:cNvPr id="282" name="Line"/>
          <p:cNvSpPr/>
          <p:nvPr/>
        </p:nvSpPr>
        <p:spPr>
          <a:xfrm flipH="1">
            <a:off x="5717562" y="1656301"/>
            <a:ext cx="590805" cy="1"/>
          </a:xfrm>
          <a:prstGeom prst="line">
            <a:avLst/>
          </a:prstGeom>
          <a:ln w="254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Bold"/>
              </a:defRPr>
            </a:pPr>
          </a:p>
        </p:txBody>
      </p:sp>
      <p:sp>
        <p:nvSpPr>
          <p:cNvPr id="283" name="Line"/>
          <p:cNvSpPr/>
          <p:nvPr/>
        </p:nvSpPr>
        <p:spPr>
          <a:xfrm>
            <a:off x="6385811" y="1660310"/>
            <a:ext cx="590805" cy="1"/>
          </a:xfrm>
          <a:prstGeom prst="line">
            <a:avLst/>
          </a:prstGeom>
          <a:ln w="254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Bold"/>
              </a:defRPr>
            </a:pPr>
          </a:p>
        </p:txBody>
      </p:sp>
      <p:sp>
        <p:nvSpPr>
          <p:cNvPr id="284" name="Plate Umpire: LF moving to his right, to the LF foul line…"/>
          <p:cNvSpPr txBox="1"/>
          <p:nvPr/>
        </p:nvSpPr>
        <p:spPr>
          <a:xfrm>
            <a:off x="206780" y="6895220"/>
            <a:ext cx="4078401" cy="2768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b="1">
                <a:solidFill>
                  <a:srgbClr val="000000"/>
                </a:solidFill>
                <a:latin typeface="Avenir Next Regular"/>
                <a:ea typeface="Avenir Next Regular"/>
                <a:cs typeface="Avenir Next Regular"/>
                <a:sym typeface="Avenir Next Regular"/>
              </a:defRPr>
            </a:pPr>
            <a:r>
              <a:rPr u="sng"/>
              <a:t>Plate Umpire</a:t>
            </a:r>
            <a:r>
              <a:t>: LF moving to his right, to the LF foul line</a:t>
            </a:r>
          </a:p>
          <a:p>
            <a:pPr>
              <a:defRPr b="1">
                <a:solidFill>
                  <a:srgbClr val="000000"/>
                </a:solidFill>
                <a:latin typeface="Avenir Next Regular"/>
                <a:ea typeface="Avenir Next Regular"/>
                <a:cs typeface="Avenir Next Regular"/>
                <a:sym typeface="Avenir Next Regular"/>
              </a:defRPr>
            </a:pPr>
            <a:r>
              <a:rPr u="sng"/>
              <a:t>U1</a:t>
            </a:r>
            <a:r>
              <a:t>: CF Straight in/back, all fly balls to the RF foul line</a:t>
            </a:r>
          </a:p>
          <a:p>
            <a:pPr>
              <a:defRPr b="1">
                <a:solidFill>
                  <a:srgbClr val="000000"/>
                </a:solidFill>
                <a:latin typeface="Avenir Next Regular"/>
                <a:ea typeface="Avenir Next Regular"/>
                <a:cs typeface="Avenir Next Regular"/>
                <a:sym typeface="Avenir Next Regular"/>
              </a:defRPr>
            </a:pPr>
            <a:r>
              <a:rPr u="sng"/>
              <a:t>U3</a:t>
            </a:r>
            <a:r>
              <a:t>: LF moving to his right, CF moving to his left </a:t>
            </a:r>
          </a:p>
        </p:txBody>
      </p:sp>
      <p:sp>
        <p:nvSpPr>
          <p:cNvPr id="285" name="U3 can go out from the middle!!!"/>
          <p:cNvSpPr txBox="1"/>
          <p:nvPr/>
        </p:nvSpPr>
        <p:spPr>
          <a:xfrm>
            <a:off x="8349932" y="7340346"/>
            <a:ext cx="3465859" cy="787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a:solidFill>
                  <a:srgbClr val="000000"/>
                </a:solidFill>
                <a:latin typeface="Avenir Next Regular"/>
                <a:ea typeface="Avenir Next Regular"/>
                <a:cs typeface="Avenir Next Regular"/>
                <a:sym typeface="Avenir Next Regular"/>
              </a:defRPr>
            </a:lvl1pPr>
          </a:lstStyle>
          <a:p>
            <a:pPr/>
            <a:r>
              <a:t>U3 can go out from the middle!!! </a:t>
            </a:r>
          </a:p>
        </p:txBody>
      </p:sp>
      <p:sp>
        <p:nvSpPr>
          <p:cNvPr id="286" name="Outfield Coverage"/>
          <p:cNvSpPr txBox="1"/>
          <p:nvPr/>
        </p:nvSpPr>
        <p:spPr>
          <a:xfrm>
            <a:off x="399428" y="370549"/>
            <a:ext cx="3422740" cy="609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sz="2900" u="sng">
                <a:solidFill>
                  <a:srgbClr val="000000"/>
                </a:solidFill>
                <a:latin typeface="Avenir Next Regular"/>
                <a:ea typeface="Avenir Next Regular"/>
                <a:cs typeface="Avenir Next Regular"/>
                <a:sym typeface="Avenir Next Regular"/>
              </a:defRPr>
            </a:lvl1pPr>
          </a:lstStyle>
          <a:p>
            <a:pPr/>
            <a:r>
              <a:t>Outfield Coverage</a:t>
            </a:r>
          </a:p>
        </p:txBody>
      </p:sp>
    </p:spTree>
  </p:cSld>
  <p:clrMapOvr>
    <a:masterClrMapping/>
  </p:clrMapOvr>
  <mc:AlternateContent xmlns:mc="http://schemas.openxmlformats.org/markup-compatibility/2006">
    <mc:Choice xmlns:p14="http://schemas.microsoft.com/office/powerpoint/2010/main" Requires="p14">
      <p:transition spd="med" advClick="1" p14:dur="1000">
        <p:push dir="l"/>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88" name="Image" descr="Image"/>
          <p:cNvPicPr>
            <a:picLocks noChangeAspect="1"/>
          </p:cNvPicPr>
          <p:nvPr/>
        </p:nvPicPr>
        <p:blipFill>
          <a:blip r:embed="rId2">
            <a:extLst/>
          </a:blip>
          <a:stretch>
            <a:fillRect/>
          </a:stretch>
        </p:blipFill>
        <p:spPr>
          <a:xfrm>
            <a:off x="1477781" y="467263"/>
            <a:ext cx="10049238" cy="8819074"/>
          </a:xfrm>
          <a:prstGeom prst="rect">
            <a:avLst/>
          </a:prstGeom>
          <a:ln w="12700">
            <a:miter lim="400000"/>
          </a:ln>
        </p:spPr>
      </p:pic>
      <p:sp>
        <p:nvSpPr>
          <p:cNvPr id="289" name="U#"/>
          <p:cNvSpPr/>
          <p:nvPr/>
        </p:nvSpPr>
        <p:spPr>
          <a:xfrm>
            <a:off x="6610763" y="4339433"/>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cap="all" sz="2800">
                <a:solidFill>
                  <a:srgbClr val="FFFFFF"/>
                </a:solidFill>
                <a:latin typeface="+mn-lt"/>
                <a:ea typeface="+mn-ea"/>
                <a:cs typeface="+mn-cs"/>
                <a:sym typeface="DIN Condensed Bold"/>
              </a:defRPr>
            </a:lvl1pPr>
          </a:lstStyle>
          <a:p>
            <a:pPr/>
            <a:r>
              <a:t>U#</a:t>
            </a:r>
          </a:p>
        </p:txBody>
      </p:sp>
      <p:sp>
        <p:nvSpPr>
          <p:cNvPr id="290" name="Children At Play"/>
          <p:cNvSpPr/>
          <p:nvPr/>
        </p:nvSpPr>
        <p:spPr>
          <a:xfrm>
            <a:off x="6340394" y="8398019"/>
            <a:ext cx="324012" cy="5093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91" name="Male"/>
          <p:cNvSpPr/>
          <p:nvPr/>
        </p:nvSpPr>
        <p:spPr>
          <a:xfrm>
            <a:off x="9520804" y="5807019"/>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92" name="Baseball"/>
          <p:cNvSpPr/>
          <p:nvPr/>
        </p:nvSpPr>
        <p:spPr>
          <a:xfrm>
            <a:off x="6348634" y="8198246"/>
            <a:ext cx="307532" cy="3075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93" name="Male"/>
          <p:cNvSpPr/>
          <p:nvPr/>
        </p:nvSpPr>
        <p:spPr>
          <a:xfrm>
            <a:off x="6367486" y="8675424"/>
            <a:ext cx="269829" cy="72808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94" name="Runner on First- Base Hit"/>
          <p:cNvSpPr txBox="1"/>
          <p:nvPr/>
        </p:nvSpPr>
        <p:spPr>
          <a:xfrm>
            <a:off x="242293" y="331785"/>
            <a:ext cx="4024675" cy="533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sz="2500" u="sng">
                <a:solidFill>
                  <a:srgbClr val="000000"/>
                </a:solidFill>
                <a:latin typeface="Avenir Next Regular"/>
                <a:ea typeface="Avenir Next Regular"/>
                <a:cs typeface="Avenir Next Regular"/>
                <a:sym typeface="Avenir Next Regular"/>
              </a:defRPr>
            </a:lvl1pPr>
          </a:lstStyle>
          <a:p>
            <a:pPr/>
            <a:r>
              <a:t>Runner on First- Base Hit</a:t>
            </a:r>
          </a:p>
        </p:txBody>
      </p:sp>
      <p:sp>
        <p:nvSpPr>
          <p:cNvPr id="295" name="Pedestrian Crossing"/>
          <p:cNvSpPr/>
          <p:nvPr/>
        </p:nvSpPr>
        <p:spPr>
          <a:xfrm>
            <a:off x="8487886" y="5401209"/>
            <a:ext cx="324012" cy="53288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9" y="0"/>
                </a:moveTo>
                <a:cubicBezTo>
                  <a:pt x="7736" y="0"/>
                  <a:pt x="7043" y="162"/>
                  <a:pt x="6514" y="483"/>
                </a:cubicBezTo>
                <a:cubicBezTo>
                  <a:pt x="5456" y="1127"/>
                  <a:pt x="5456" y="2169"/>
                  <a:pt x="6514" y="2812"/>
                </a:cubicBezTo>
                <a:cubicBezTo>
                  <a:pt x="7572" y="3455"/>
                  <a:pt x="9288" y="3455"/>
                  <a:pt x="10347" y="2812"/>
                </a:cubicBezTo>
                <a:cubicBezTo>
                  <a:pt x="11405" y="2169"/>
                  <a:pt x="11405" y="1127"/>
                  <a:pt x="10347" y="483"/>
                </a:cubicBezTo>
                <a:cubicBezTo>
                  <a:pt x="9817" y="162"/>
                  <a:pt x="9122" y="0"/>
                  <a:pt x="8429" y="0"/>
                </a:cubicBezTo>
                <a:close/>
                <a:moveTo>
                  <a:pt x="11172" y="3610"/>
                </a:moveTo>
                <a:cubicBezTo>
                  <a:pt x="9451" y="3587"/>
                  <a:pt x="7797" y="4202"/>
                  <a:pt x="7113" y="5239"/>
                </a:cubicBezTo>
                <a:lnTo>
                  <a:pt x="4935" y="8540"/>
                </a:lnTo>
                <a:lnTo>
                  <a:pt x="0" y="9903"/>
                </a:lnTo>
                <a:lnTo>
                  <a:pt x="873" y="11494"/>
                </a:lnTo>
                <a:lnTo>
                  <a:pt x="7304" y="9903"/>
                </a:lnTo>
                <a:lnTo>
                  <a:pt x="8429" y="8548"/>
                </a:lnTo>
                <a:lnTo>
                  <a:pt x="9641" y="11358"/>
                </a:lnTo>
                <a:lnTo>
                  <a:pt x="6509" y="14359"/>
                </a:lnTo>
                <a:lnTo>
                  <a:pt x="3312" y="21055"/>
                </a:lnTo>
                <a:lnTo>
                  <a:pt x="6472" y="21600"/>
                </a:lnTo>
                <a:lnTo>
                  <a:pt x="9787" y="16330"/>
                </a:lnTo>
                <a:lnTo>
                  <a:pt x="11519" y="15338"/>
                </a:lnTo>
                <a:lnTo>
                  <a:pt x="16964" y="21573"/>
                </a:lnTo>
                <a:lnTo>
                  <a:pt x="19876" y="20575"/>
                </a:lnTo>
                <a:lnTo>
                  <a:pt x="16012" y="15479"/>
                </a:lnTo>
                <a:lnTo>
                  <a:pt x="17155" y="10373"/>
                </a:lnTo>
                <a:lnTo>
                  <a:pt x="15077" y="6969"/>
                </a:lnTo>
                <a:lnTo>
                  <a:pt x="17558" y="7529"/>
                </a:lnTo>
                <a:lnTo>
                  <a:pt x="18848" y="11134"/>
                </a:lnTo>
                <a:lnTo>
                  <a:pt x="21600" y="11134"/>
                </a:lnTo>
                <a:lnTo>
                  <a:pt x="20133" y="5917"/>
                </a:lnTo>
                <a:lnTo>
                  <a:pt x="12883" y="3855"/>
                </a:lnTo>
                <a:cubicBezTo>
                  <a:pt x="12328" y="3697"/>
                  <a:pt x="11746" y="3618"/>
                  <a:pt x="11172" y="361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96" name="PU: Rotates all the way to third base"/>
          <p:cNvSpPr txBox="1"/>
          <p:nvPr/>
        </p:nvSpPr>
        <p:spPr>
          <a:xfrm>
            <a:off x="269553" y="8636651"/>
            <a:ext cx="5771808" cy="571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2700">
                <a:solidFill>
                  <a:srgbClr val="000000"/>
                </a:solidFill>
              </a:defRPr>
            </a:pPr>
            <a:r>
              <a:rPr b="1" u="sng">
                <a:latin typeface="Avenir Next Regular"/>
                <a:ea typeface="Avenir Next Regular"/>
                <a:cs typeface="Avenir Next Regular"/>
                <a:sym typeface="Avenir Next Regular"/>
              </a:rPr>
              <a:t>PU</a:t>
            </a:r>
            <a:r>
              <a:t>: Rotates all the way to third base</a:t>
            </a:r>
          </a:p>
        </p:txBody>
      </p:sp>
      <p:sp>
        <p:nvSpPr>
          <p:cNvPr id="297" name="U1: Rotates home as soon as R1 commits to 3B"/>
          <p:cNvSpPr txBox="1"/>
          <p:nvPr/>
        </p:nvSpPr>
        <p:spPr>
          <a:xfrm>
            <a:off x="10399790" y="6541565"/>
            <a:ext cx="2422496" cy="1930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sz="2600">
                <a:solidFill>
                  <a:srgbClr val="222222"/>
                </a:solidFill>
              </a:defRPr>
            </a:pPr>
            <a:r>
              <a:rPr b="1" u="sng">
                <a:latin typeface="Avenir Next Regular"/>
                <a:ea typeface="Avenir Next Regular"/>
                <a:cs typeface="Avenir Next Regular"/>
                <a:sym typeface="Avenir Next Regular"/>
              </a:rPr>
              <a:t>U1</a:t>
            </a:r>
            <a:r>
              <a:t>: Rotates home as soon as R1 commits to 3B</a:t>
            </a:r>
          </a:p>
        </p:txBody>
      </p:sp>
      <p:sp>
        <p:nvSpPr>
          <p:cNvPr id="298" name="U3: After R1 commits to third, pass off R1 to PU at 3B. Picks up B-R as his next responsibility"/>
          <p:cNvSpPr txBox="1"/>
          <p:nvPr/>
        </p:nvSpPr>
        <p:spPr>
          <a:xfrm>
            <a:off x="3612281" y="1484259"/>
            <a:ext cx="5301659" cy="1473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sz="2600">
                <a:solidFill>
                  <a:srgbClr val="222222"/>
                </a:solidFill>
              </a:defRPr>
            </a:pPr>
            <a:r>
              <a:rPr b="1" u="sng">
                <a:latin typeface="Avenir Next Regular"/>
                <a:ea typeface="Avenir Next Regular"/>
                <a:cs typeface="Avenir Next Regular"/>
                <a:sym typeface="Avenir Next Regular"/>
              </a:rPr>
              <a:t>U3</a:t>
            </a:r>
            <a:r>
              <a:t>: After R1 commits to third, pass off R1 to PU at 3B. Picks up B-R as his next responsibility</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C 0.001060 -0.037634 0.002746 -0.075199 0.005036 -0.112735 C 0.006638 -0.138992 0.008680 -0.165540 0.009516 -0.191843 C 0.010241 -0.214668 0.010162 -0.237218 0.011778 -0.260047 C 0.013347 -0.282203 0.016521 -0.304102 0.018198 -0.326244 C 0.019369 -0.341711 0.019806 -0.357255 0.020617 -0.372763 C 0.021784 -0.395071 0.023724 -0.417293 0.026163 -0.439417 C 0.029896 -0.473284 0.034807 -0.506957 0.042652 -0.539558 C 0.050472 -0.572056 0.061136 -0.603183 0.073786 -0.632849 C 0.086057 -0.661625 0.100160 -0.688942 0.115939 -0.714498" origin="layout" pathEditMode="relative">
                                      <p:cBhvr>
                                        <p:cTn id="6" dur="3000" fill="hold"/>
                                        <p:tgtEl>
                                          <p:spTgt spid="292"/>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fill="hold">
                                  <p:stCondLst>
                                    <p:cond delay="0"/>
                                  </p:stCondLst>
                                  <p:childTnLst>
                                    <p:animMotion path="M 0.000000 0.000000 C 0.000431 0.022168 -0.002591 0.044222 -0.008875 0.064753 C -0.023383 0.112159 -0.052254 0.146336 -0.081132 0.177055 C -0.126196 0.224992 -0.174806 0.268380 -0.226881 0.306446" origin="layout" pathEditMode="relative">
                                      <p:cBhvr>
                                        <p:cTn id="9" dur="6250" fill="hold"/>
                                        <p:tgtEl>
                                          <p:spTgt spid="291"/>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44201 -0.029871 -0.086084 -0.065484 -0.125040 -0.106322 C -0.168264 -0.151634 -0.207640 -0.203117 -0.242465 -0.259851" origin="layout" pathEditMode="relative">
                                      <p:cBhvr>
                                        <p:cTn id="12" dur="5500" fill="hold"/>
                                        <p:tgtEl>
                                          <p:spTgt spid="293"/>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accel="50000" decel="50000" fill="hold">
                                  <p:stCondLst>
                                    <p:cond delay="0"/>
                                  </p:stCondLst>
                                  <p:childTnLst>
                                    <p:animMotion path="M 0.000000 0.000000 C 0.089244 -0.020436 0.162144 -0.106597 0.188131 -0.222252 C 0.196905 -0.261303 0.191228 -0.304730 0.165693 -0.310025 C 0.161880 -0.310816 0.157707 -0.309758 0.156099 -0.305306 C 0.153590 -0.298359 0.158629 -0.292326 0.163258 -0.287544 C 0.170600 -0.279957 0.176644 -0.270368 0.180948 -0.259392" origin="layout" pathEditMode="relative">
                                      <p:cBhvr>
                                        <p:cTn id="15" dur="7250" fill="hold"/>
                                        <p:tgtEl>
                                          <p:spTgt spid="290"/>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accel="50000" decel="50000" fill="hold">
                                  <p:stCondLst>
                                    <p:cond delay="0"/>
                                  </p:stCondLst>
                                  <p:childTnLst>
                                    <p:animMotion path="M 0.000000 0.000000 C -0.012555 -0.053042 -0.035749 -0.097537 -0.065367 -0.130997 C -0.092987 -0.162199 -0.127848 -0.185537 -0.166963 -0.181503 C -0.210585 -0.177004 -0.245025 -0.138828 -0.273280 -0.097823 C -0.308174 -0.047183 -0.336994 0.011480 -0.358047 0.076845" origin="layout" pathEditMode="relative">
                                      <p:cBhvr>
                                        <p:cTn id="18" dur="9750" fill="hold"/>
                                        <p:tgtEl>
                                          <p:spTgt spid="295"/>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fill="hold">
                                  <p:stCondLst>
                                    <p:cond delay="5000"/>
                                  </p:stCondLst>
                                  <p:childTnLst>
                                    <p:animMotion path="M 0.000000 0.000000 L 0.078139 0.118966" origin="layout" pathEditMode="relative">
                                      <p:cBhvr>
                                        <p:cTn id="21" dur="2750" fill="hold"/>
                                        <p:tgtEl>
                                          <p:spTgt spid="289"/>
                                        </p:tgtEl>
                                        <p:attrNameLst>
                                          <p:attrName>ppt_x</p:attrName>
                                          <p:attrName>ppt_y</p:attrName>
                                        </p:attrNameLst>
                                      </p:cBhvr>
                                    </p:animMotion>
                                  </p:childTnLst>
                                </p:cTn>
                              </p:par>
                            </p:childTnLst>
                          </p:cTn>
                        </p:par>
                      </p:childTnLst>
                    </p:cTn>
                  </p:par>
                  <p:par>
                    <p:cTn id="22" fill="hold">
                      <p:stCondLst>
                        <p:cond delay="indefinite"/>
                      </p:stCondLst>
                      <p:childTnLst>
                        <p:par>
                          <p:cTn id="23" fill="hold">
                            <p:stCondLst>
                              <p:cond delay="0"/>
                            </p:stCondLst>
                            <p:childTnLst>
                              <p:par>
                                <p:cTn id="24" presetClass="path" nodeType="clickEffect" presetSubtype="0" presetID="-1" grpId="7" accel="50000" decel="50000" fill="hold">
                                  <p:stCondLst>
                                    <p:cond delay="0"/>
                                  </p:stCondLst>
                                  <p:childTnLst>
                                    <p:animMotion path="M 0.115939 -0.714498 L -0.002347 -0.475005" origin="layout" pathEditMode="relative">
                                      <p:cBhvr>
                                        <p:cTn id="25" dur="4000" fill="hold"/>
                                        <p:tgtEl>
                                          <p:spTgt spid="292"/>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00" name="Image" descr="Image"/>
          <p:cNvPicPr>
            <a:picLocks noChangeAspect="1"/>
          </p:cNvPicPr>
          <p:nvPr/>
        </p:nvPicPr>
        <p:blipFill>
          <a:blip r:embed="rId2">
            <a:extLst/>
          </a:blip>
          <a:stretch>
            <a:fillRect/>
          </a:stretch>
        </p:blipFill>
        <p:spPr>
          <a:xfrm>
            <a:off x="1877115" y="382631"/>
            <a:ext cx="9250570" cy="8118173"/>
          </a:xfrm>
          <a:prstGeom prst="rect">
            <a:avLst/>
          </a:prstGeom>
          <a:ln w="12700">
            <a:miter lim="400000"/>
          </a:ln>
        </p:spPr>
      </p:pic>
      <p:sp>
        <p:nvSpPr>
          <p:cNvPr id="301" name="Male"/>
          <p:cNvSpPr/>
          <p:nvPr/>
        </p:nvSpPr>
        <p:spPr>
          <a:xfrm>
            <a:off x="6671202" y="4098483"/>
            <a:ext cx="254407" cy="686469"/>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02" name="Male"/>
          <p:cNvSpPr/>
          <p:nvPr/>
        </p:nvSpPr>
        <p:spPr>
          <a:xfrm>
            <a:off x="9229735" y="5377848"/>
            <a:ext cx="254407" cy="6864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03" name="Male"/>
          <p:cNvSpPr/>
          <p:nvPr/>
        </p:nvSpPr>
        <p:spPr>
          <a:xfrm>
            <a:off x="6281577" y="8092232"/>
            <a:ext cx="254407" cy="6864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04" name="Children At Play"/>
          <p:cNvSpPr/>
          <p:nvPr/>
        </p:nvSpPr>
        <p:spPr>
          <a:xfrm>
            <a:off x="8341476" y="5000837"/>
            <a:ext cx="360893" cy="5672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05" name="Children At Play"/>
          <p:cNvSpPr/>
          <p:nvPr/>
        </p:nvSpPr>
        <p:spPr>
          <a:xfrm>
            <a:off x="6321954" y="7494434"/>
            <a:ext cx="360893" cy="5672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06" name="Baseball"/>
          <p:cNvSpPr/>
          <p:nvPr/>
        </p:nvSpPr>
        <p:spPr>
          <a:xfrm>
            <a:off x="5982122" y="7597632"/>
            <a:ext cx="360894" cy="36089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07" name="R1- Fly ball in U3’s area (U3 does not go out)"/>
          <p:cNvSpPr txBox="1"/>
          <p:nvPr/>
        </p:nvSpPr>
        <p:spPr>
          <a:xfrm>
            <a:off x="292547" y="-35276"/>
            <a:ext cx="3656968" cy="1473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2600">
                <a:solidFill>
                  <a:srgbClr val="000000"/>
                </a:solidFill>
                <a:latin typeface="Avenir Next Regular"/>
                <a:ea typeface="Avenir Next Regular"/>
                <a:cs typeface="Avenir Next Regular"/>
                <a:sym typeface="Avenir Next Regular"/>
              </a:defRPr>
            </a:lvl1pPr>
          </a:lstStyle>
          <a:p>
            <a:pPr/>
            <a:r>
              <a:t>R1- Fly ball in U3’s area (U3 does not go out)</a:t>
            </a:r>
          </a:p>
        </p:txBody>
      </p:sp>
      <p:sp>
        <p:nvSpPr>
          <p:cNvPr id="308" name="U1:  Gets “pulled” into the infield by the direction of the ball…"/>
          <p:cNvSpPr txBox="1"/>
          <p:nvPr/>
        </p:nvSpPr>
        <p:spPr>
          <a:xfrm>
            <a:off x="10011509" y="4911103"/>
            <a:ext cx="2949683" cy="4178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400">
                <a:solidFill>
                  <a:srgbClr val="000000"/>
                </a:solidFill>
                <a:latin typeface="Avenir Next Regular"/>
                <a:ea typeface="Avenir Next Regular"/>
                <a:cs typeface="Avenir Next Regular"/>
                <a:sym typeface="Avenir Next Regular"/>
              </a:defRPr>
            </a:pPr>
            <a:r>
              <a:rPr u="sng"/>
              <a:t>U1: </a:t>
            </a:r>
            <a:r>
              <a:t> </a:t>
            </a:r>
            <a:r>
              <a:rPr b="0">
                <a:latin typeface="Avenir Next Medium"/>
                <a:ea typeface="Avenir Next Medium"/>
                <a:cs typeface="Avenir Next Medium"/>
                <a:sym typeface="Avenir Next Medium"/>
              </a:rPr>
              <a:t>Gets “pulled” into the infield by the direction of the ball</a:t>
            </a:r>
            <a:endParaRPr b="0">
              <a:latin typeface="Avenir Next Medium"/>
              <a:ea typeface="Avenir Next Medium"/>
              <a:cs typeface="Avenir Next Medium"/>
              <a:sym typeface="Avenir Next Medium"/>
            </a:endParaRPr>
          </a:p>
          <a:p>
            <a:pPr algn="ctr">
              <a:defRPr sz="2400">
                <a:solidFill>
                  <a:srgbClr val="000000"/>
                </a:solidFill>
              </a:defRPr>
            </a:pPr>
            <a:r>
              <a:t>Once he sees U3 is not going out from the middle, wraps back around to the outside of 1B</a:t>
            </a:r>
          </a:p>
        </p:txBody>
      </p:sp>
      <p:sp>
        <p:nvSpPr>
          <p:cNvPr id="309" name="PU: Shade’s R1"/>
          <p:cNvSpPr txBox="1"/>
          <p:nvPr/>
        </p:nvSpPr>
        <p:spPr>
          <a:xfrm>
            <a:off x="646190" y="7485977"/>
            <a:ext cx="2949682" cy="584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b="1" sz="2700">
                <a:solidFill>
                  <a:srgbClr val="000000"/>
                </a:solidFill>
                <a:latin typeface="Avenir Next Regular"/>
                <a:ea typeface="Avenir Next Regular"/>
                <a:cs typeface="Avenir Next Regular"/>
                <a:sym typeface="Avenir Next Regular"/>
              </a:defRPr>
            </a:pPr>
            <a:r>
              <a:t>PU: </a:t>
            </a:r>
            <a:r>
              <a:rPr b="0" sz="2800">
                <a:latin typeface="Avenir Next Medium"/>
                <a:ea typeface="Avenir Next Medium"/>
                <a:cs typeface="Avenir Next Medium"/>
                <a:sym typeface="Avenir Next Medium"/>
              </a:rPr>
              <a:t>Shade’s R1</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C -0.022296 -0.093626 -0.044591 -0.187252 -0.066887 -0.280878 C -0.089182 -0.374504 -0.111478 -0.468130 -0.133774 -0.561756" origin="layout" pathEditMode="relative">
                                      <p:cBhvr>
                                        <p:cTn id="6" dur="6000" fill="hold"/>
                                        <p:tgtEl>
                                          <p:spTgt spid="306"/>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700"/>
                                  </p:stCondLst>
                                  <p:childTnLst>
                                    <p:animMotion path="M 0.000000 0.000000 L -0.119359 -0.026121" origin="layout" pathEditMode="relative">
                                      <p:cBhvr>
                                        <p:cTn id="9" dur="3500" fill="hold"/>
                                        <p:tgtEl>
                                          <p:spTgt spid="302"/>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0"/>
                                  </p:stCondLst>
                                  <p:childTnLst>
                                    <p:animMotion path="M 0.000000 0.000000 L -0.065232 -0.086405" origin="layout" pathEditMode="relative">
                                      <p:cBhvr>
                                        <p:cTn id="12" dur="5000" fill="hold"/>
                                        <p:tgtEl>
                                          <p:spTgt spid="304"/>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accel="50000" decel="50000" fill="hold">
                                  <p:stCondLst>
                                    <p:cond delay="0"/>
                                  </p:stCondLst>
                                  <p:childTnLst>
                                    <p:animMotion path="M 0.000000 0.000000 C 0.042129 0.016890 0.087771 0.006087 0.122966 -0.029104 C 0.145894 -0.052031 0.162791 -0.084046 0.171234 -0.120563" origin="layout" pathEditMode="relative">
                                      <p:cBhvr>
                                        <p:cTn id="15" dur="3750" fill="hold"/>
                                        <p:tgtEl>
                                          <p:spTgt spid="305"/>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decel="50000" fill="hold">
                                  <p:stCondLst>
                                    <p:cond delay="0"/>
                                  </p:stCondLst>
                                  <p:childTnLst>
                                    <p:animMotion path="M 0.000000 0.000000 C -0.021255 -0.019044 -0.042307 -0.038487 -0.063150 -0.058323 C -0.083827 -0.078002 -0.104297 -0.098066 -0.124553 -0.118509" origin="layout" pathEditMode="relative">
                                      <p:cBhvr>
                                        <p:cTn id="18" dur="4000" fill="hold"/>
                                        <p:tgtEl>
                                          <p:spTgt spid="303"/>
                                        </p:tgtEl>
                                        <p:attrNameLst>
                                          <p:attrName>ppt_x</p:attrName>
                                          <p:attrName>ppt_y</p:attrName>
                                        </p:attrNameLst>
                                      </p:cBhvr>
                                    </p:animMotion>
                                  </p:childTnLst>
                                </p:cTn>
                              </p:par>
                            </p:childTnLst>
                          </p:cTn>
                        </p:par>
                        <p:par>
                          <p:cTn id="19" fill="hold">
                            <p:stCondLst>
                              <p:cond delay="0"/>
                            </p:stCondLst>
                            <p:childTnLst>
                              <p:par>
                                <p:cTn id="20" presetClass="emph" nodeType="afterEffect" presetID="9" grpId="6" fill="hold">
                                  <p:stCondLst>
                                    <p:cond delay="0"/>
                                  </p:stCondLst>
                                  <p:childTnLst>
                                    <p:set>
                                      <p:cBhvr>
                                        <p:cTn id="21" dur="indefinite" fill="hold"/>
                                        <p:tgtEl>
                                          <p:spTgt spid="305"/>
                                        </p:tgtEl>
                                        <p:attrNameLst>
                                          <p:attrName>style.opacity</p:attrName>
                                        </p:attrNameLst>
                                      </p:cBhvr>
                                      <p:to>
                                        <p:strVal val="0.00"/>
                                      </p:to>
                                    </p:set>
                                    <p:animEffect filter="image" prLst="opacity: 0.00; ">
                                      <p:cBhvr>
                                        <p:cTn id="22" dur="indefinite" fill="hold"/>
                                        <p:tgtEl>
                                          <p:spTgt spid="305"/>
                                        </p:tgtEl>
                                      </p:cBhvr>
                                    </p:animEffect>
                                  </p:childTnLst>
                                </p:cTn>
                              </p:par>
                            </p:childTnLst>
                          </p:cTn>
                        </p:par>
                        <p:par>
                          <p:cTn id="23" fill="hold">
                            <p:stCondLst>
                              <p:cond delay="0"/>
                            </p:stCondLst>
                            <p:childTnLst>
                              <p:par>
                                <p:cTn id="24" presetClass="path" nodeType="afterEffect" presetSubtype="0" presetID="-1" grpId="7" accel="50000" decel="50000" fill="hold">
                                  <p:stCondLst>
                                    <p:cond delay="500"/>
                                  </p:stCondLst>
                                  <p:childTnLst>
                                    <p:animMotion path="M -0.133774 -0.561756 L 0.026131 -0.449905" origin="layout" pathEditMode="relative">
                                      <p:cBhvr>
                                        <p:cTn id="25" dur="3750" fill="hold"/>
                                        <p:tgtEl>
                                          <p:spTgt spid="306"/>
                                        </p:tgtEl>
                                        <p:attrNameLst>
                                          <p:attrName>ppt_x</p:attrName>
                                          <p:attrName>ppt_y</p:attrName>
                                        </p:attrNameLst>
                                      </p:cBhvr>
                                    </p:animMotion>
                                  </p:childTnLst>
                                </p:cTn>
                              </p:par>
                            </p:childTnLst>
                          </p:cTn>
                        </p:par>
                        <p:par>
                          <p:cTn id="26" fill="hold">
                            <p:stCondLst>
                              <p:cond delay="0"/>
                            </p:stCondLst>
                            <p:childTnLst>
                              <p:par>
                                <p:cTn id="27" presetClass="path" nodeType="withEffect" presetSubtype="0" presetID="-1" grpId="8" accel="50000" decel="50000" fill="hold">
                                  <p:stCondLst>
                                    <p:cond delay="0"/>
                                  </p:stCondLst>
                                  <p:childTnLst>
                                    <p:animMotion path="M -0.119359 -0.026121 C -0.111677 0.003328 -0.095641 0.027586 -0.074693 0.041445 C -0.051320 0.056908 -0.024060 0.058059 0.000000 0.044597" origin="layout" pathEditMode="relative">
                                      <p:cBhvr>
                                        <p:cTn id="28" dur="3250" fill="hold"/>
                                        <p:tgtEl>
                                          <p:spTgt spid="302"/>
                                        </p:tgtEl>
                                        <p:attrNameLst>
                                          <p:attrName>ppt_x</p:attrName>
                                          <p:attrName>ppt_y</p:attrName>
                                        </p:attrNameLst>
                                      </p:cBhvr>
                                    </p:animMotion>
                                  </p:childTnLst>
                                </p:cTn>
                              </p:par>
                            </p:childTnLst>
                          </p:cTn>
                        </p:par>
                        <p:par>
                          <p:cTn id="29" fill="hold">
                            <p:stCondLst>
                              <p:cond delay="0"/>
                            </p:stCondLst>
                            <p:childTnLst>
                              <p:par>
                                <p:cTn id="30" presetClass="path" nodeType="withEffect" presetSubtype="0" presetID="-1" grpId="9" accel="50000" decel="50000" fill="hold">
                                  <p:stCondLst>
                                    <p:cond delay="500"/>
                                  </p:stCondLst>
                                  <p:childTnLst>
                                    <p:animMotion path="M -0.065232 -0.086405 L 0.014343 0.025445" origin="layout" pathEditMode="relative">
                                      <p:cBhvr>
                                        <p:cTn id="31" dur="4000" fill="hold"/>
                                        <p:tgtEl>
                                          <p:spTgt spid="304"/>
                                        </p:tgtEl>
                                        <p:attrNameLst>
                                          <p:attrName>ppt_x</p:attrName>
                                          <p:attrName>ppt_y</p:attrName>
                                        </p:attrNameLst>
                                      </p:cBhvr>
                                    </p:animMotion>
                                  </p:childTnLst>
                                </p:cTn>
                              </p:par>
                            </p:childTnLst>
                          </p:cTn>
                        </p:par>
                        <p:par>
                          <p:cTn id="32" fill="hold">
                            <p:stCondLst>
                              <p:cond delay="0"/>
                            </p:stCondLst>
                            <p:childTnLst>
                              <p:par>
                                <p:cTn id="33" presetClass="path" nodeType="withEffect" presetSubtype="0" presetID="-1" grpId="10" decel="50000" fill="hold">
                                  <p:stCondLst>
                                    <p:cond delay="0"/>
                                  </p:stCondLst>
                                  <p:childTnLst>
                                    <p:animMotion path="M -0.124553 -0.118509 C -0.107878 -0.086665 -0.088038 -0.057988 -0.065577 -0.033263 C -0.045496 -0.011158 -0.023476 0.007612 0.000000 0.022636" origin="layout" pathEditMode="relative">
                                      <p:cBhvr>
                                        <p:cTn id="34" dur="4500" fill="hold"/>
                                        <p:tgtEl>
                                          <p:spTgt spid="303"/>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05" grpId="6"/>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Three umpire system"/>
          <p:cNvSpPr txBox="1"/>
          <p:nvPr>
            <p:ph type="body" idx="21"/>
          </p:nvPr>
        </p:nvSpPr>
        <p:spPr>
          <a:prstGeom prst="rect">
            <a:avLst/>
          </a:prstGeom>
        </p:spPr>
        <p:txBody>
          <a:bodyPr/>
          <a:lstStyle/>
          <a:p>
            <a:pPr/>
            <a:r>
              <a:t>Three umpire system</a:t>
            </a:r>
          </a:p>
        </p:txBody>
      </p:sp>
      <p:sp>
        <p:nvSpPr>
          <p:cNvPr id="170" name="Key Points"/>
          <p:cNvSpPr txBox="1"/>
          <p:nvPr>
            <p:ph type="title"/>
          </p:nvPr>
        </p:nvSpPr>
        <p:spPr>
          <a:prstGeom prst="rect">
            <a:avLst/>
          </a:prstGeom>
        </p:spPr>
        <p:txBody>
          <a:bodyPr/>
          <a:lstStyle>
            <a:lvl1pPr algn="ctr" defTabSz="467359">
              <a:spcBef>
                <a:spcPts val="2200"/>
              </a:spcBef>
              <a:defRPr sz="4800"/>
            </a:lvl1pPr>
          </a:lstStyle>
          <a:p>
            <a:pPr/>
            <a:r>
              <a:t>Key Points</a:t>
            </a:r>
          </a:p>
        </p:txBody>
      </p:sp>
      <p:sp>
        <p:nvSpPr>
          <p:cNvPr id="171" name="Please understand the point of these mechanics are to create a fundamental understanding of the 3 umpire system.…"/>
          <p:cNvSpPr txBox="1"/>
          <p:nvPr>
            <p:ph type="body" idx="1"/>
          </p:nvPr>
        </p:nvSpPr>
        <p:spPr>
          <a:xfrm>
            <a:off x="406400" y="2749550"/>
            <a:ext cx="12192000" cy="6108700"/>
          </a:xfrm>
          <a:prstGeom prst="rect">
            <a:avLst/>
          </a:prstGeom>
        </p:spPr>
        <p:txBody>
          <a:bodyPr/>
          <a:lstStyle/>
          <a:p>
            <a:pPr/>
            <a:r>
              <a:t>Please understand the point of these mechanics are to create a fundamental understanding of the 3 umpire system.</a:t>
            </a:r>
          </a:p>
          <a:p>
            <a:pPr/>
            <a:r>
              <a:t>This presentation and is a basic way to run 3 man. Understand that different assigners, organizations, and crews may run the system differently. It does not mean it is wrong! </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11" name="Image" descr="Image"/>
          <p:cNvPicPr>
            <a:picLocks noChangeAspect="1"/>
          </p:cNvPicPr>
          <p:nvPr/>
        </p:nvPicPr>
        <p:blipFill>
          <a:blip r:embed="rId2">
            <a:extLst/>
          </a:blip>
          <a:stretch>
            <a:fillRect/>
          </a:stretch>
        </p:blipFill>
        <p:spPr>
          <a:xfrm>
            <a:off x="1877115" y="382631"/>
            <a:ext cx="9250570" cy="8118173"/>
          </a:xfrm>
          <a:prstGeom prst="rect">
            <a:avLst/>
          </a:prstGeom>
          <a:ln w="12700">
            <a:miter lim="400000"/>
          </a:ln>
        </p:spPr>
      </p:pic>
      <p:sp>
        <p:nvSpPr>
          <p:cNvPr id="312" name="Male"/>
          <p:cNvSpPr/>
          <p:nvPr/>
        </p:nvSpPr>
        <p:spPr>
          <a:xfrm>
            <a:off x="6671202" y="4098483"/>
            <a:ext cx="254407" cy="686469"/>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13" name="Male"/>
          <p:cNvSpPr/>
          <p:nvPr/>
        </p:nvSpPr>
        <p:spPr>
          <a:xfrm>
            <a:off x="9229735" y="5377848"/>
            <a:ext cx="254407" cy="6864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14" name="Male"/>
          <p:cNvSpPr/>
          <p:nvPr/>
        </p:nvSpPr>
        <p:spPr>
          <a:xfrm>
            <a:off x="6281577" y="8092232"/>
            <a:ext cx="254407" cy="6864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15" name="Children At Play"/>
          <p:cNvSpPr/>
          <p:nvPr/>
        </p:nvSpPr>
        <p:spPr>
          <a:xfrm>
            <a:off x="8341476" y="5000837"/>
            <a:ext cx="360893" cy="5672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16" name="Children At Play"/>
          <p:cNvSpPr/>
          <p:nvPr/>
        </p:nvSpPr>
        <p:spPr>
          <a:xfrm>
            <a:off x="6321954" y="7494434"/>
            <a:ext cx="360893" cy="5672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17" name="Baseball"/>
          <p:cNvSpPr/>
          <p:nvPr/>
        </p:nvSpPr>
        <p:spPr>
          <a:xfrm>
            <a:off x="5982122" y="7597632"/>
            <a:ext cx="360894" cy="36089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18" name="R1- Fly ball in U3’s area (U3 goes out)"/>
          <p:cNvSpPr txBox="1"/>
          <p:nvPr/>
        </p:nvSpPr>
        <p:spPr>
          <a:xfrm>
            <a:off x="292547" y="193324"/>
            <a:ext cx="3656968" cy="1016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2600">
                <a:solidFill>
                  <a:srgbClr val="000000"/>
                </a:solidFill>
                <a:latin typeface="Avenir Next Regular"/>
                <a:ea typeface="Avenir Next Regular"/>
                <a:cs typeface="Avenir Next Regular"/>
                <a:sym typeface="Avenir Next Regular"/>
              </a:defRPr>
            </a:lvl1pPr>
          </a:lstStyle>
          <a:p>
            <a:pPr/>
            <a:r>
              <a:t>R1- Fly ball in U3’s area (U3 goes out)</a:t>
            </a:r>
          </a:p>
        </p:txBody>
      </p:sp>
      <p:sp>
        <p:nvSpPr>
          <p:cNvPr id="319" name="U1:  Gets “pulled” into the infield by the direction of the ball…"/>
          <p:cNvSpPr txBox="1"/>
          <p:nvPr/>
        </p:nvSpPr>
        <p:spPr>
          <a:xfrm>
            <a:off x="10011509" y="4911103"/>
            <a:ext cx="2949683" cy="4178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400">
                <a:solidFill>
                  <a:srgbClr val="000000"/>
                </a:solidFill>
                <a:latin typeface="Avenir Next Regular"/>
                <a:ea typeface="Avenir Next Regular"/>
                <a:cs typeface="Avenir Next Regular"/>
                <a:sym typeface="Avenir Next Regular"/>
              </a:defRPr>
            </a:pPr>
            <a:r>
              <a:rPr u="sng"/>
              <a:t>U1: </a:t>
            </a:r>
            <a:r>
              <a:t> </a:t>
            </a:r>
            <a:r>
              <a:rPr b="0">
                <a:latin typeface="Avenir Next Medium"/>
                <a:ea typeface="Avenir Next Medium"/>
                <a:cs typeface="Avenir Next Medium"/>
                <a:sym typeface="Avenir Next Medium"/>
              </a:rPr>
              <a:t>Gets “pulled” into the infield by the direction of the ball</a:t>
            </a:r>
            <a:endParaRPr b="0">
              <a:latin typeface="Avenir Next Medium"/>
              <a:ea typeface="Avenir Next Medium"/>
              <a:cs typeface="Avenir Next Medium"/>
              <a:sym typeface="Avenir Next Medium"/>
            </a:endParaRPr>
          </a:p>
          <a:p>
            <a:pPr algn="ctr">
              <a:defRPr sz="2400">
                <a:solidFill>
                  <a:srgbClr val="000000"/>
                </a:solidFill>
              </a:defRPr>
            </a:pPr>
            <a:r>
              <a:t>Once he sees U3 is not going out from the middle, wraps back around to the outside of 1B</a:t>
            </a:r>
          </a:p>
        </p:txBody>
      </p:sp>
      <p:sp>
        <p:nvSpPr>
          <p:cNvPr id="320" name="PU: Shade’s R1"/>
          <p:cNvSpPr txBox="1"/>
          <p:nvPr/>
        </p:nvSpPr>
        <p:spPr>
          <a:xfrm>
            <a:off x="646190" y="7485977"/>
            <a:ext cx="2949682" cy="584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b="1" sz="2700">
                <a:solidFill>
                  <a:srgbClr val="000000"/>
                </a:solidFill>
                <a:latin typeface="Avenir Next Regular"/>
                <a:ea typeface="Avenir Next Regular"/>
                <a:cs typeface="Avenir Next Regular"/>
                <a:sym typeface="Avenir Next Regular"/>
              </a:defRPr>
            </a:pPr>
            <a:r>
              <a:t>PU: </a:t>
            </a:r>
            <a:r>
              <a:rPr b="0" sz="2800">
                <a:latin typeface="Avenir Next Medium"/>
                <a:ea typeface="Avenir Next Medium"/>
                <a:cs typeface="Avenir Next Medium"/>
                <a:sym typeface="Avenir Next Medium"/>
              </a:rPr>
              <a:t>Shade’s R1</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C -0.022372 -0.093594 -0.044667 -0.187220 -0.066887 -0.280878 C -0.095299 -0.400639 -0.123586 -0.520453 -0.151750 -0.640318" origin="layout" pathEditMode="relative">
                                      <p:cBhvr>
                                        <p:cTn id="6" dur="6000" fill="hold"/>
                                        <p:tgtEl>
                                          <p:spTgt spid="317"/>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700"/>
                                  </p:stCondLst>
                                  <p:childTnLst>
                                    <p:animMotion path="M 0.000000 0.000000 L -0.206243 -0.110009" origin="layout" pathEditMode="relative">
                                      <p:cBhvr>
                                        <p:cTn id="9" dur="3500" fill="hold"/>
                                        <p:tgtEl>
                                          <p:spTgt spid="313"/>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decel="50000" fill="hold">
                                  <p:stCondLst>
                                    <p:cond delay="0"/>
                                  </p:stCondLst>
                                  <p:childTnLst>
                                    <p:animMotion path="M 0.000000 0.000000 L -0.124352 -0.151798" origin="layout" pathEditMode="relative">
                                      <p:cBhvr>
                                        <p:cTn id="12" dur="3500" fill="hold"/>
                                        <p:tgtEl>
                                          <p:spTgt spid="312"/>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accel="50000" decel="50000" fill="hold">
                                  <p:stCondLst>
                                    <p:cond delay="0"/>
                                  </p:stCondLst>
                                  <p:childTnLst>
                                    <p:animMotion path="M 0.000000 0.000000 L -0.065232 -0.086405" origin="layout" pathEditMode="relative">
                                      <p:cBhvr>
                                        <p:cTn id="15" dur="5000" fill="hold"/>
                                        <p:tgtEl>
                                          <p:spTgt spid="315"/>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accel="50000" decel="50000" fill="hold">
                                  <p:stCondLst>
                                    <p:cond delay="0"/>
                                  </p:stCondLst>
                                  <p:childTnLst>
                                    <p:animMotion path="M 0.000000 0.000000 C 0.042129 0.016890 0.087771 0.006087 0.122966 -0.029104 C 0.145894 -0.052031 0.162791 -0.084046 0.171234 -0.120563" origin="layout" pathEditMode="relative">
                                      <p:cBhvr>
                                        <p:cTn id="18" dur="3750" fill="hold"/>
                                        <p:tgtEl>
                                          <p:spTgt spid="316"/>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decel="50000" fill="hold">
                                  <p:stCondLst>
                                    <p:cond delay="0"/>
                                  </p:stCondLst>
                                  <p:childTnLst>
                                    <p:animMotion path="M 0.000000 0.000000 C -0.021255 -0.019044 -0.042307 -0.038487 -0.063150 -0.058323 C -0.083827 -0.078002 -0.104297 -0.098066 -0.124553 -0.118509" origin="layout" pathEditMode="relative">
                                      <p:cBhvr>
                                        <p:cTn id="21" dur="4000" fill="hold"/>
                                        <p:tgtEl>
                                          <p:spTgt spid="314"/>
                                        </p:tgtEl>
                                        <p:attrNameLst>
                                          <p:attrName>ppt_x</p:attrName>
                                          <p:attrName>ppt_y</p:attrName>
                                        </p:attrNameLst>
                                      </p:cBhvr>
                                    </p:animMotion>
                                  </p:childTnLst>
                                </p:cTn>
                              </p:par>
                            </p:childTnLst>
                          </p:cTn>
                        </p:par>
                        <p:par>
                          <p:cTn id="22" fill="hold">
                            <p:stCondLst>
                              <p:cond delay="0"/>
                            </p:stCondLst>
                            <p:childTnLst>
                              <p:par>
                                <p:cTn id="23" presetClass="emph" nodeType="afterEffect" presetID="9" grpId="7" fill="hold">
                                  <p:stCondLst>
                                    <p:cond delay="0"/>
                                  </p:stCondLst>
                                  <p:childTnLst>
                                    <p:set>
                                      <p:cBhvr>
                                        <p:cTn id="24" dur="indefinite" fill="hold"/>
                                        <p:tgtEl>
                                          <p:spTgt spid="316"/>
                                        </p:tgtEl>
                                        <p:attrNameLst>
                                          <p:attrName>style.opacity</p:attrName>
                                        </p:attrNameLst>
                                      </p:cBhvr>
                                      <p:to>
                                        <p:strVal val="0.00"/>
                                      </p:to>
                                    </p:set>
                                    <p:animEffect filter="image" prLst="opacity: 0.00; ">
                                      <p:cBhvr>
                                        <p:cTn id="25" dur="indefinite" fill="hold"/>
                                        <p:tgtEl>
                                          <p:spTgt spid="316"/>
                                        </p:tgtEl>
                                      </p:cBhvr>
                                    </p:animEffect>
                                  </p:childTnLst>
                                </p:cTn>
                              </p:par>
                            </p:childTnLst>
                          </p:cTn>
                        </p:par>
                        <p:par>
                          <p:cTn id="26" fill="hold">
                            <p:stCondLst>
                              <p:cond delay="0"/>
                            </p:stCondLst>
                            <p:childTnLst>
                              <p:par>
                                <p:cTn id="27" presetClass="path" nodeType="afterEffect" presetSubtype="0" presetID="-1" grpId="8" accel="50000" decel="50000" fill="hold">
                                  <p:stCondLst>
                                    <p:cond delay="500"/>
                                  </p:stCondLst>
                                  <p:childTnLst>
                                    <p:animMotion path="M -0.151750 -0.640318 L 0.026131 -0.449905" origin="layout" pathEditMode="relative">
                                      <p:cBhvr>
                                        <p:cTn id="28" dur="3750" fill="hold"/>
                                        <p:tgtEl>
                                          <p:spTgt spid="317"/>
                                        </p:tgtEl>
                                        <p:attrNameLst>
                                          <p:attrName>ppt_x</p:attrName>
                                          <p:attrName>ppt_y</p:attrName>
                                        </p:attrNameLst>
                                      </p:cBhvr>
                                    </p:animMotion>
                                  </p:childTnLst>
                                </p:cTn>
                              </p:par>
                            </p:childTnLst>
                          </p:cTn>
                        </p:par>
                        <p:par>
                          <p:cTn id="29" fill="hold">
                            <p:stCondLst>
                              <p:cond delay="0"/>
                            </p:stCondLst>
                            <p:childTnLst>
                              <p:par>
                                <p:cTn id="30" presetClass="path" nodeType="withEffect" presetSubtype="0" presetID="-1" grpId="9" accel="50000" decel="50000" fill="hold">
                                  <p:stCondLst>
                                    <p:cond delay="0"/>
                                  </p:stCondLst>
                                  <p:childTnLst>
                                    <p:animMotion path="M -0.206243 -0.110009 C -0.184641 -0.069219 -0.155309 -0.036800 -0.121241 -0.016062 C -0.118514 -0.014402 -0.115760 -0.012820 -0.112982 -0.011318" origin="layout" pathEditMode="relative">
                                      <p:cBhvr>
                                        <p:cTn id="31" dur="3250" fill="hold"/>
                                        <p:tgtEl>
                                          <p:spTgt spid="313"/>
                                        </p:tgtEl>
                                        <p:attrNameLst>
                                          <p:attrName>ppt_x</p:attrName>
                                          <p:attrName>ppt_y</p:attrName>
                                        </p:attrNameLst>
                                      </p:cBhvr>
                                    </p:animMotion>
                                  </p:childTnLst>
                                </p:cTn>
                              </p:par>
                            </p:childTnLst>
                          </p:cTn>
                        </p:par>
                        <p:par>
                          <p:cTn id="32" fill="hold">
                            <p:stCondLst>
                              <p:cond delay="0"/>
                            </p:stCondLst>
                            <p:childTnLst>
                              <p:par>
                                <p:cTn id="33" presetClass="path" nodeType="withEffect" presetSubtype="0" presetID="-1" grpId="10" accel="50000" decel="50000" fill="hold">
                                  <p:stCondLst>
                                    <p:cond delay="500"/>
                                  </p:stCondLst>
                                  <p:childTnLst>
                                    <p:animMotion path="M -0.065232 -0.086405 L 0.014343 0.025445" origin="layout" pathEditMode="relative">
                                      <p:cBhvr>
                                        <p:cTn id="34" dur="4000" fill="hold"/>
                                        <p:tgtEl>
                                          <p:spTgt spid="315"/>
                                        </p:tgtEl>
                                        <p:attrNameLst>
                                          <p:attrName>ppt_x</p:attrName>
                                          <p:attrName>ppt_y</p:attrName>
                                        </p:attrNameLst>
                                      </p:cBhvr>
                                    </p:animMotion>
                                  </p:childTnLst>
                                </p:cTn>
                              </p:par>
                            </p:childTnLst>
                          </p:cTn>
                        </p:par>
                        <p:par>
                          <p:cTn id="35" fill="hold">
                            <p:stCondLst>
                              <p:cond delay="0"/>
                            </p:stCondLst>
                            <p:childTnLst>
                              <p:par>
                                <p:cTn id="36" presetClass="path" nodeType="withEffect" presetSubtype="0" presetID="-1" grpId="11" decel="50000" fill="hold">
                                  <p:stCondLst>
                                    <p:cond delay="0"/>
                                  </p:stCondLst>
                                  <p:childTnLst>
                                    <p:animMotion path="M -0.124553 -0.118509 C -0.107878 -0.086665 -0.088038 -0.057988 -0.065577 -0.033263 C -0.045496 -0.011158 -0.023476 0.007612 0.000000 0.022636" origin="layout" pathEditMode="relative">
                                      <p:cBhvr>
                                        <p:cTn id="37" dur="4500" fill="hold"/>
                                        <p:tgtEl>
                                          <p:spTgt spid="314"/>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16" grpId="7"/>
    </p:bldLst>
  </p:timing>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22" name="Image" descr="Image"/>
          <p:cNvPicPr>
            <a:picLocks noChangeAspect="1"/>
          </p:cNvPicPr>
          <p:nvPr/>
        </p:nvPicPr>
        <p:blipFill>
          <a:blip r:embed="rId2">
            <a:extLst/>
          </a:blip>
          <a:stretch>
            <a:fillRect/>
          </a:stretch>
        </p:blipFill>
        <p:spPr>
          <a:xfrm>
            <a:off x="1877115" y="382631"/>
            <a:ext cx="9250570" cy="8118173"/>
          </a:xfrm>
          <a:prstGeom prst="rect">
            <a:avLst/>
          </a:prstGeom>
          <a:ln w="12700">
            <a:miter lim="400000"/>
          </a:ln>
        </p:spPr>
      </p:pic>
      <p:sp>
        <p:nvSpPr>
          <p:cNvPr id="323" name="Male"/>
          <p:cNvSpPr/>
          <p:nvPr/>
        </p:nvSpPr>
        <p:spPr>
          <a:xfrm>
            <a:off x="6671202" y="4098483"/>
            <a:ext cx="254407" cy="686469"/>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24" name="Male"/>
          <p:cNvSpPr/>
          <p:nvPr/>
        </p:nvSpPr>
        <p:spPr>
          <a:xfrm>
            <a:off x="9229735" y="5377848"/>
            <a:ext cx="254407" cy="6864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25" name="Male"/>
          <p:cNvSpPr/>
          <p:nvPr/>
        </p:nvSpPr>
        <p:spPr>
          <a:xfrm>
            <a:off x="6281577" y="8092232"/>
            <a:ext cx="254407" cy="6864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26" name="Children At Play"/>
          <p:cNvSpPr/>
          <p:nvPr/>
        </p:nvSpPr>
        <p:spPr>
          <a:xfrm>
            <a:off x="8341476" y="5000837"/>
            <a:ext cx="360893" cy="5672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27" name="Children At Play"/>
          <p:cNvSpPr/>
          <p:nvPr/>
        </p:nvSpPr>
        <p:spPr>
          <a:xfrm>
            <a:off x="6321954" y="7494434"/>
            <a:ext cx="360893" cy="5672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28" name="Baseball"/>
          <p:cNvSpPr/>
          <p:nvPr/>
        </p:nvSpPr>
        <p:spPr>
          <a:xfrm>
            <a:off x="5982122" y="7597632"/>
            <a:ext cx="360894" cy="36089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29" name="R1- Fly ball in U1’s area…"/>
          <p:cNvSpPr txBox="1"/>
          <p:nvPr/>
        </p:nvSpPr>
        <p:spPr>
          <a:xfrm>
            <a:off x="292547" y="-187676"/>
            <a:ext cx="3656968" cy="1778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600">
                <a:solidFill>
                  <a:srgbClr val="000000"/>
                </a:solidFill>
                <a:latin typeface="Avenir Next Regular"/>
                <a:ea typeface="Avenir Next Regular"/>
                <a:cs typeface="Avenir Next Regular"/>
                <a:sym typeface="Avenir Next Regular"/>
              </a:defRPr>
            </a:pPr>
            <a:r>
              <a:t>R1- Fly ball in U1’s area</a:t>
            </a:r>
          </a:p>
          <a:p>
            <a:pPr algn="ctr">
              <a:defRPr b="1" sz="2600">
                <a:solidFill>
                  <a:srgbClr val="000000"/>
                </a:solidFill>
                <a:latin typeface="Avenir Next Regular"/>
                <a:ea typeface="Avenir Next Regular"/>
                <a:cs typeface="Avenir Next Regular"/>
                <a:sym typeface="Avenir Next Regular"/>
              </a:defRPr>
            </a:pPr>
            <a:r>
              <a:t>(U1 Does not go out)</a:t>
            </a:r>
          </a:p>
        </p:txBody>
      </p:sp>
      <p:sp>
        <p:nvSpPr>
          <p:cNvPr id="330" name="U1:  Drops down towards home plate to keep everything in front of him. If the ball drops, he already has a head start on his part of the rotation"/>
          <p:cNvSpPr txBox="1"/>
          <p:nvPr/>
        </p:nvSpPr>
        <p:spPr>
          <a:xfrm>
            <a:off x="10011509" y="5273053"/>
            <a:ext cx="2949683" cy="3454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400">
                <a:solidFill>
                  <a:srgbClr val="000000"/>
                </a:solidFill>
                <a:latin typeface="Avenir Next Regular"/>
                <a:ea typeface="Avenir Next Regular"/>
                <a:cs typeface="Avenir Next Regular"/>
                <a:sym typeface="Avenir Next Regular"/>
              </a:defRPr>
            </a:pPr>
            <a:r>
              <a:rPr u="sng"/>
              <a:t>U1: </a:t>
            </a:r>
            <a:r>
              <a:t> </a:t>
            </a:r>
            <a:r>
              <a:rPr b="0">
                <a:latin typeface="Avenir Next Medium"/>
                <a:ea typeface="Avenir Next Medium"/>
                <a:cs typeface="Avenir Next Medium"/>
                <a:sym typeface="Avenir Next Medium"/>
              </a:rPr>
              <a:t>Drops down towards home plate to keep everything in front of him. If the ball drops, he already has a head start on his part of the rotation</a:t>
            </a:r>
          </a:p>
        </p:txBody>
      </p:sp>
      <p:sp>
        <p:nvSpPr>
          <p:cNvPr id="331" name="PU: Shade’s R1"/>
          <p:cNvSpPr txBox="1"/>
          <p:nvPr/>
        </p:nvSpPr>
        <p:spPr>
          <a:xfrm>
            <a:off x="646190" y="7485977"/>
            <a:ext cx="2949682" cy="584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b="1" sz="2700">
                <a:solidFill>
                  <a:srgbClr val="000000"/>
                </a:solidFill>
                <a:latin typeface="Avenir Next Regular"/>
                <a:ea typeface="Avenir Next Regular"/>
                <a:cs typeface="Avenir Next Regular"/>
                <a:sym typeface="Avenir Next Regular"/>
              </a:defRPr>
            </a:pPr>
            <a:r>
              <a:t>PU: </a:t>
            </a:r>
            <a:r>
              <a:rPr b="0" sz="2800">
                <a:latin typeface="Avenir Next Medium"/>
                <a:ea typeface="Avenir Next Medium"/>
                <a:cs typeface="Avenir Next Medium"/>
                <a:sym typeface="Avenir Next Medium"/>
              </a:rPr>
              <a:t>Shade’s R1</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C 0.031430 -0.084402 0.066077 -0.166605 0.103804 -0.246289 C 0.142582 -0.328193 0.184562 -0.407322 0.229570 -0.483350" origin="layout" pathEditMode="relative">
                                      <p:cBhvr>
                                        <p:cTn id="6" dur="6000" fill="hold"/>
                                        <p:tgtEl>
                                          <p:spTgt spid="328"/>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1000"/>
                                  </p:stCondLst>
                                  <p:childTnLst>
                                    <p:animMotion path="M 0.000000 0.000000 C 0.007276 0.023475 0.004043 0.050409 -0.008365 0.069683 C -0.014031 0.078487 -0.021366 0.085102 -0.029602 0.088840" origin="layout" pathEditMode="relative">
                                      <p:cBhvr>
                                        <p:cTn id="9" dur="3250" fill="hold"/>
                                        <p:tgtEl>
                                          <p:spTgt spid="324"/>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0"/>
                                  </p:stCondLst>
                                  <p:childTnLst>
                                    <p:animMotion path="M 0.000000 0.000000 L -0.046257 -0.057111" origin="layout" pathEditMode="relative">
                                      <p:cBhvr>
                                        <p:cTn id="12" dur="5000" fill="hold"/>
                                        <p:tgtEl>
                                          <p:spTgt spid="326"/>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accel="50000" decel="50000" fill="hold">
                                  <p:stCondLst>
                                    <p:cond delay="0"/>
                                  </p:stCondLst>
                                  <p:childTnLst>
                                    <p:animMotion path="M 0.000000 0.000000 C 0.042129 0.016890 0.087771 0.006087 0.122966 -0.029104 C 0.145894 -0.052031 0.162791 -0.084046 0.171234 -0.120563" origin="layout" pathEditMode="relative">
                                      <p:cBhvr>
                                        <p:cTn id="15" dur="3750" fill="hold"/>
                                        <p:tgtEl>
                                          <p:spTgt spid="327"/>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decel="50000" fill="hold">
                                  <p:stCondLst>
                                    <p:cond delay="0"/>
                                  </p:stCondLst>
                                  <p:childTnLst>
                                    <p:animMotion path="M 0.000000 0.000000 C -0.022659 -0.018823 -0.044888 -0.038550 -0.066657 -0.059155 C -0.086347 -0.077792 -0.105652 -0.097140 -0.124553 -0.117177" origin="layout" pathEditMode="relative">
                                      <p:cBhvr>
                                        <p:cTn id="18" dur="4000" fill="hold"/>
                                        <p:tgtEl>
                                          <p:spTgt spid="325"/>
                                        </p:tgtEl>
                                        <p:attrNameLst>
                                          <p:attrName>ppt_x</p:attrName>
                                          <p:attrName>ppt_y</p:attrName>
                                        </p:attrNameLst>
                                      </p:cBhvr>
                                    </p:animMotion>
                                  </p:childTnLst>
                                </p:cTn>
                              </p:par>
                            </p:childTnLst>
                          </p:cTn>
                        </p:par>
                        <p:par>
                          <p:cTn id="19" fill="hold">
                            <p:stCondLst>
                              <p:cond delay="0"/>
                            </p:stCondLst>
                            <p:childTnLst>
                              <p:par>
                                <p:cTn id="20" presetClass="emph" nodeType="afterEffect" presetID="9" grpId="6" fill="hold">
                                  <p:stCondLst>
                                    <p:cond delay="0"/>
                                  </p:stCondLst>
                                  <p:childTnLst>
                                    <p:set>
                                      <p:cBhvr>
                                        <p:cTn id="21" dur="indefinite" fill="hold"/>
                                        <p:tgtEl>
                                          <p:spTgt spid="327"/>
                                        </p:tgtEl>
                                        <p:attrNameLst>
                                          <p:attrName>style.opacity</p:attrName>
                                        </p:attrNameLst>
                                      </p:cBhvr>
                                      <p:to>
                                        <p:strVal val="0.00"/>
                                      </p:to>
                                    </p:set>
                                    <p:animEffect filter="image" prLst="opacity: 0.00; ">
                                      <p:cBhvr>
                                        <p:cTn id="22" dur="indefinite" fill="hold"/>
                                        <p:tgtEl>
                                          <p:spTgt spid="327"/>
                                        </p:tgtEl>
                                      </p:cBhvr>
                                    </p:animEffect>
                                  </p:childTnLst>
                                </p:cTn>
                              </p:par>
                            </p:childTnLst>
                          </p:cTn>
                        </p:par>
                        <p:par>
                          <p:cTn id="23" fill="hold">
                            <p:stCondLst>
                              <p:cond delay="0"/>
                            </p:stCondLst>
                            <p:childTnLst>
                              <p:par>
                                <p:cTn id="24" presetClass="path" nodeType="afterEffect" presetSubtype="0" presetID="-1" grpId="7" accel="50000" decel="50000" fill="hold">
                                  <p:stCondLst>
                                    <p:cond delay="0"/>
                                  </p:stCondLst>
                                  <p:childTnLst>
                                    <p:animMotion path="M 0.229570 -0.483350 L 0.026131 -0.449905" origin="layout" pathEditMode="relative">
                                      <p:cBhvr>
                                        <p:cTn id="25" dur="3750" fill="hold"/>
                                        <p:tgtEl>
                                          <p:spTgt spid="328"/>
                                        </p:tgtEl>
                                        <p:attrNameLst>
                                          <p:attrName>ppt_x</p:attrName>
                                          <p:attrName>ppt_y</p:attrName>
                                        </p:attrNameLst>
                                      </p:cBhvr>
                                    </p:animMotion>
                                  </p:childTnLst>
                                </p:cTn>
                              </p:par>
                            </p:childTnLst>
                          </p:cTn>
                        </p:par>
                        <p:par>
                          <p:cTn id="26" fill="hold">
                            <p:stCondLst>
                              <p:cond delay="0"/>
                            </p:stCondLst>
                            <p:childTnLst>
                              <p:par>
                                <p:cTn id="27" presetClass="path" nodeType="withEffect" presetSubtype="0" presetID="-1" grpId="8" accel="50000" decel="50000" fill="hold">
                                  <p:stCondLst>
                                    <p:cond delay="0"/>
                                  </p:stCondLst>
                                  <p:childTnLst>
                                    <p:animMotion path="M -0.046257 -0.057111 L 0.014343 0.025445" origin="layout" pathEditMode="relative">
                                      <p:cBhvr>
                                        <p:cTn id="28" dur="4000" fill="hold"/>
                                        <p:tgtEl>
                                          <p:spTgt spid="326"/>
                                        </p:tgtEl>
                                        <p:attrNameLst>
                                          <p:attrName>ppt_x</p:attrName>
                                          <p:attrName>ppt_y</p:attrName>
                                        </p:attrNameLst>
                                      </p:cBhvr>
                                    </p:animMotion>
                                  </p:childTnLst>
                                </p:cTn>
                              </p:par>
                            </p:childTnLst>
                          </p:cTn>
                        </p:par>
                        <p:par>
                          <p:cTn id="29" fill="hold">
                            <p:stCondLst>
                              <p:cond delay="0"/>
                            </p:stCondLst>
                            <p:childTnLst>
                              <p:par>
                                <p:cTn id="30" presetClass="path" nodeType="withEffect" presetSubtype="0" presetID="-1" grpId="9" decel="50000" fill="hold">
                                  <p:stCondLst>
                                    <p:cond delay="0"/>
                                  </p:stCondLst>
                                  <p:childTnLst>
                                    <p:animMotion path="M -0.124553 -0.117177 C -0.113810 -0.083993 -0.097166 -0.054799 -0.076060 -0.032119 C -0.057059 -0.011700 -0.034924 0.002901 -0.011222 0.010652" origin="layout" pathEditMode="relative">
                                      <p:cBhvr>
                                        <p:cTn id="31" dur="3500" fill="hold"/>
                                        <p:tgtEl>
                                          <p:spTgt spid="325"/>
                                        </p:tgtEl>
                                        <p:attrNameLst>
                                          <p:attrName>ppt_x</p:attrName>
                                          <p:attrName>ppt_y</p:attrName>
                                        </p:attrNameLst>
                                      </p:cBhvr>
                                    </p:animMotion>
                                  </p:childTnLst>
                                </p:cTn>
                              </p:par>
                            </p:childTnLst>
                          </p:cTn>
                        </p:par>
                        <p:par>
                          <p:cTn id="32" fill="hold">
                            <p:stCondLst>
                              <p:cond delay="0"/>
                            </p:stCondLst>
                            <p:childTnLst>
                              <p:par>
                                <p:cTn id="33" presetClass="path" nodeType="withEffect" presetSubtype="0" presetID="-1" grpId="10" accel="50000" decel="50000" fill="hold">
                                  <p:stCondLst>
                                    <p:cond delay="0"/>
                                  </p:stCondLst>
                                  <p:childTnLst>
                                    <p:animMotion path="M -0.029602 0.088840 L 0.007829 0.056882" origin="layout" pathEditMode="relative">
                                      <p:cBhvr>
                                        <p:cTn id="34" dur="1000" fill="hold"/>
                                        <p:tgtEl>
                                          <p:spTgt spid="324"/>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27" grpId="6"/>
    </p:bldLst>
  </p:timing>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33" name="Image" descr="Image"/>
          <p:cNvPicPr>
            <a:picLocks noChangeAspect="1"/>
          </p:cNvPicPr>
          <p:nvPr/>
        </p:nvPicPr>
        <p:blipFill>
          <a:blip r:embed="rId2">
            <a:extLst/>
          </a:blip>
          <a:stretch>
            <a:fillRect/>
          </a:stretch>
        </p:blipFill>
        <p:spPr>
          <a:xfrm>
            <a:off x="1877115" y="382631"/>
            <a:ext cx="9250570" cy="8118173"/>
          </a:xfrm>
          <a:prstGeom prst="rect">
            <a:avLst/>
          </a:prstGeom>
          <a:ln w="12700">
            <a:miter lim="400000"/>
          </a:ln>
        </p:spPr>
      </p:pic>
      <p:sp>
        <p:nvSpPr>
          <p:cNvPr id="334" name="Male"/>
          <p:cNvSpPr/>
          <p:nvPr/>
        </p:nvSpPr>
        <p:spPr>
          <a:xfrm>
            <a:off x="6671202" y="4098483"/>
            <a:ext cx="254407" cy="686469"/>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35" name="Male"/>
          <p:cNvSpPr/>
          <p:nvPr/>
        </p:nvSpPr>
        <p:spPr>
          <a:xfrm>
            <a:off x="9229735" y="5377848"/>
            <a:ext cx="254407" cy="6864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36" name="Male"/>
          <p:cNvSpPr/>
          <p:nvPr/>
        </p:nvSpPr>
        <p:spPr>
          <a:xfrm>
            <a:off x="6281577" y="8092232"/>
            <a:ext cx="254407" cy="6864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37" name="Children At Play"/>
          <p:cNvSpPr/>
          <p:nvPr/>
        </p:nvSpPr>
        <p:spPr>
          <a:xfrm>
            <a:off x="8341476" y="5000837"/>
            <a:ext cx="360893" cy="5672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38" name="Children At Play"/>
          <p:cNvSpPr/>
          <p:nvPr/>
        </p:nvSpPr>
        <p:spPr>
          <a:xfrm>
            <a:off x="6321954" y="7494434"/>
            <a:ext cx="360893" cy="5672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39" name="Baseball"/>
          <p:cNvSpPr/>
          <p:nvPr/>
        </p:nvSpPr>
        <p:spPr>
          <a:xfrm>
            <a:off x="5982122" y="7597632"/>
            <a:ext cx="360894" cy="36089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40" name="R1- Fly ball in U1’s area…"/>
          <p:cNvSpPr txBox="1"/>
          <p:nvPr/>
        </p:nvSpPr>
        <p:spPr>
          <a:xfrm>
            <a:off x="201635" y="266886"/>
            <a:ext cx="3656967" cy="1778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600">
                <a:solidFill>
                  <a:srgbClr val="000000"/>
                </a:solidFill>
                <a:latin typeface="Avenir Next Regular"/>
                <a:ea typeface="Avenir Next Regular"/>
                <a:cs typeface="Avenir Next Regular"/>
                <a:sym typeface="Avenir Next Regular"/>
              </a:defRPr>
            </a:pPr>
            <a:r>
              <a:t>R1- Fly ball in U1’s area</a:t>
            </a:r>
          </a:p>
          <a:p>
            <a:pPr algn="ctr">
              <a:defRPr b="1" sz="2600">
                <a:solidFill>
                  <a:srgbClr val="000000"/>
                </a:solidFill>
                <a:latin typeface="Avenir Next Regular"/>
                <a:ea typeface="Avenir Next Regular"/>
                <a:cs typeface="Avenir Next Regular"/>
                <a:sym typeface="Avenir Next Regular"/>
              </a:defRPr>
            </a:pPr>
            <a:r>
              <a:t>(U1 goes out)</a:t>
            </a:r>
          </a:p>
        </p:txBody>
      </p:sp>
      <p:sp>
        <p:nvSpPr>
          <p:cNvPr id="341" name="PU: Shade’s R1. Once ball is caught, retreats home. If ball drops its a 2-man rotation"/>
          <p:cNvSpPr txBox="1"/>
          <p:nvPr/>
        </p:nvSpPr>
        <p:spPr>
          <a:xfrm>
            <a:off x="646190" y="6279478"/>
            <a:ext cx="2949682" cy="2997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b="1" sz="2700">
                <a:solidFill>
                  <a:srgbClr val="000000"/>
                </a:solidFill>
                <a:latin typeface="Avenir Next Regular"/>
                <a:ea typeface="Avenir Next Regular"/>
                <a:cs typeface="Avenir Next Regular"/>
                <a:sym typeface="Avenir Next Regular"/>
              </a:defRPr>
            </a:pPr>
            <a:r>
              <a:t>PU: </a:t>
            </a:r>
            <a:r>
              <a:rPr b="0" sz="2800">
                <a:latin typeface="Avenir Next Medium"/>
                <a:ea typeface="Avenir Next Medium"/>
                <a:cs typeface="Avenir Next Medium"/>
                <a:sym typeface="Avenir Next Medium"/>
              </a:rPr>
              <a:t>Shade’s R1. Once ball is caught, retreats home. If ball drops its a 2-man rotation</a:t>
            </a:r>
          </a:p>
        </p:txBody>
      </p:sp>
      <p:sp>
        <p:nvSpPr>
          <p:cNvPr id="342" name="U3: Recognizes its in U1’s area and sees he goes out. Checks to see that PU is heading toward 3B. Once ball is caught, shades R1"/>
          <p:cNvSpPr txBox="1"/>
          <p:nvPr/>
        </p:nvSpPr>
        <p:spPr>
          <a:xfrm>
            <a:off x="9802366" y="5227191"/>
            <a:ext cx="2407530" cy="2844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U3: Recognizes its in U1’s area and sees he goes out. Checks to see that PU is heading toward 3B. Once ball is caught, shades R1</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C 0.035090 -0.081728 0.069692 -0.163827 0.103804 -0.246289 C 0.149266 -0.356190 0.193854 -0.466730 0.237559 -0.577891" origin="layout" pathEditMode="relative">
                                      <p:cBhvr>
                                        <p:cTn id="6" dur="6000" fill="hold"/>
                                        <p:tgtEl>
                                          <p:spTgt spid="339"/>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1000"/>
                                  </p:stCondLst>
                                  <p:childTnLst>
                                    <p:animMotion path="M 0.000000 0.000000 C 0.003619 -0.032591 0.007042 -0.065221 0.010271 -0.097885 C 0.013110 -0.126608 0.015797 -0.155357 0.018334 -0.184129" origin="layout" pathEditMode="relative">
                                      <p:cBhvr>
                                        <p:cTn id="9" dur="3250" fill="hold"/>
                                        <p:tgtEl>
                                          <p:spTgt spid="335"/>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0"/>
                                  </p:stCondLst>
                                  <p:childTnLst>
                                    <p:animMotion path="M 0.000000 0.000000 L -0.090199 -0.117031" origin="layout" pathEditMode="relative">
                                      <p:cBhvr>
                                        <p:cTn id="12" dur="5000" fill="hold"/>
                                        <p:tgtEl>
                                          <p:spTgt spid="337"/>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accel="50000" decel="50000" fill="hold">
                                  <p:stCondLst>
                                    <p:cond delay="0"/>
                                  </p:stCondLst>
                                  <p:childTnLst>
                                    <p:animMotion path="M 0.000000 0.000000 C 0.042129 0.016890 0.087771 0.006087 0.122966 -0.029104 C 0.145894 -0.052031 0.162791 -0.084046 0.171234 -0.120563" origin="layout" pathEditMode="relative">
                                      <p:cBhvr>
                                        <p:cTn id="15" dur="3750" fill="hold"/>
                                        <p:tgtEl>
                                          <p:spTgt spid="338"/>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decel="50000" fill="hold">
                                  <p:stCondLst>
                                    <p:cond delay="0"/>
                                  </p:stCondLst>
                                  <p:childTnLst>
                                    <p:animMotion path="M 0.000000 0.000000 C -0.022659 -0.018823 -0.044888 -0.038550 -0.066657 -0.059155 C -0.086347 -0.077792 -0.105652 -0.097140 -0.124553 -0.117177" origin="layout" pathEditMode="relative">
                                      <p:cBhvr>
                                        <p:cTn id="18" dur="4000" fill="hold"/>
                                        <p:tgtEl>
                                          <p:spTgt spid="336"/>
                                        </p:tgtEl>
                                        <p:attrNameLst>
                                          <p:attrName>ppt_x</p:attrName>
                                          <p:attrName>ppt_y</p:attrName>
                                        </p:attrNameLst>
                                      </p:cBhvr>
                                    </p:animMotion>
                                  </p:childTnLst>
                                </p:cTn>
                              </p:par>
                            </p:childTnLst>
                          </p:cTn>
                        </p:par>
                        <p:par>
                          <p:cTn id="19" fill="hold">
                            <p:stCondLst>
                              <p:cond delay="0"/>
                            </p:stCondLst>
                            <p:childTnLst>
                              <p:par>
                                <p:cTn id="20" presetClass="emph" nodeType="afterEffect" presetID="9" grpId="6" fill="hold">
                                  <p:stCondLst>
                                    <p:cond delay="0"/>
                                  </p:stCondLst>
                                  <p:childTnLst>
                                    <p:set>
                                      <p:cBhvr>
                                        <p:cTn id="21" dur="indefinite" fill="hold"/>
                                        <p:tgtEl>
                                          <p:spTgt spid="338"/>
                                        </p:tgtEl>
                                        <p:attrNameLst>
                                          <p:attrName>style.opacity</p:attrName>
                                        </p:attrNameLst>
                                      </p:cBhvr>
                                      <p:to>
                                        <p:strVal val="0.00"/>
                                      </p:to>
                                    </p:set>
                                    <p:animEffect filter="image" prLst="opacity: 0.00; ">
                                      <p:cBhvr>
                                        <p:cTn id="22" dur="indefinite" fill="hold"/>
                                        <p:tgtEl>
                                          <p:spTgt spid="338"/>
                                        </p:tgtEl>
                                      </p:cBhvr>
                                    </p:animEffect>
                                  </p:childTnLst>
                                </p:cTn>
                              </p:par>
                            </p:childTnLst>
                          </p:cTn>
                        </p:par>
                        <p:par>
                          <p:cTn id="23" fill="hold">
                            <p:stCondLst>
                              <p:cond delay="0"/>
                            </p:stCondLst>
                            <p:childTnLst>
                              <p:par>
                                <p:cTn id="24" presetClass="path" nodeType="afterEffect" presetSubtype="0" presetID="-1" grpId="7" accel="50000" decel="50000" fill="hold">
                                  <p:stCondLst>
                                    <p:cond delay="0"/>
                                  </p:stCondLst>
                                  <p:childTnLst>
                                    <p:animMotion path="M 0.237559 -0.577891 L 0.026131 -0.449905" origin="layout" pathEditMode="relative">
                                      <p:cBhvr>
                                        <p:cTn id="25" dur="3750" fill="hold"/>
                                        <p:tgtEl>
                                          <p:spTgt spid="339"/>
                                        </p:tgtEl>
                                        <p:attrNameLst>
                                          <p:attrName>ppt_x</p:attrName>
                                          <p:attrName>ppt_y</p:attrName>
                                        </p:attrNameLst>
                                      </p:cBhvr>
                                    </p:animMotion>
                                  </p:childTnLst>
                                </p:cTn>
                              </p:par>
                            </p:childTnLst>
                          </p:cTn>
                        </p:par>
                        <p:par>
                          <p:cTn id="26" fill="hold">
                            <p:stCondLst>
                              <p:cond delay="0"/>
                            </p:stCondLst>
                            <p:childTnLst>
                              <p:par>
                                <p:cTn id="27" presetClass="path" nodeType="withEffect" presetSubtype="0" presetID="-1" grpId="8" accel="50000" decel="50000" fill="hold">
                                  <p:stCondLst>
                                    <p:cond delay="0"/>
                                  </p:stCondLst>
                                  <p:childTnLst>
                                    <p:animMotion path="M -0.090199 -0.117031 L 0.014343 0.025445" origin="layout" pathEditMode="relative">
                                      <p:cBhvr>
                                        <p:cTn id="28" dur="4000" fill="hold"/>
                                        <p:tgtEl>
                                          <p:spTgt spid="337"/>
                                        </p:tgtEl>
                                        <p:attrNameLst>
                                          <p:attrName>ppt_x</p:attrName>
                                          <p:attrName>ppt_y</p:attrName>
                                        </p:attrNameLst>
                                      </p:cBhvr>
                                    </p:animMotion>
                                  </p:childTnLst>
                                </p:cTn>
                              </p:par>
                            </p:childTnLst>
                          </p:cTn>
                        </p:par>
                        <p:par>
                          <p:cTn id="29" fill="hold">
                            <p:stCondLst>
                              <p:cond delay="0"/>
                            </p:stCondLst>
                            <p:childTnLst>
                              <p:par>
                                <p:cTn id="30" presetClass="path" nodeType="withEffect" presetSubtype="0" presetID="-1" grpId="9" decel="50000" fill="hold">
                                  <p:stCondLst>
                                    <p:cond delay="0"/>
                                  </p:stCondLst>
                                  <p:childTnLst>
                                    <p:animMotion path="M 0.000000 0.000000 L 0.082372 0.106525" origin="layout" pathEditMode="relative">
                                      <p:cBhvr>
                                        <p:cTn id="31" dur="4500" fill="hold"/>
                                        <p:tgtEl>
                                          <p:spTgt spid="334"/>
                                        </p:tgtEl>
                                        <p:attrNameLst>
                                          <p:attrName>ppt_x</p:attrName>
                                          <p:attrName>ppt_y</p:attrName>
                                        </p:attrNameLst>
                                      </p:cBhvr>
                                    </p:animMotion>
                                  </p:childTnLst>
                                </p:cTn>
                              </p:par>
                            </p:childTnLst>
                          </p:cTn>
                        </p:par>
                        <p:par>
                          <p:cTn id="32" fill="hold">
                            <p:stCondLst>
                              <p:cond delay="0"/>
                            </p:stCondLst>
                            <p:childTnLst>
                              <p:par>
                                <p:cTn id="33" presetClass="path" nodeType="withEffect" presetSubtype="0" presetID="-1" grpId="10" decel="50000" fill="hold">
                                  <p:stCondLst>
                                    <p:cond delay="0"/>
                                  </p:stCondLst>
                                  <p:childTnLst>
                                    <p:animMotion path="M -0.124553 -0.117177 C -0.113810 -0.083993 -0.097166 -0.054799 -0.076060 -0.032119 C -0.057059 -0.011700 -0.034924 0.002901 -0.011222 0.010652" origin="layout" pathEditMode="relative">
                                      <p:cBhvr>
                                        <p:cTn id="34" dur="3500" fill="hold"/>
                                        <p:tgtEl>
                                          <p:spTgt spid="336"/>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38" grpId="6"/>
    </p:bldLst>
  </p:timing>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44" name="Image" descr="Image"/>
          <p:cNvPicPr>
            <a:picLocks noChangeAspect="1"/>
          </p:cNvPicPr>
          <p:nvPr/>
        </p:nvPicPr>
        <p:blipFill>
          <a:blip r:embed="rId2">
            <a:extLst/>
          </a:blip>
          <a:stretch>
            <a:fillRect/>
          </a:stretch>
        </p:blipFill>
        <p:spPr>
          <a:xfrm>
            <a:off x="913148" y="93373"/>
            <a:ext cx="10738536" cy="9423991"/>
          </a:xfrm>
          <a:prstGeom prst="rect">
            <a:avLst/>
          </a:prstGeom>
          <a:ln w="12700">
            <a:miter lim="400000"/>
          </a:ln>
        </p:spPr>
      </p:pic>
      <p:sp>
        <p:nvSpPr>
          <p:cNvPr id="345" name="Male"/>
          <p:cNvSpPr/>
          <p:nvPr/>
        </p:nvSpPr>
        <p:spPr>
          <a:xfrm>
            <a:off x="6344593" y="4040137"/>
            <a:ext cx="315614" cy="85162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46" name="Male"/>
          <p:cNvSpPr/>
          <p:nvPr/>
        </p:nvSpPr>
        <p:spPr>
          <a:xfrm>
            <a:off x="9359610" y="5728510"/>
            <a:ext cx="315614" cy="85162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47" name="Children At Play"/>
          <p:cNvSpPr/>
          <p:nvPr/>
        </p:nvSpPr>
        <p:spPr>
          <a:xfrm>
            <a:off x="8367451" y="5468386"/>
            <a:ext cx="394429" cy="6200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8"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48" name="Male"/>
          <p:cNvSpPr/>
          <p:nvPr/>
        </p:nvSpPr>
        <p:spPr>
          <a:xfrm>
            <a:off x="6124609" y="8988369"/>
            <a:ext cx="315614" cy="851625"/>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49" name="Baseball"/>
          <p:cNvSpPr/>
          <p:nvPr/>
        </p:nvSpPr>
        <p:spPr>
          <a:xfrm>
            <a:off x="6020823" y="6193896"/>
            <a:ext cx="153855" cy="15385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21600"/>
                </a:moveTo>
                <a:cubicBezTo>
                  <a:pt x="7762" y="21600"/>
                  <a:pt x="5015" y="20337"/>
                  <a:pt x="3051" y="18311"/>
                </a:cubicBezTo>
                <a:cubicBezTo>
                  <a:pt x="3266" y="18074"/>
                  <a:pt x="3489" y="17850"/>
                  <a:pt x="3721" y="17634"/>
                </a:cubicBezTo>
                <a:lnTo>
                  <a:pt x="4459" y="18109"/>
                </a:lnTo>
                <a:cubicBezTo>
                  <a:pt x="4852" y="18338"/>
                  <a:pt x="5065" y="18322"/>
                  <a:pt x="5161" y="18211"/>
                </a:cubicBezTo>
                <a:cubicBezTo>
                  <a:pt x="5256" y="18101"/>
                  <a:pt x="5177" y="17973"/>
                  <a:pt x="5083" y="17913"/>
                </a:cubicBezTo>
                <a:lnTo>
                  <a:pt x="4113" y="17288"/>
                </a:lnTo>
                <a:cubicBezTo>
                  <a:pt x="4271" y="17155"/>
                  <a:pt x="4432" y="17026"/>
                  <a:pt x="4597" y="16902"/>
                </a:cubicBezTo>
                <a:lnTo>
                  <a:pt x="5282" y="17452"/>
                </a:lnTo>
                <a:cubicBezTo>
                  <a:pt x="5649" y="17722"/>
                  <a:pt x="5864" y="17727"/>
                  <a:pt x="5971" y="17628"/>
                </a:cubicBezTo>
                <a:cubicBezTo>
                  <a:pt x="6077" y="17528"/>
                  <a:pt x="6012" y="17394"/>
                  <a:pt x="5925" y="17324"/>
                </a:cubicBezTo>
                <a:lnTo>
                  <a:pt x="5024" y="16598"/>
                </a:lnTo>
                <a:cubicBezTo>
                  <a:pt x="5195" y="16482"/>
                  <a:pt x="5368" y="16370"/>
                  <a:pt x="5545" y="16264"/>
                </a:cubicBezTo>
                <a:lnTo>
                  <a:pt x="6171" y="16887"/>
                </a:lnTo>
                <a:cubicBezTo>
                  <a:pt x="6508" y="17193"/>
                  <a:pt x="6722" y="17221"/>
                  <a:pt x="6838" y="17133"/>
                </a:cubicBezTo>
                <a:cubicBezTo>
                  <a:pt x="6954" y="17045"/>
                  <a:pt x="6902" y="16903"/>
                  <a:pt x="6823" y="16824"/>
                </a:cubicBezTo>
                <a:lnTo>
                  <a:pt x="6001" y="16008"/>
                </a:lnTo>
                <a:cubicBezTo>
                  <a:pt x="6184" y="15910"/>
                  <a:pt x="6370" y="15819"/>
                  <a:pt x="6558" y="15733"/>
                </a:cubicBezTo>
                <a:lnTo>
                  <a:pt x="7115" y="16416"/>
                </a:lnTo>
                <a:cubicBezTo>
                  <a:pt x="7418" y="16756"/>
                  <a:pt x="7626" y="16805"/>
                  <a:pt x="7751" y="16730"/>
                </a:cubicBezTo>
                <a:cubicBezTo>
                  <a:pt x="7876" y="16655"/>
                  <a:pt x="7840" y="16509"/>
                  <a:pt x="7769" y="16423"/>
                </a:cubicBezTo>
                <a:lnTo>
                  <a:pt x="7037" y="15525"/>
                </a:lnTo>
                <a:cubicBezTo>
                  <a:pt x="7229" y="15448"/>
                  <a:pt x="7424" y="15377"/>
                  <a:pt x="7621" y="15311"/>
                </a:cubicBezTo>
                <a:lnTo>
                  <a:pt x="8102" y="16046"/>
                </a:lnTo>
                <a:cubicBezTo>
                  <a:pt x="8367" y="16416"/>
                  <a:pt x="8571" y="16488"/>
                  <a:pt x="8703" y="16426"/>
                </a:cubicBezTo>
                <a:cubicBezTo>
                  <a:pt x="8834" y="16364"/>
                  <a:pt x="8814" y="16216"/>
                  <a:pt x="8753" y="16122"/>
                </a:cubicBezTo>
                <a:lnTo>
                  <a:pt x="8120" y="15155"/>
                </a:lnTo>
                <a:cubicBezTo>
                  <a:pt x="8319" y="15099"/>
                  <a:pt x="8520" y="15049"/>
                  <a:pt x="8723" y="15004"/>
                </a:cubicBezTo>
                <a:lnTo>
                  <a:pt x="9123" y="15781"/>
                </a:lnTo>
                <a:cubicBezTo>
                  <a:pt x="9348" y="16177"/>
                  <a:pt x="9542" y="16270"/>
                  <a:pt x="9680" y="16222"/>
                </a:cubicBezTo>
                <a:cubicBezTo>
                  <a:pt x="9817" y="16174"/>
                  <a:pt x="9813" y="16024"/>
                  <a:pt x="9762" y="15925"/>
                </a:cubicBezTo>
                <a:lnTo>
                  <a:pt x="9236" y="14901"/>
                </a:lnTo>
                <a:cubicBezTo>
                  <a:pt x="9439" y="14865"/>
                  <a:pt x="9644" y="14835"/>
                  <a:pt x="9850" y="14811"/>
                </a:cubicBezTo>
                <a:lnTo>
                  <a:pt x="10166" y="15626"/>
                </a:lnTo>
                <a:cubicBezTo>
                  <a:pt x="10349" y="16043"/>
                  <a:pt x="10532" y="16155"/>
                  <a:pt x="10674" y="16122"/>
                </a:cubicBezTo>
                <a:cubicBezTo>
                  <a:pt x="10815" y="16089"/>
                  <a:pt x="10825" y="15940"/>
                  <a:pt x="10785" y="15835"/>
                </a:cubicBezTo>
                <a:lnTo>
                  <a:pt x="10370" y="14764"/>
                </a:lnTo>
                <a:cubicBezTo>
                  <a:pt x="10577" y="14749"/>
                  <a:pt x="10783" y="14740"/>
                  <a:pt x="10989" y="14737"/>
                </a:cubicBezTo>
                <a:lnTo>
                  <a:pt x="11219" y="15581"/>
                </a:lnTo>
                <a:cubicBezTo>
                  <a:pt x="11357" y="16015"/>
                  <a:pt x="11528" y="16144"/>
                  <a:pt x="11673" y="16126"/>
                </a:cubicBezTo>
                <a:cubicBezTo>
                  <a:pt x="11817" y="16108"/>
                  <a:pt x="11843" y="15960"/>
                  <a:pt x="11814" y="15852"/>
                </a:cubicBezTo>
                <a:lnTo>
                  <a:pt x="11512" y="14740"/>
                </a:lnTo>
                <a:cubicBezTo>
                  <a:pt x="11719" y="14747"/>
                  <a:pt x="11925" y="14759"/>
                  <a:pt x="12130" y="14777"/>
                </a:cubicBezTo>
                <a:lnTo>
                  <a:pt x="12270" y="15645"/>
                </a:lnTo>
                <a:cubicBezTo>
                  <a:pt x="12362" y="16091"/>
                  <a:pt x="12519" y="16238"/>
                  <a:pt x="12665" y="16235"/>
                </a:cubicBezTo>
                <a:cubicBezTo>
                  <a:pt x="12810" y="16233"/>
                  <a:pt x="12851" y="16087"/>
                  <a:pt x="12834" y="15977"/>
                </a:cubicBezTo>
                <a:lnTo>
                  <a:pt x="12650" y="14835"/>
                </a:lnTo>
                <a:cubicBezTo>
                  <a:pt x="12855" y="14863"/>
                  <a:pt x="13058" y="14898"/>
                  <a:pt x="13260" y="14938"/>
                </a:cubicBezTo>
                <a:lnTo>
                  <a:pt x="13309" y="15817"/>
                </a:lnTo>
                <a:cubicBezTo>
                  <a:pt x="13354" y="16270"/>
                  <a:pt x="13495" y="16434"/>
                  <a:pt x="13640" y="16446"/>
                </a:cubicBezTo>
                <a:cubicBezTo>
                  <a:pt x="13785" y="16459"/>
                  <a:pt x="13842" y="16320"/>
                  <a:pt x="13836" y="16208"/>
                </a:cubicBezTo>
                <a:lnTo>
                  <a:pt x="13772" y="15052"/>
                </a:lnTo>
                <a:cubicBezTo>
                  <a:pt x="13973" y="15102"/>
                  <a:pt x="14172" y="15158"/>
                  <a:pt x="14369" y="15220"/>
                </a:cubicBezTo>
                <a:lnTo>
                  <a:pt x="14325" y="16099"/>
                </a:lnTo>
                <a:cubicBezTo>
                  <a:pt x="14323" y="16554"/>
                  <a:pt x="14446" y="16731"/>
                  <a:pt x="14589" y="16759"/>
                </a:cubicBezTo>
                <a:cubicBezTo>
                  <a:pt x="14732" y="16786"/>
                  <a:pt x="14802" y="16654"/>
                  <a:pt x="14808" y="16543"/>
                </a:cubicBezTo>
                <a:lnTo>
                  <a:pt x="14865" y="15387"/>
                </a:lnTo>
                <a:cubicBezTo>
                  <a:pt x="15060" y="15457"/>
                  <a:pt x="15251" y="15534"/>
                  <a:pt x="15441" y="15616"/>
                </a:cubicBezTo>
                <a:lnTo>
                  <a:pt x="15307" y="16485"/>
                </a:lnTo>
                <a:cubicBezTo>
                  <a:pt x="15257" y="16938"/>
                  <a:pt x="15360" y="17126"/>
                  <a:pt x="15500" y="17169"/>
                </a:cubicBezTo>
                <a:cubicBezTo>
                  <a:pt x="15639" y="17211"/>
                  <a:pt x="15722" y="17086"/>
                  <a:pt x="15739" y="16976"/>
                </a:cubicBezTo>
                <a:lnTo>
                  <a:pt x="15917" y="15835"/>
                </a:lnTo>
                <a:cubicBezTo>
                  <a:pt x="16102" y="15926"/>
                  <a:pt x="16286" y="16021"/>
                  <a:pt x="16467" y="16122"/>
                </a:cubicBezTo>
                <a:lnTo>
                  <a:pt x="16242" y="16971"/>
                </a:lnTo>
                <a:cubicBezTo>
                  <a:pt x="16145" y="17416"/>
                  <a:pt x="16228" y="17615"/>
                  <a:pt x="16362" y="17671"/>
                </a:cubicBezTo>
                <a:cubicBezTo>
                  <a:pt x="16496" y="17728"/>
                  <a:pt x="16593" y="17614"/>
                  <a:pt x="16622" y="17506"/>
                </a:cubicBezTo>
                <a:lnTo>
                  <a:pt x="16916" y="16391"/>
                </a:lnTo>
                <a:cubicBezTo>
                  <a:pt x="17090" y="16500"/>
                  <a:pt x="17263" y="16615"/>
                  <a:pt x="17432" y="16735"/>
                </a:cubicBezTo>
                <a:lnTo>
                  <a:pt x="17121" y="17553"/>
                </a:lnTo>
                <a:cubicBezTo>
                  <a:pt x="16978" y="17986"/>
                  <a:pt x="17039" y="18192"/>
                  <a:pt x="17167" y="18262"/>
                </a:cubicBezTo>
                <a:cubicBezTo>
                  <a:pt x="17294" y="18333"/>
                  <a:pt x="17402" y="18228"/>
                  <a:pt x="17442" y="18124"/>
                </a:cubicBezTo>
                <a:lnTo>
                  <a:pt x="17852" y="17047"/>
                </a:lnTo>
                <a:cubicBezTo>
                  <a:pt x="18209" y="17327"/>
                  <a:pt x="18550" y="17633"/>
                  <a:pt x="18875" y="17960"/>
                </a:cubicBezTo>
                <a:cubicBezTo>
                  <a:pt x="16895" y="20191"/>
                  <a:pt x="14010" y="21600"/>
                  <a:pt x="10800" y="21600"/>
                </a:cubicBezTo>
                <a:close/>
                <a:moveTo>
                  <a:pt x="2690" y="17921"/>
                </a:moveTo>
                <a:cubicBezTo>
                  <a:pt x="1017" y="16019"/>
                  <a:pt x="0" y="13527"/>
                  <a:pt x="0" y="10800"/>
                </a:cubicBezTo>
                <a:cubicBezTo>
                  <a:pt x="0" y="8150"/>
                  <a:pt x="961" y="5722"/>
                  <a:pt x="2550" y="3841"/>
                </a:cubicBezTo>
                <a:cubicBezTo>
                  <a:pt x="2865" y="4184"/>
                  <a:pt x="3199" y="4505"/>
                  <a:pt x="3551" y="4804"/>
                </a:cubicBezTo>
                <a:lnTo>
                  <a:pt x="2604" y="5516"/>
                </a:lnTo>
                <a:cubicBezTo>
                  <a:pt x="2515" y="5583"/>
                  <a:pt x="2445" y="5717"/>
                  <a:pt x="2548" y="5820"/>
                </a:cubicBezTo>
                <a:cubicBezTo>
                  <a:pt x="2651" y="5923"/>
                  <a:pt x="2867" y="5924"/>
                  <a:pt x="3242" y="5667"/>
                </a:cubicBezTo>
                <a:lnTo>
                  <a:pt x="3952" y="5133"/>
                </a:lnTo>
                <a:cubicBezTo>
                  <a:pt x="4132" y="5273"/>
                  <a:pt x="4316" y="5405"/>
                  <a:pt x="4502" y="5533"/>
                </a:cubicBezTo>
                <a:lnTo>
                  <a:pt x="3633" y="6342"/>
                </a:lnTo>
                <a:cubicBezTo>
                  <a:pt x="3552" y="6418"/>
                  <a:pt x="3496" y="6557"/>
                  <a:pt x="3610" y="6649"/>
                </a:cubicBezTo>
                <a:cubicBezTo>
                  <a:pt x="3723" y="6740"/>
                  <a:pt x="3937" y="6720"/>
                  <a:pt x="4283" y="6424"/>
                </a:cubicBezTo>
                <a:lnTo>
                  <a:pt x="4933" y="5819"/>
                </a:lnTo>
                <a:cubicBezTo>
                  <a:pt x="5126" y="5938"/>
                  <a:pt x="5322" y="6053"/>
                  <a:pt x="5522" y="6161"/>
                </a:cubicBezTo>
                <a:lnTo>
                  <a:pt x="4744" y="7054"/>
                </a:lnTo>
                <a:cubicBezTo>
                  <a:pt x="4670" y="7138"/>
                  <a:pt x="4630" y="7282"/>
                  <a:pt x="4752" y="7361"/>
                </a:cubicBezTo>
                <a:cubicBezTo>
                  <a:pt x="4874" y="7440"/>
                  <a:pt x="5085" y="7397"/>
                  <a:pt x="5398" y="7067"/>
                </a:cubicBezTo>
                <a:lnTo>
                  <a:pt x="5984" y="6394"/>
                </a:lnTo>
                <a:cubicBezTo>
                  <a:pt x="6188" y="6493"/>
                  <a:pt x="6394" y="6587"/>
                  <a:pt x="6603" y="6674"/>
                </a:cubicBezTo>
                <a:lnTo>
                  <a:pt x="5922" y="7646"/>
                </a:lnTo>
                <a:cubicBezTo>
                  <a:pt x="5858" y="7737"/>
                  <a:pt x="5832" y="7886"/>
                  <a:pt x="5962" y="7951"/>
                </a:cubicBezTo>
                <a:cubicBezTo>
                  <a:pt x="6092" y="8017"/>
                  <a:pt x="6297" y="7952"/>
                  <a:pt x="6575" y="7590"/>
                </a:cubicBezTo>
                <a:lnTo>
                  <a:pt x="7088" y="6860"/>
                </a:lnTo>
                <a:cubicBezTo>
                  <a:pt x="7300" y="6937"/>
                  <a:pt x="7515" y="7008"/>
                  <a:pt x="7732" y="7072"/>
                </a:cubicBezTo>
                <a:lnTo>
                  <a:pt x="7157" y="8112"/>
                </a:lnTo>
                <a:cubicBezTo>
                  <a:pt x="7103" y="8209"/>
                  <a:pt x="7092" y="8358"/>
                  <a:pt x="7228" y="8410"/>
                </a:cubicBezTo>
                <a:cubicBezTo>
                  <a:pt x="7364" y="8462"/>
                  <a:pt x="7562" y="8377"/>
                  <a:pt x="7800" y="7989"/>
                </a:cubicBezTo>
                <a:lnTo>
                  <a:pt x="8233" y="7209"/>
                </a:lnTo>
                <a:cubicBezTo>
                  <a:pt x="8453" y="7264"/>
                  <a:pt x="8674" y="7312"/>
                  <a:pt x="8897" y="7354"/>
                </a:cubicBezTo>
                <a:lnTo>
                  <a:pt x="8431" y="8446"/>
                </a:lnTo>
                <a:cubicBezTo>
                  <a:pt x="8387" y="8549"/>
                  <a:pt x="8395" y="8699"/>
                  <a:pt x="8536" y="8736"/>
                </a:cubicBezTo>
                <a:cubicBezTo>
                  <a:pt x="8676" y="8774"/>
                  <a:pt x="8862" y="8668"/>
                  <a:pt x="9059" y="8257"/>
                </a:cubicBezTo>
                <a:lnTo>
                  <a:pt x="9406" y="7438"/>
                </a:lnTo>
                <a:cubicBezTo>
                  <a:pt x="9630" y="7470"/>
                  <a:pt x="9855" y="7495"/>
                  <a:pt x="10081" y="7513"/>
                </a:cubicBezTo>
                <a:lnTo>
                  <a:pt x="9735" y="8645"/>
                </a:lnTo>
                <a:cubicBezTo>
                  <a:pt x="9703" y="8752"/>
                  <a:pt x="9725" y="8901"/>
                  <a:pt x="9869" y="8923"/>
                </a:cubicBezTo>
                <a:cubicBezTo>
                  <a:pt x="10012" y="8946"/>
                  <a:pt x="10187" y="8821"/>
                  <a:pt x="10339" y="8392"/>
                </a:cubicBezTo>
                <a:lnTo>
                  <a:pt x="10599" y="7545"/>
                </a:lnTo>
                <a:cubicBezTo>
                  <a:pt x="10825" y="7553"/>
                  <a:pt x="11050" y="7554"/>
                  <a:pt x="11278" y="7548"/>
                </a:cubicBezTo>
                <a:lnTo>
                  <a:pt x="11053" y="8706"/>
                </a:lnTo>
                <a:cubicBezTo>
                  <a:pt x="11032" y="8815"/>
                  <a:pt x="11068" y="8962"/>
                  <a:pt x="11214" y="8969"/>
                </a:cubicBezTo>
                <a:cubicBezTo>
                  <a:pt x="11359" y="8977"/>
                  <a:pt x="11520" y="8835"/>
                  <a:pt x="11627" y="8392"/>
                </a:cubicBezTo>
                <a:lnTo>
                  <a:pt x="11797" y="7519"/>
                </a:lnTo>
                <a:cubicBezTo>
                  <a:pt x="11864" y="7515"/>
                  <a:pt x="11928" y="7514"/>
                  <a:pt x="11995" y="7508"/>
                </a:cubicBezTo>
                <a:cubicBezTo>
                  <a:pt x="12155" y="7493"/>
                  <a:pt x="12314" y="7474"/>
                  <a:pt x="12472" y="7454"/>
                </a:cubicBezTo>
                <a:lnTo>
                  <a:pt x="12369" y="8630"/>
                </a:lnTo>
                <a:cubicBezTo>
                  <a:pt x="12360" y="8741"/>
                  <a:pt x="12411" y="8882"/>
                  <a:pt x="12557" y="8875"/>
                </a:cubicBezTo>
                <a:cubicBezTo>
                  <a:pt x="12702" y="8867"/>
                  <a:pt x="12848" y="8708"/>
                  <a:pt x="12908" y="8257"/>
                </a:cubicBezTo>
                <a:lnTo>
                  <a:pt x="12985" y="7376"/>
                </a:lnTo>
                <a:cubicBezTo>
                  <a:pt x="13209" y="7337"/>
                  <a:pt x="13430" y="7292"/>
                  <a:pt x="13650" y="7239"/>
                </a:cubicBezTo>
                <a:lnTo>
                  <a:pt x="13671" y="8416"/>
                </a:lnTo>
                <a:cubicBezTo>
                  <a:pt x="13672" y="8527"/>
                  <a:pt x="13739" y="8663"/>
                  <a:pt x="13883" y="8640"/>
                </a:cubicBezTo>
                <a:cubicBezTo>
                  <a:pt x="14027" y="8617"/>
                  <a:pt x="14154" y="8444"/>
                  <a:pt x="14167" y="7989"/>
                </a:cubicBezTo>
                <a:lnTo>
                  <a:pt x="14151" y="7108"/>
                </a:lnTo>
                <a:cubicBezTo>
                  <a:pt x="14370" y="7045"/>
                  <a:pt x="14586" y="6974"/>
                  <a:pt x="14799" y="6898"/>
                </a:cubicBezTo>
                <a:lnTo>
                  <a:pt x="14943" y="8068"/>
                </a:lnTo>
                <a:cubicBezTo>
                  <a:pt x="14956" y="8179"/>
                  <a:pt x="15037" y="8307"/>
                  <a:pt x="15177" y="8269"/>
                </a:cubicBezTo>
                <a:cubicBezTo>
                  <a:pt x="15318" y="8231"/>
                  <a:pt x="15426" y="8044"/>
                  <a:pt x="15390" y="7590"/>
                </a:cubicBezTo>
                <a:lnTo>
                  <a:pt x="15284" y="6716"/>
                </a:lnTo>
                <a:cubicBezTo>
                  <a:pt x="15494" y="6631"/>
                  <a:pt x="15702" y="6539"/>
                  <a:pt x="15906" y="6441"/>
                </a:cubicBezTo>
                <a:lnTo>
                  <a:pt x="16171" y="7589"/>
                </a:lnTo>
                <a:cubicBezTo>
                  <a:pt x="16196" y="7697"/>
                  <a:pt x="16289" y="7815"/>
                  <a:pt x="16424" y="7762"/>
                </a:cubicBezTo>
                <a:cubicBezTo>
                  <a:pt x="16560" y="7710"/>
                  <a:pt x="16649" y="7515"/>
                  <a:pt x="16566" y="7067"/>
                </a:cubicBezTo>
                <a:lnTo>
                  <a:pt x="16369" y="6208"/>
                </a:lnTo>
                <a:cubicBezTo>
                  <a:pt x="16569" y="6102"/>
                  <a:pt x="16766" y="5988"/>
                  <a:pt x="16959" y="5869"/>
                </a:cubicBezTo>
                <a:lnTo>
                  <a:pt x="17342" y="6983"/>
                </a:lnTo>
                <a:cubicBezTo>
                  <a:pt x="17379" y="7088"/>
                  <a:pt x="17485" y="7196"/>
                  <a:pt x="17614" y="7130"/>
                </a:cubicBezTo>
                <a:cubicBezTo>
                  <a:pt x="17744" y="7063"/>
                  <a:pt x="17811" y="6859"/>
                  <a:pt x="17682" y="6423"/>
                </a:cubicBezTo>
                <a:lnTo>
                  <a:pt x="17395" y="5589"/>
                </a:lnTo>
                <a:cubicBezTo>
                  <a:pt x="17582" y="5462"/>
                  <a:pt x="17767" y="5329"/>
                  <a:pt x="17947" y="5191"/>
                </a:cubicBezTo>
                <a:lnTo>
                  <a:pt x="18444" y="6259"/>
                </a:lnTo>
                <a:cubicBezTo>
                  <a:pt x="18491" y="6360"/>
                  <a:pt x="18607" y="6457"/>
                  <a:pt x="18730" y="6377"/>
                </a:cubicBezTo>
                <a:cubicBezTo>
                  <a:pt x="18852" y="6298"/>
                  <a:pt x="18897" y="6087"/>
                  <a:pt x="18723" y="5667"/>
                </a:cubicBezTo>
                <a:lnTo>
                  <a:pt x="18352" y="4865"/>
                </a:lnTo>
                <a:cubicBezTo>
                  <a:pt x="18654" y="4610"/>
                  <a:pt x="18945" y="4340"/>
                  <a:pt x="19222" y="4052"/>
                </a:cubicBezTo>
                <a:cubicBezTo>
                  <a:pt x="20708" y="5902"/>
                  <a:pt x="21600" y="8248"/>
                  <a:pt x="21600" y="10800"/>
                </a:cubicBezTo>
                <a:cubicBezTo>
                  <a:pt x="21600" y="13354"/>
                  <a:pt x="20707" y="15702"/>
                  <a:pt x="19219" y="17553"/>
                </a:cubicBezTo>
                <a:cubicBezTo>
                  <a:pt x="19009" y="17343"/>
                  <a:pt x="18791" y="17141"/>
                  <a:pt x="18568" y="16949"/>
                </a:cubicBezTo>
                <a:lnTo>
                  <a:pt x="19511" y="16240"/>
                </a:lnTo>
                <a:cubicBezTo>
                  <a:pt x="19600" y="16173"/>
                  <a:pt x="19670" y="16040"/>
                  <a:pt x="19567" y="15937"/>
                </a:cubicBezTo>
                <a:cubicBezTo>
                  <a:pt x="19463" y="15834"/>
                  <a:pt x="19248" y="15833"/>
                  <a:pt x="18873" y="16090"/>
                </a:cubicBezTo>
                <a:lnTo>
                  <a:pt x="18169" y="16620"/>
                </a:lnTo>
                <a:cubicBezTo>
                  <a:pt x="17990" y="16480"/>
                  <a:pt x="17805" y="16347"/>
                  <a:pt x="17619" y="16219"/>
                </a:cubicBezTo>
                <a:lnTo>
                  <a:pt x="18482" y="15417"/>
                </a:lnTo>
                <a:cubicBezTo>
                  <a:pt x="18563" y="15341"/>
                  <a:pt x="18619" y="15200"/>
                  <a:pt x="18505" y="15108"/>
                </a:cubicBezTo>
                <a:cubicBezTo>
                  <a:pt x="18392" y="15017"/>
                  <a:pt x="18178" y="15039"/>
                  <a:pt x="17832" y="15334"/>
                </a:cubicBezTo>
                <a:lnTo>
                  <a:pt x="17187" y="15933"/>
                </a:lnTo>
                <a:cubicBezTo>
                  <a:pt x="16994" y="15813"/>
                  <a:pt x="16799" y="15699"/>
                  <a:pt x="16600" y="15591"/>
                </a:cubicBezTo>
                <a:lnTo>
                  <a:pt x="17371" y="14705"/>
                </a:lnTo>
                <a:cubicBezTo>
                  <a:pt x="17444" y="14621"/>
                  <a:pt x="17485" y="14475"/>
                  <a:pt x="17363" y="14396"/>
                </a:cubicBezTo>
                <a:cubicBezTo>
                  <a:pt x="17240" y="14317"/>
                  <a:pt x="17030" y="14360"/>
                  <a:pt x="16716" y="14690"/>
                </a:cubicBezTo>
                <a:lnTo>
                  <a:pt x="16139" y="15353"/>
                </a:lnTo>
                <a:cubicBezTo>
                  <a:pt x="15935" y="15253"/>
                  <a:pt x="15728" y="15160"/>
                  <a:pt x="15518" y="15073"/>
                </a:cubicBezTo>
                <a:lnTo>
                  <a:pt x="16193" y="14113"/>
                </a:lnTo>
                <a:cubicBezTo>
                  <a:pt x="16257" y="14021"/>
                  <a:pt x="16283" y="13873"/>
                  <a:pt x="16153" y="13807"/>
                </a:cubicBezTo>
                <a:cubicBezTo>
                  <a:pt x="16023" y="13741"/>
                  <a:pt x="15818" y="13805"/>
                  <a:pt x="15540" y="14167"/>
                </a:cubicBezTo>
                <a:lnTo>
                  <a:pt x="15036" y="14885"/>
                </a:lnTo>
                <a:cubicBezTo>
                  <a:pt x="14822" y="14808"/>
                  <a:pt x="14606" y="14737"/>
                  <a:pt x="14388" y="14673"/>
                </a:cubicBezTo>
                <a:lnTo>
                  <a:pt x="14958" y="13647"/>
                </a:lnTo>
                <a:cubicBezTo>
                  <a:pt x="15012" y="13549"/>
                  <a:pt x="15023" y="13398"/>
                  <a:pt x="14887" y="13346"/>
                </a:cubicBezTo>
                <a:cubicBezTo>
                  <a:pt x="14751" y="13294"/>
                  <a:pt x="14553" y="13380"/>
                  <a:pt x="14315" y="13768"/>
                </a:cubicBezTo>
                <a:lnTo>
                  <a:pt x="13888" y="14538"/>
                </a:lnTo>
                <a:cubicBezTo>
                  <a:pt x="13668" y="14483"/>
                  <a:pt x="13447" y="14435"/>
                  <a:pt x="13223" y="14394"/>
                </a:cubicBezTo>
                <a:lnTo>
                  <a:pt x="13682" y="13313"/>
                </a:lnTo>
                <a:cubicBezTo>
                  <a:pt x="13726" y="13210"/>
                  <a:pt x="13720" y="13058"/>
                  <a:pt x="13579" y="13021"/>
                </a:cubicBezTo>
                <a:cubicBezTo>
                  <a:pt x="13439" y="12983"/>
                  <a:pt x="13253" y="13091"/>
                  <a:pt x="13056" y="13502"/>
                </a:cubicBezTo>
                <a:lnTo>
                  <a:pt x="12710" y="14313"/>
                </a:lnTo>
                <a:cubicBezTo>
                  <a:pt x="12486" y="14283"/>
                  <a:pt x="12261" y="14258"/>
                  <a:pt x="12034" y="14241"/>
                </a:cubicBezTo>
                <a:lnTo>
                  <a:pt x="12380" y="13114"/>
                </a:lnTo>
                <a:cubicBezTo>
                  <a:pt x="12412" y="13007"/>
                  <a:pt x="12390" y="12858"/>
                  <a:pt x="12246" y="12835"/>
                </a:cubicBezTo>
                <a:cubicBezTo>
                  <a:pt x="12102" y="12813"/>
                  <a:pt x="11928" y="12937"/>
                  <a:pt x="11775" y="13367"/>
                </a:cubicBezTo>
                <a:lnTo>
                  <a:pt x="11516" y="14212"/>
                </a:lnTo>
                <a:cubicBezTo>
                  <a:pt x="11394" y="14208"/>
                  <a:pt x="11275" y="14204"/>
                  <a:pt x="11153" y="14204"/>
                </a:cubicBezTo>
                <a:cubicBezTo>
                  <a:pt x="11048" y="14204"/>
                  <a:pt x="10941" y="14208"/>
                  <a:pt x="10836" y="14210"/>
                </a:cubicBezTo>
                <a:lnTo>
                  <a:pt x="11062" y="13051"/>
                </a:lnTo>
                <a:cubicBezTo>
                  <a:pt x="11083" y="12942"/>
                  <a:pt x="11047" y="12795"/>
                  <a:pt x="10901" y="12788"/>
                </a:cubicBezTo>
                <a:cubicBezTo>
                  <a:pt x="10756" y="12780"/>
                  <a:pt x="10594" y="12924"/>
                  <a:pt x="10488" y="13367"/>
                </a:cubicBezTo>
                <a:lnTo>
                  <a:pt x="10319" y="14236"/>
                </a:lnTo>
                <a:cubicBezTo>
                  <a:pt x="10253" y="14241"/>
                  <a:pt x="10185" y="14243"/>
                  <a:pt x="10118" y="14249"/>
                </a:cubicBezTo>
                <a:cubicBezTo>
                  <a:pt x="9958" y="14264"/>
                  <a:pt x="9801" y="14283"/>
                  <a:pt x="9642" y="14303"/>
                </a:cubicBezTo>
                <a:lnTo>
                  <a:pt x="9745" y="13127"/>
                </a:lnTo>
                <a:cubicBezTo>
                  <a:pt x="9755" y="13016"/>
                  <a:pt x="9704" y="12876"/>
                  <a:pt x="9558" y="12884"/>
                </a:cubicBezTo>
                <a:cubicBezTo>
                  <a:pt x="9413" y="12892"/>
                  <a:pt x="9267" y="13050"/>
                  <a:pt x="9207" y="13502"/>
                </a:cubicBezTo>
                <a:lnTo>
                  <a:pt x="9129" y="14383"/>
                </a:lnTo>
                <a:cubicBezTo>
                  <a:pt x="8906" y="14422"/>
                  <a:pt x="8684" y="14465"/>
                  <a:pt x="8465" y="14518"/>
                </a:cubicBezTo>
                <a:lnTo>
                  <a:pt x="8444" y="13341"/>
                </a:lnTo>
                <a:cubicBezTo>
                  <a:pt x="8443" y="13230"/>
                  <a:pt x="8376" y="13096"/>
                  <a:pt x="8232" y="13119"/>
                </a:cubicBezTo>
                <a:cubicBezTo>
                  <a:pt x="8088" y="13142"/>
                  <a:pt x="7960" y="13313"/>
                  <a:pt x="7948" y="13768"/>
                </a:cubicBezTo>
                <a:lnTo>
                  <a:pt x="7963" y="14651"/>
                </a:lnTo>
                <a:cubicBezTo>
                  <a:pt x="7745" y="14713"/>
                  <a:pt x="7529" y="14780"/>
                  <a:pt x="7315" y="14855"/>
                </a:cubicBezTo>
                <a:lnTo>
                  <a:pt x="7172" y="13691"/>
                </a:lnTo>
                <a:cubicBezTo>
                  <a:pt x="7159" y="13580"/>
                  <a:pt x="7078" y="13452"/>
                  <a:pt x="6937" y="13490"/>
                </a:cubicBezTo>
                <a:cubicBezTo>
                  <a:pt x="6797" y="13528"/>
                  <a:pt x="6688" y="13713"/>
                  <a:pt x="6723" y="14167"/>
                </a:cubicBezTo>
                <a:lnTo>
                  <a:pt x="6829" y="15037"/>
                </a:lnTo>
                <a:cubicBezTo>
                  <a:pt x="6619" y="15122"/>
                  <a:pt x="6412" y="15217"/>
                  <a:pt x="6207" y="15314"/>
                </a:cubicBezTo>
                <a:lnTo>
                  <a:pt x="5944" y="14170"/>
                </a:lnTo>
                <a:cubicBezTo>
                  <a:pt x="5919" y="14061"/>
                  <a:pt x="5826" y="13942"/>
                  <a:pt x="5690" y="13994"/>
                </a:cubicBezTo>
                <a:cubicBezTo>
                  <a:pt x="5554" y="14047"/>
                  <a:pt x="5464" y="14244"/>
                  <a:pt x="5547" y="14691"/>
                </a:cubicBezTo>
                <a:lnTo>
                  <a:pt x="5744" y="15545"/>
                </a:lnTo>
                <a:cubicBezTo>
                  <a:pt x="5544" y="15652"/>
                  <a:pt x="5348" y="15767"/>
                  <a:pt x="5154" y="15886"/>
                </a:cubicBezTo>
                <a:lnTo>
                  <a:pt x="4772" y="14774"/>
                </a:lnTo>
                <a:cubicBezTo>
                  <a:pt x="4736" y="14669"/>
                  <a:pt x="4630" y="14561"/>
                  <a:pt x="4501" y="14627"/>
                </a:cubicBezTo>
                <a:cubicBezTo>
                  <a:pt x="4371" y="14694"/>
                  <a:pt x="4304" y="14898"/>
                  <a:pt x="4433" y="15334"/>
                </a:cubicBezTo>
                <a:lnTo>
                  <a:pt x="4718" y="16166"/>
                </a:lnTo>
                <a:cubicBezTo>
                  <a:pt x="4531" y="16294"/>
                  <a:pt x="4347" y="16427"/>
                  <a:pt x="4167" y="16566"/>
                </a:cubicBezTo>
                <a:lnTo>
                  <a:pt x="3670" y="15500"/>
                </a:lnTo>
                <a:cubicBezTo>
                  <a:pt x="3623" y="15399"/>
                  <a:pt x="3507" y="15302"/>
                  <a:pt x="3385" y="15382"/>
                </a:cubicBezTo>
                <a:cubicBezTo>
                  <a:pt x="3263" y="15461"/>
                  <a:pt x="3218" y="15671"/>
                  <a:pt x="3392" y="16092"/>
                </a:cubicBezTo>
                <a:lnTo>
                  <a:pt x="3763" y="16892"/>
                </a:lnTo>
                <a:cubicBezTo>
                  <a:pt x="3590" y="17038"/>
                  <a:pt x="3422" y="17191"/>
                  <a:pt x="3257" y="17347"/>
                </a:cubicBezTo>
                <a:lnTo>
                  <a:pt x="2650" y="16335"/>
                </a:lnTo>
                <a:cubicBezTo>
                  <a:pt x="2592" y="16239"/>
                  <a:pt x="2467" y="16155"/>
                  <a:pt x="2354" y="16247"/>
                </a:cubicBezTo>
                <a:cubicBezTo>
                  <a:pt x="2241" y="16339"/>
                  <a:pt x="2218" y="16552"/>
                  <a:pt x="2435" y="16953"/>
                </a:cubicBezTo>
                <a:lnTo>
                  <a:pt x="2891" y="17712"/>
                </a:lnTo>
                <a:cubicBezTo>
                  <a:pt x="2824" y="17781"/>
                  <a:pt x="2755" y="17850"/>
                  <a:pt x="2690" y="17921"/>
                </a:cubicBezTo>
                <a:close/>
                <a:moveTo>
                  <a:pt x="11126" y="7020"/>
                </a:moveTo>
                <a:lnTo>
                  <a:pt x="10896" y="6178"/>
                </a:lnTo>
                <a:cubicBezTo>
                  <a:pt x="10758" y="5744"/>
                  <a:pt x="10587" y="5613"/>
                  <a:pt x="10442" y="5631"/>
                </a:cubicBezTo>
                <a:cubicBezTo>
                  <a:pt x="10298" y="5649"/>
                  <a:pt x="10271" y="5797"/>
                  <a:pt x="10301" y="5905"/>
                </a:cubicBezTo>
                <a:lnTo>
                  <a:pt x="10603" y="7015"/>
                </a:lnTo>
                <a:cubicBezTo>
                  <a:pt x="10396" y="7007"/>
                  <a:pt x="10189" y="6995"/>
                  <a:pt x="9983" y="6976"/>
                </a:cubicBezTo>
                <a:lnTo>
                  <a:pt x="9845" y="6114"/>
                </a:lnTo>
                <a:cubicBezTo>
                  <a:pt x="9753" y="5668"/>
                  <a:pt x="9596" y="5520"/>
                  <a:pt x="9450" y="5523"/>
                </a:cubicBezTo>
                <a:cubicBezTo>
                  <a:pt x="9304" y="5526"/>
                  <a:pt x="9264" y="5670"/>
                  <a:pt x="9281" y="5780"/>
                </a:cubicBezTo>
                <a:lnTo>
                  <a:pt x="9464" y="6914"/>
                </a:lnTo>
                <a:cubicBezTo>
                  <a:pt x="9259" y="6885"/>
                  <a:pt x="9055" y="6850"/>
                  <a:pt x="8853" y="6809"/>
                </a:cubicBezTo>
                <a:lnTo>
                  <a:pt x="8804" y="5940"/>
                </a:lnTo>
                <a:cubicBezTo>
                  <a:pt x="8759" y="5487"/>
                  <a:pt x="8620" y="5323"/>
                  <a:pt x="8475" y="5311"/>
                </a:cubicBezTo>
                <a:cubicBezTo>
                  <a:pt x="8330" y="5298"/>
                  <a:pt x="8273" y="5439"/>
                  <a:pt x="8279" y="5550"/>
                </a:cubicBezTo>
                <a:lnTo>
                  <a:pt x="8343" y="6693"/>
                </a:lnTo>
                <a:cubicBezTo>
                  <a:pt x="8143" y="6642"/>
                  <a:pt x="7943" y="6587"/>
                  <a:pt x="7746" y="6526"/>
                </a:cubicBezTo>
                <a:lnTo>
                  <a:pt x="7788" y="5658"/>
                </a:lnTo>
                <a:cubicBezTo>
                  <a:pt x="7790" y="5203"/>
                  <a:pt x="7669" y="5026"/>
                  <a:pt x="7526" y="4998"/>
                </a:cubicBezTo>
                <a:cubicBezTo>
                  <a:pt x="7383" y="4971"/>
                  <a:pt x="7313" y="5103"/>
                  <a:pt x="7307" y="5214"/>
                </a:cubicBezTo>
                <a:lnTo>
                  <a:pt x="7251" y="6357"/>
                </a:lnTo>
                <a:cubicBezTo>
                  <a:pt x="7057" y="6286"/>
                  <a:pt x="6866" y="6210"/>
                  <a:pt x="6676" y="6129"/>
                </a:cubicBezTo>
                <a:lnTo>
                  <a:pt x="6808" y="5272"/>
                </a:lnTo>
                <a:cubicBezTo>
                  <a:pt x="6858" y="4819"/>
                  <a:pt x="6755" y="4631"/>
                  <a:pt x="6615" y="4588"/>
                </a:cubicBezTo>
                <a:cubicBezTo>
                  <a:pt x="6476" y="4546"/>
                  <a:pt x="6393" y="4670"/>
                  <a:pt x="6376" y="4781"/>
                </a:cubicBezTo>
                <a:lnTo>
                  <a:pt x="6200" y="5913"/>
                </a:lnTo>
                <a:cubicBezTo>
                  <a:pt x="6014" y="5823"/>
                  <a:pt x="5830" y="5727"/>
                  <a:pt x="5650" y="5626"/>
                </a:cubicBezTo>
                <a:lnTo>
                  <a:pt x="5873" y="4786"/>
                </a:lnTo>
                <a:cubicBezTo>
                  <a:pt x="5970" y="4341"/>
                  <a:pt x="5887" y="4142"/>
                  <a:pt x="5753" y="4085"/>
                </a:cubicBezTo>
                <a:cubicBezTo>
                  <a:pt x="5619" y="4029"/>
                  <a:pt x="5521" y="4145"/>
                  <a:pt x="5493" y="4253"/>
                </a:cubicBezTo>
                <a:lnTo>
                  <a:pt x="5199" y="5363"/>
                </a:lnTo>
                <a:cubicBezTo>
                  <a:pt x="5024" y="5254"/>
                  <a:pt x="4852" y="5139"/>
                  <a:pt x="4683" y="5020"/>
                </a:cubicBezTo>
                <a:lnTo>
                  <a:pt x="4993" y="4204"/>
                </a:lnTo>
                <a:cubicBezTo>
                  <a:pt x="5137" y="3771"/>
                  <a:pt x="5075" y="3565"/>
                  <a:pt x="4948" y="3495"/>
                </a:cubicBezTo>
                <a:cubicBezTo>
                  <a:pt x="4820" y="3424"/>
                  <a:pt x="4712" y="3529"/>
                  <a:pt x="4673" y="3633"/>
                </a:cubicBezTo>
                <a:lnTo>
                  <a:pt x="4264" y="4706"/>
                </a:lnTo>
                <a:cubicBezTo>
                  <a:pt x="4102" y="4580"/>
                  <a:pt x="3943" y="4448"/>
                  <a:pt x="3787" y="4312"/>
                </a:cubicBezTo>
                <a:lnTo>
                  <a:pt x="4180" y="3534"/>
                </a:lnTo>
                <a:cubicBezTo>
                  <a:pt x="4368" y="3119"/>
                  <a:pt x="4328" y="2908"/>
                  <a:pt x="4209" y="2825"/>
                </a:cubicBezTo>
                <a:cubicBezTo>
                  <a:pt x="4089" y="2741"/>
                  <a:pt x="3971" y="2833"/>
                  <a:pt x="3920" y="2933"/>
                </a:cubicBezTo>
                <a:lnTo>
                  <a:pt x="3402" y="3957"/>
                </a:lnTo>
                <a:cubicBezTo>
                  <a:pt x="3231" y="3792"/>
                  <a:pt x="3064" y="3622"/>
                  <a:pt x="2903" y="3444"/>
                </a:cubicBezTo>
                <a:cubicBezTo>
                  <a:pt x="4876" y="1327"/>
                  <a:pt x="7685" y="0"/>
                  <a:pt x="10800" y="0"/>
                </a:cubicBezTo>
                <a:cubicBezTo>
                  <a:pt x="14012" y="0"/>
                  <a:pt x="16900" y="1412"/>
                  <a:pt x="18880" y="3645"/>
                </a:cubicBezTo>
                <a:cubicBezTo>
                  <a:pt x="18722" y="3810"/>
                  <a:pt x="18558" y="3968"/>
                  <a:pt x="18392" y="4123"/>
                </a:cubicBezTo>
                <a:lnTo>
                  <a:pt x="17656" y="3648"/>
                </a:lnTo>
                <a:cubicBezTo>
                  <a:pt x="17263" y="3419"/>
                  <a:pt x="17050" y="3435"/>
                  <a:pt x="16954" y="3545"/>
                </a:cubicBezTo>
                <a:cubicBezTo>
                  <a:pt x="16859" y="3655"/>
                  <a:pt x="16938" y="3784"/>
                  <a:pt x="17032" y="3844"/>
                </a:cubicBezTo>
                <a:lnTo>
                  <a:pt x="18001" y="4469"/>
                </a:lnTo>
                <a:cubicBezTo>
                  <a:pt x="17842" y="4602"/>
                  <a:pt x="17680" y="4729"/>
                  <a:pt x="17515" y="4853"/>
                </a:cubicBezTo>
                <a:lnTo>
                  <a:pt x="16833" y="4305"/>
                </a:lnTo>
                <a:cubicBezTo>
                  <a:pt x="16466" y="4035"/>
                  <a:pt x="16251" y="4030"/>
                  <a:pt x="16144" y="4129"/>
                </a:cubicBezTo>
                <a:cubicBezTo>
                  <a:pt x="16038" y="4229"/>
                  <a:pt x="16103" y="4365"/>
                  <a:pt x="16190" y="4435"/>
                </a:cubicBezTo>
                <a:lnTo>
                  <a:pt x="17089" y="5157"/>
                </a:lnTo>
                <a:cubicBezTo>
                  <a:pt x="16918" y="5273"/>
                  <a:pt x="16744" y="5384"/>
                  <a:pt x="16566" y="5489"/>
                </a:cubicBezTo>
                <a:lnTo>
                  <a:pt x="15944" y="4872"/>
                </a:lnTo>
                <a:cubicBezTo>
                  <a:pt x="15607" y="4565"/>
                  <a:pt x="15393" y="4538"/>
                  <a:pt x="15277" y="4625"/>
                </a:cubicBezTo>
                <a:cubicBezTo>
                  <a:pt x="15161" y="4713"/>
                  <a:pt x="15211" y="4854"/>
                  <a:pt x="15291" y="4933"/>
                </a:cubicBezTo>
                <a:lnTo>
                  <a:pt x="16111" y="5746"/>
                </a:lnTo>
                <a:cubicBezTo>
                  <a:pt x="15928" y="5843"/>
                  <a:pt x="15743" y="5936"/>
                  <a:pt x="15555" y="6023"/>
                </a:cubicBezTo>
                <a:lnTo>
                  <a:pt x="15000" y="5343"/>
                </a:lnTo>
                <a:cubicBezTo>
                  <a:pt x="14697" y="5003"/>
                  <a:pt x="14489" y="4952"/>
                  <a:pt x="14364" y="5027"/>
                </a:cubicBezTo>
                <a:cubicBezTo>
                  <a:pt x="14239" y="5102"/>
                  <a:pt x="14275" y="5249"/>
                  <a:pt x="14346" y="5336"/>
                </a:cubicBezTo>
                <a:lnTo>
                  <a:pt x="15075" y="6230"/>
                </a:lnTo>
                <a:cubicBezTo>
                  <a:pt x="14883" y="6308"/>
                  <a:pt x="14690" y="6382"/>
                  <a:pt x="14494" y="6448"/>
                </a:cubicBezTo>
                <a:lnTo>
                  <a:pt x="14013" y="5712"/>
                </a:lnTo>
                <a:cubicBezTo>
                  <a:pt x="13748" y="5342"/>
                  <a:pt x="13544" y="5271"/>
                  <a:pt x="13412" y="5333"/>
                </a:cubicBezTo>
                <a:cubicBezTo>
                  <a:pt x="13280" y="5394"/>
                  <a:pt x="13301" y="5543"/>
                  <a:pt x="13362" y="5636"/>
                </a:cubicBezTo>
                <a:lnTo>
                  <a:pt x="13995" y="6603"/>
                </a:lnTo>
                <a:cubicBezTo>
                  <a:pt x="13796" y="6660"/>
                  <a:pt x="13594" y="6710"/>
                  <a:pt x="13392" y="6755"/>
                </a:cubicBezTo>
                <a:lnTo>
                  <a:pt x="12992" y="5975"/>
                </a:lnTo>
                <a:cubicBezTo>
                  <a:pt x="12767" y="5580"/>
                  <a:pt x="12573" y="5487"/>
                  <a:pt x="12435" y="5535"/>
                </a:cubicBezTo>
                <a:cubicBezTo>
                  <a:pt x="12298" y="5583"/>
                  <a:pt x="12302" y="5733"/>
                  <a:pt x="12353" y="5832"/>
                </a:cubicBezTo>
                <a:lnTo>
                  <a:pt x="12879" y="6856"/>
                </a:lnTo>
                <a:cubicBezTo>
                  <a:pt x="12676" y="6892"/>
                  <a:pt x="12471" y="6921"/>
                  <a:pt x="12265" y="6946"/>
                </a:cubicBezTo>
                <a:lnTo>
                  <a:pt x="11949" y="6132"/>
                </a:lnTo>
                <a:cubicBezTo>
                  <a:pt x="11766" y="5715"/>
                  <a:pt x="11583" y="5603"/>
                  <a:pt x="11441" y="5636"/>
                </a:cubicBezTo>
                <a:cubicBezTo>
                  <a:pt x="11299" y="5669"/>
                  <a:pt x="11288" y="5819"/>
                  <a:pt x="11328" y="5923"/>
                </a:cubicBezTo>
                <a:lnTo>
                  <a:pt x="11745" y="6993"/>
                </a:lnTo>
                <a:cubicBezTo>
                  <a:pt x="11538" y="7007"/>
                  <a:pt x="11332" y="7017"/>
                  <a:pt x="11126" y="702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50" name="Baseball"/>
          <p:cNvSpPr/>
          <p:nvPr/>
        </p:nvSpPr>
        <p:spPr>
          <a:xfrm>
            <a:off x="6111997" y="8819888"/>
            <a:ext cx="153855" cy="1538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51" name="R1- Steal"/>
          <p:cNvSpPr txBox="1"/>
          <p:nvPr/>
        </p:nvSpPr>
        <p:spPr>
          <a:xfrm>
            <a:off x="5123076" y="1435522"/>
            <a:ext cx="2131698" cy="609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2900" u="sng">
                <a:solidFill>
                  <a:srgbClr val="000000"/>
                </a:solidFill>
                <a:latin typeface="Avenir Next Regular"/>
                <a:ea typeface="Avenir Next Regular"/>
                <a:cs typeface="Avenir Next Regular"/>
                <a:sym typeface="Avenir Next Regular"/>
              </a:defRPr>
            </a:lvl1pPr>
          </a:lstStyle>
          <a:p>
            <a:pPr/>
            <a:r>
              <a:t>R1- Steal</a:t>
            </a:r>
          </a:p>
        </p:txBody>
      </p:sp>
      <p:sp>
        <p:nvSpPr>
          <p:cNvPr id="352" name="U1: After the ball clears the batter, begin trailing  R1 into 2nd. Once he sees the throw is good and there’s a play at 2nd, stop pursuing.…"/>
          <p:cNvSpPr txBox="1"/>
          <p:nvPr/>
        </p:nvSpPr>
        <p:spPr>
          <a:xfrm>
            <a:off x="9698466" y="5926739"/>
            <a:ext cx="3334918" cy="3835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00000"/>
                </a:solidFill>
              </a:defRPr>
            </a:pPr>
            <a:r>
              <a:t>U1: After the ball clears the batter, begin trailing  R1 into 2nd. Once he sees the throw is good and there’s a play at 2nd, stop pursuing.</a:t>
            </a:r>
          </a:p>
          <a:p>
            <a:pPr>
              <a:defRPr>
                <a:solidFill>
                  <a:srgbClr val="000000"/>
                </a:solidFill>
              </a:defRPr>
            </a:pPr>
            <a:r>
              <a:t>If the throw gets away, you can allow U3 to bounce ahead to the outside of 3rd and assume responsibility for R1 back into 2nd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L 0.006563 0.271659" origin="layout" pathEditMode="relative">
                                      <p:cBhvr>
                                        <p:cTn id="6" dur="4000" fill="hold"/>
                                        <p:tgtEl>
                                          <p:spTgt spid="349"/>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fill="hold">
                                  <p:stCondLst>
                                    <p:cond delay="1000"/>
                                  </p:stCondLst>
                                  <p:childTnLst>
                                    <p:animMotion path="M 0.000000 0.000000 L -0.166515 -0.201065" origin="layout" pathEditMode="relative">
                                      <p:cBhvr>
                                        <p:cTn id="9" dur="9250" fill="hold"/>
                                        <p:tgtEl>
                                          <p:spTgt spid="347"/>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2250"/>
                                  </p:stCondLst>
                                  <p:childTnLst>
                                    <p:animMotion path="M 0.000000 0.000000 L -0.091683 -0.085220" origin="layout" pathEditMode="relative">
                                      <p:cBhvr>
                                        <p:cTn id="12" dur="5750" fill="hold"/>
                                        <p:tgtEl>
                                          <p:spTgt spid="346"/>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2500"/>
                                  </p:stCondLst>
                                  <p:childTnLst>
                                    <p:animMotion path="M 0.000000 0.000000 L 0.012859 -0.511464" origin="layout" pathEditMode="relative">
                                      <p:cBhvr>
                                        <p:cTn id="15" dur="3750" fill="hold"/>
                                        <p:tgtEl>
                                          <p:spTgt spid="350"/>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54" name="Image" descr="Image"/>
          <p:cNvPicPr>
            <a:picLocks noChangeAspect="1"/>
          </p:cNvPicPr>
          <p:nvPr/>
        </p:nvPicPr>
        <p:blipFill>
          <a:blip r:embed="rId2">
            <a:extLst/>
          </a:blip>
          <a:stretch>
            <a:fillRect/>
          </a:stretch>
        </p:blipFill>
        <p:spPr>
          <a:xfrm>
            <a:off x="925848" y="93373"/>
            <a:ext cx="10738536" cy="9423991"/>
          </a:xfrm>
          <a:prstGeom prst="rect">
            <a:avLst/>
          </a:prstGeom>
          <a:ln w="12700">
            <a:miter lim="400000"/>
          </a:ln>
        </p:spPr>
      </p:pic>
      <p:sp>
        <p:nvSpPr>
          <p:cNvPr id="355" name="Male"/>
          <p:cNvSpPr/>
          <p:nvPr/>
        </p:nvSpPr>
        <p:spPr>
          <a:xfrm>
            <a:off x="6344593" y="4040137"/>
            <a:ext cx="315614" cy="85162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56" name="Male"/>
          <p:cNvSpPr/>
          <p:nvPr/>
        </p:nvSpPr>
        <p:spPr>
          <a:xfrm>
            <a:off x="9359610" y="5728510"/>
            <a:ext cx="315614" cy="85162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57" name="Children At Play"/>
          <p:cNvSpPr/>
          <p:nvPr/>
        </p:nvSpPr>
        <p:spPr>
          <a:xfrm>
            <a:off x="8367451" y="5468386"/>
            <a:ext cx="394429" cy="6200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8"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58" name="Male"/>
          <p:cNvSpPr/>
          <p:nvPr/>
        </p:nvSpPr>
        <p:spPr>
          <a:xfrm>
            <a:off x="6124609" y="8988369"/>
            <a:ext cx="315614" cy="851625"/>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59" name="Baseball"/>
          <p:cNvSpPr/>
          <p:nvPr/>
        </p:nvSpPr>
        <p:spPr>
          <a:xfrm>
            <a:off x="6020823" y="6193896"/>
            <a:ext cx="153855" cy="15385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21600"/>
                </a:moveTo>
                <a:cubicBezTo>
                  <a:pt x="7762" y="21600"/>
                  <a:pt x="5015" y="20337"/>
                  <a:pt x="3051" y="18311"/>
                </a:cubicBezTo>
                <a:cubicBezTo>
                  <a:pt x="3266" y="18074"/>
                  <a:pt x="3489" y="17850"/>
                  <a:pt x="3721" y="17634"/>
                </a:cubicBezTo>
                <a:lnTo>
                  <a:pt x="4459" y="18109"/>
                </a:lnTo>
                <a:cubicBezTo>
                  <a:pt x="4852" y="18338"/>
                  <a:pt x="5065" y="18322"/>
                  <a:pt x="5161" y="18211"/>
                </a:cubicBezTo>
                <a:cubicBezTo>
                  <a:pt x="5256" y="18101"/>
                  <a:pt x="5177" y="17973"/>
                  <a:pt x="5083" y="17913"/>
                </a:cubicBezTo>
                <a:lnTo>
                  <a:pt x="4113" y="17288"/>
                </a:lnTo>
                <a:cubicBezTo>
                  <a:pt x="4271" y="17155"/>
                  <a:pt x="4432" y="17026"/>
                  <a:pt x="4597" y="16902"/>
                </a:cubicBezTo>
                <a:lnTo>
                  <a:pt x="5282" y="17452"/>
                </a:lnTo>
                <a:cubicBezTo>
                  <a:pt x="5649" y="17722"/>
                  <a:pt x="5864" y="17727"/>
                  <a:pt x="5971" y="17628"/>
                </a:cubicBezTo>
                <a:cubicBezTo>
                  <a:pt x="6077" y="17528"/>
                  <a:pt x="6012" y="17394"/>
                  <a:pt x="5925" y="17324"/>
                </a:cubicBezTo>
                <a:lnTo>
                  <a:pt x="5024" y="16598"/>
                </a:lnTo>
                <a:cubicBezTo>
                  <a:pt x="5195" y="16482"/>
                  <a:pt x="5368" y="16370"/>
                  <a:pt x="5545" y="16264"/>
                </a:cubicBezTo>
                <a:lnTo>
                  <a:pt x="6171" y="16887"/>
                </a:lnTo>
                <a:cubicBezTo>
                  <a:pt x="6508" y="17193"/>
                  <a:pt x="6722" y="17221"/>
                  <a:pt x="6838" y="17133"/>
                </a:cubicBezTo>
                <a:cubicBezTo>
                  <a:pt x="6954" y="17045"/>
                  <a:pt x="6902" y="16903"/>
                  <a:pt x="6823" y="16824"/>
                </a:cubicBezTo>
                <a:lnTo>
                  <a:pt x="6001" y="16008"/>
                </a:lnTo>
                <a:cubicBezTo>
                  <a:pt x="6184" y="15910"/>
                  <a:pt x="6370" y="15819"/>
                  <a:pt x="6558" y="15733"/>
                </a:cubicBezTo>
                <a:lnTo>
                  <a:pt x="7115" y="16416"/>
                </a:lnTo>
                <a:cubicBezTo>
                  <a:pt x="7418" y="16756"/>
                  <a:pt x="7626" y="16805"/>
                  <a:pt x="7751" y="16730"/>
                </a:cubicBezTo>
                <a:cubicBezTo>
                  <a:pt x="7876" y="16655"/>
                  <a:pt x="7840" y="16509"/>
                  <a:pt x="7769" y="16423"/>
                </a:cubicBezTo>
                <a:lnTo>
                  <a:pt x="7037" y="15525"/>
                </a:lnTo>
                <a:cubicBezTo>
                  <a:pt x="7229" y="15448"/>
                  <a:pt x="7424" y="15377"/>
                  <a:pt x="7621" y="15311"/>
                </a:cubicBezTo>
                <a:lnTo>
                  <a:pt x="8102" y="16046"/>
                </a:lnTo>
                <a:cubicBezTo>
                  <a:pt x="8367" y="16416"/>
                  <a:pt x="8571" y="16488"/>
                  <a:pt x="8703" y="16426"/>
                </a:cubicBezTo>
                <a:cubicBezTo>
                  <a:pt x="8834" y="16364"/>
                  <a:pt x="8814" y="16216"/>
                  <a:pt x="8753" y="16122"/>
                </a:cubicBezTo>
                <a:lnTo>
                  <a:pt x="8120" y="15155"/>
                </a:lnTo>
                <a:cubicBezTo>
                  <a:pt x="8319" y="15099"/>
                  <a:pt x="8520" y="15049"/>
                  <a:pt x="8723" y="15004"/>
                </a:cubicBezTo>
                <a:lnTo>
                  <a:pt x="9123" y="15781"/>
                </a:lnTo>
                <a:cubicBezTo>
                  <a:pt x="9348" y="16177"/>
                  <a:pt x="9542" y="16270"/>
                  <a:pt x="9680" y="16222"/>
                </a:cubicBezTo>
                <a:cubicBezTo>
                  <a:pt x="9817" y="16174"/>
                  <a:pt x="9813" y="16024"/>
                  <a:pt x="9762" y="15925"/>
                </a:cubicBezTo>
                <a:lnTo>
                  <a:pt x="9236" y="14901"/>
                </a:lnTo>
                <a:cubicBezTo>
                  <a:pt x="9439" y="14865"/>
                  <a:pt x="9644" y="14835"/>
                  <a:pt x="9850" y="14811"/>
                </a:cubicBezTo>
                <a:lnTo>
                  <a:pt x="10166" y="15626"/>
                </a:lnTo>
                <a:cubicBezTo>
                  <a:pt x="10349" y="16043"/>
                  <a:pt x="10532" y="16155"/>
                  <a:pt x="10674" y="16122"/>
                </a:cubicBezTo>
                <a:cubicBezTo>
                  <a:pt x="10815" y="16089"/>
                  <a:pt x="10825" y="15940"/>
                  <a:pt x="10785" y="15835"/>
                </a:cubicBezTo>
                <a:lnTo>
                  <a:pt x="10370" y="14764"/>
                </a:lnTo>
                <a:cubicBezTo>
                  <a:pt x="10577" y="14749"/>
                  <a:pt x="10783" y="14740"/>
                  <a:pt x="10989" y="14737"/>
                </a:cubicBezTo>
                <a:lnTo>
                  <a:pt x="11219" y="15581"/>
                </a:lnTo>
                <a:cubicBezTo>
                  <a:pt x="11357" y="16015"/>
                  <a:pt x="11528" y="16144"/>
                  <a:pt x="11673" y="16126"/>
                </a:cubicBezTo>
                <a:cubicBezTo>
                  <a:pt x="11817" y="16108"/>
                  <a:pt x="11843" y="15960"/>
                  <a:pt x="11814" y="15852"/>
                </a:cubicBezTo>
                <a:lnTo>
                  <a:pt x="11512" y="14740"/>
                </a:lnTo>
                <a:cubicBezTo>
                  <a:pt x="11719" y="14747"/>
                  <a:pt x="11925" y="14759"/>
                  <a:pt x="12130" y="14777"/>
                </a:cubicBezTo>
                <a:lnTo>
                  <a:pt x="12270" y="15645"/>
                </a:lnTo>
                <a:cubicBezTo>
                  <a:pt x="12362" y="16091"/>
                  <a:pt x="12519" y="16238"/>
                  <a:pt x="12665" y="16235"/>
                </a:cubicBezTo>
                <a:cubicBezTo>
                  <a:pt x="12810" y="16233"/>
                  <a:pt x="12851" y="16087"/>
                  <a:pt x="12834" y="15977"/>
                </a:cubicBezTo>
                <a:lnTo>
                  <a:pt x="12650" y="14835"/>
                </a:lnTo>
                <a:cubicBezTo>
                  <a:pt x="12855" y="14863"/>
                  <a:pt x="13058" y="14898"/>
                  <a:pt x="13260" y="14938"/>
                </a:cubicBezTo>
                <a:lnTo>
                  <a:pt x="13309" y="15817"/>
                </a:lnTo>
                <a:cubicBezTo>
                  <a:pt x="13354" y="16270"/>
                  <a:pt x="13495" y="16434"/>
                  <a:pt x="13640" y="16446"/>
                </a:cubicBezTo>
                <a:cubicBezTo>
                  <a:pt x="13785" y="16459"/>
                  <a:pt x="13842" y="16320"/>
                  <a:pt x="13836" y="16208"/>
                </a:cubicBezTo>
                <a:lnTo>
                  <a:pt x="13772" y="15052"/>
                </a:lnTo>
                <a:cubicBezTo>
                  <a:pt x="13973" y="15102"/>
                  <a:pt x="14172" y="15158"/>
                  <a:pt x="14369" y="15220"/>
                </a:cubicBezTo>
                <a:lnTo>
                  <a:pt x="14325" y="16099"/>
                </a:lnTo>
                <a:cubicBezTo>
                  <a:pt x="14323" y="16554"/>
                  <a:pt x="14446" y="16731"/>
                  <a:pt x="14589" y="16759"/>
                </a:cubicBezTo>
                <a:cubicBezTo>
                  <a:pt x="14732" y="16786"/>
                  <a:pt x="14802" y="16654"/>
                  <a:pt x="14808" y="16543"/>
                </a:cubicBezTo>
                <a:lnTo>
                  <a:pt x="14865" y="15387"/>
                </a:lnTo>
                <a:cubicBezTo>
                  <a:pt x="15060" y="15457"/>
                  <a:pt x="15251" y="15534"/>
                  <a:pt x="15441" y="15616"/>
                </a:cubicBezTo>
                <a:lnTo>
                  <a:pt x="15307" y="16485"/>
                </a:lnTo>
                <a:cubicBezTo>
                  <a:pt x="15257" y="16938"/>
                  <a:pt x="15360" y="17126"/>
                  <a:pt x="15500" y="17169"/>
                </a:cubicBezTo>
                <a:cubicBezTo>
                  <a:pt x="15639" y="17211"/>
                  <a:pt x="15722" y="17086"/>
                  <a:pt x="15739" y="16976"/>
                </a:cubicBezTo>
                <a:lnTo>
                  <a:pt x="15917" y="15835"/>
                </a:lnTo>
                <a:cubicBezTo>
                  <a:pt x="16102" y="15926"/>
                  <a:pt x="16286" y="16021"/>
                  <a:pt x="16467" y="16122"/>
                </a:cubicBezTo>
                <a:lnTo>
                  <a:pt x="16242" y="16971"/>
                </a:lnTo>
                <a:cubicBezTo>
                  <a:pt x="16145" y="17416"/>
                  <a:pt x="16228" y="17615"/>
                  <a:pt x="16362" y="17671"/>
                </a:cubicBezTo>
                <a:cubicBezTo>
                  <a:pt x="16496" y="17728"/>
                  <a:pt x="16593" y="17614"/>
                  <a:pt x="16622" y="17506"/>
                </a:cubicBezTo>
                <a:lnTo>
                  <a:pt x="16916" y="16391"/>
                </a:lnTo>
                <a:cubicBezTo>
                  <a:pt x="17090" y="16500"/>
                  <a:pt x="17263" y="16615"/>
                  <a:pt x="17432" y="16735"/>
                </a:cubicBezTo>
                <a:lnTo>
                  <a:pt x="17121" y="17553"/>
                </a:lnTo>
                <a:cubicBezTo>
                  <a:pt x="16978" y="17986"/>
                  <a:pt x="17039" y="18192"/>
                  <a:pt x="17167" y="18262"/>
                </a:cubicBezTo>
                <a:cubicBezTo>
                  <a:pt x="17294" y="18333"/>
                  <a:pt x="17402" y="18228"/>
                  <a:pt x="17442" y="18124"/>
                </a:cubicBezTo>
                <a:lnTo>
                  <a:pt x="17852" y="17047"/>
                </a:lnTo>
                <a:cubicBezTo>
                  <a:pt x="18209" y="17327"/>
                  <a:pt x="18550" y="17633"/>
                  <a:pt x="18875" y="17960"/>
                </a:cubicBezTo>
                <a:cubicBezTo>
                  <a:pt x="16895" y="20191"/>
                  <a:pt x="14010" y="21600"/>
                  <a:pt x="10800" y="21600"/>
                </a:cubicBezTo>
                <a:close/>
                <a:moveTo>
                  <a:pt x="2690" y="17921"/>
                </a:moveTo>
                <a:cubicBezTo>
                  <a:pt x="1017" y="16019"/>
                  <a:pt x="0" y="13527"/>
                  <a:pt x="0" y="10800"/>
                </a:cubicBezTo>
                <a:cubicBezTo>
                  <a:pt x="0" y="8150"/>
                  <a:pt x="961" y="5722"/>
                  <a:pt x="2550" y="3841"/>
                </a:cubicBezTo>
                <a:cubicBezTo>
                  <a:pt x="2865" y="4184"/>
                  <a:pt x="3199" y="4505"/>
                  <a:pt x="3551" y="4804"/>
                </a:cubicBezTo>
                <a:lnTo>
                  <a:pt x="2604" y="5516"/>
                </a:lnTo>
                <a:cubicBezTo>
                  <a:pt x="2515" y="5583"/>
                  <a:pt x="2445" y="5717"/>
                  <a:pt x="2548" y="5820"/>
                </a:cubicBezTo>
                <a:cubicBezTo>
                  <a:pt x="2651" y="5923"/>
                  <a:pt x="2867" y="5924"/>
                  <a:pt x="3242" y="5667"/>
                </a:cubicBezTo>
                <a:lnTo>
                  <a:pt x="3952" y="5133"/>
                </a:lnTo>
                <a:cubicBezTo>
                  <a:pt x="4132" y="5273"/>
                  <a:pt x="4316" y="5405"/>
                  <a:pt x="4502" y="5533"/>
                </a:cubicBezTo>
                <a:lnTo>
                  <a:pt x="3633" y="6342"/>
                </a:lnTo>
                <a:cubicBezTo>
                  <a:pt x="3552" y="6418"/>
                  <a:pt x="3496" y="6557"/>
                  <a:pt x="3610" y="6649"/>
                </a:cubicBezTo>
                <a:cubicBezTo>
                  <a:pt x="3723" y="6740"/>
                  <a:pt x="3937" y="6720"/>
                  <a:pt x="4283" y="6424"/>
                </a:cubicBezTo>
                <a:lnTo>
                  <a:pt x="4933" y="5819"/>
                </a:lnTo>
                <a:cubicBezTo>
                  <a:pt x="5126" y="5938"/>
                  <a:pt x="5322" y="6053"/>
                  <a:pt x="5522" y="6161"/>
                </a:cubicBezTo>
                <a:lnTo>
                  <a:pt x="4744" y="7054"/>
                </a:lnTo>
                <a:cubicBezTo>
                  <a:pt x="4670" y="7138"/>
                  <a:pt x="4630" y="7282"/>
                  <a:pt x="4752" y="7361"/>
                </a:cubicBezTo>
                <a:cubicBezTo>
                  <a:pt x="4874" y="7440"/>
                  <a:pt x="5085" y="7397"/>
                  <a:pt x="5398" y="7067"/>
                </a:cubicBezTo>
                <a:lnTo>
                  <a:pt x="5984" y="6394"/>
                </a:lnTo>
                <a:cubicBezTo>
                  <a:pt x="6188" y="6493"/>
                  <a:pt x="6394" y="6587"/>
                  <a:pt x="6603" y="6674"/>
                </a:cubicBezTo>
                <a:lnTo>
                  <a:pt x="5922" y="7646"/>
                </a:lnTo>
                <a:cubicBezTo>
                  <a:pt x="5858" y="7737"/>
                  <a:pt x="5832" y="7886"/>
                  <a:pt x="5962" y="7951"/>
                </a:cubicBezTo>
                <a:cubicBezTo>
                  <a:pt x="6092" y="8017"/>
                  <a:pt x="6297" y="7952"/>
                  <a:pt x="6575" y="7590"/>
                </a:cubicBezTo>
                <a:lnTo>
                  <a:pt x="7088" y="6860"/>
                </a:lnTo>
                <a:cubicBezTo>
                  <a:pt x="7300" y="6937"/>
                  <a:pt x="7515" y="7008"/>
                  <a:pt x="7732" y="7072"/>
                </a:cubicBezTo>
                <a:lnTo>
                  <a:pt x="7157" y="8112"/>
                </a:lnTo>
                <a:cubicBezTo>
                  <a:pt x="7103" y="8209"/>
                  <a:pt x="7092" y="8358"/>
                  <a:pt x="7228" y="8410"/>
                </a:cubicBezTo>
                <a:cubicBezTo>
                  <a:pt x="7364" y="8462"/>
                  <a:pt x="7562" y="8377"/>
                  <a:pt x="7800" y="7989"/>
                </a:cubicBezTo>
                <a:lnTo>
                  <a:pt x="8233" y="7209"/>
                </a:lnTo>
                <a:cubicBezTo>
                  <a:pt x="8453" y="7264"/>
                  <a:pt x="8674" y="7312"/>
                  <a:pt x="8897" y="7354"/>
                </a:cubicBezTo>
                <a:lnTo>
                  <a:pt x="8431" y="8446"/>
                </a:lnTo>
                <a:cubicBezTo>
                  <a:pt x="8387" y="8549"/>
                  <a:pt x="8395" y="8699"/>
                  <a:pt x="8536" y="8736"/>
                </a:cubicBezTo>
                <a:cubicBezTo>
                  <a:pt x="8676" y="8774"/>
                  <a:pt x="8862" y="8668"/>
                  <a:pt x="9059" y="8257"/>
                </a:cubicBezTo>
                <a:lnTo>
                  <a:pt x="9406" y="7438"/>
                </a:lnTo>
                <a:cubicBezTo>
                  <a:pt x="9630" y="7470"/>
                  <a:pt x="9855" y="7495"/>
                  <a:pt x="10081" y="7513"/>
                </a:cubicBezTo>
                <a:lnTo>
                  <a:pt x="9735" y="8645"/>
                </a:lnTo>
                <a:cubicBezTo>
                  <a:pt x="9703" y="8752"/>
                  <a:pt x="9725" y="8901"/>
                  <a:pt x="9869" y="8923"/>
                </a:cubicBezTo>
                <a:cubicBezTo>
                  <a:pt x="10012" y="8946"/>
                  <a:pt x="10187" y="8821"/>
                  <a:pt x="10339" y="8392"/>
                </a:cubicBezTo>
                <a:lnTo>
                  <a:pt x="10599" y="7545"/>
                </a:lnTo>
                <a:cubicBezTo>
                  <a:pt x="10825" y="7553"/>
                  <a:pt x="11050" y="7554"/>
                  <a:pt x="11278" y="7548"/>
                </a:cubicBezTo>
                <a:lnTo>
                  <a:pt x="11053" y="8706"/>
                </a:lnTo>
                <a:cubicBezTo>
                  <a:pt x="11032" y="8815"/>
                  <a:pt x="11068" y="8962"/>
                  <a:pt x="11214" y="8969"/>
                </a:cubicBezTo>
                <a:cubicBezTo>
                  <a:pt x="11359" y="8977"/>
                  <a:pt x="11520" y="8835"/>
                  <a:pt x="11627" y="8392"/>
                </a:cubicBezTo>
                <a:lnTo>
                  <a:pt x="11797" y="7519"/>
                </a:lnTo>
                <a:cubicBezTo>
                  <a:pt x="11864" y="7515"/>
                  <a:pt x="11928" y="7514"/>
                  <a:pt x="11995" y="7508"/>
                </a:cubicBezTo>
                <a:cubicBezTo>
                  <a:pt x="12155" y="7493"/>
                  <a:pt x="12314" y="7474"/>
                  <a:pt x="12472" y="7454"/>
                </a:cubicBezTo>
                <a:lnTo>
                  <a:pt x="12369" y="8630"/>
                </a:lnTo>
                <a:cubicBezTo>
                  <a:pt x="12360" y="8741"/>
                  <a:pt x="12411" y="8882"/>
                  <a:pt x="12557" y="8875"/>
                </a:cubicBezTo>
                <a:cubicBezTo>
                  <a:pt x="12702" y="8867"/>
                  <a:pt x="12848" y="8708"/>
                  <a:pt x="12908" y="8257"/>
                </a:cubicBezTo>
                <a:lnTo>
                  <a:pt x="12985" y="7376"/>
                </a:lnTo>
                <a:cubicBezTo>
                  <a:pt x="13209" y="7337"/>
                  <a:pt x="13430" y="7292"/>
                  <a:pt x="13650" y="7239"/>
                </a:cubicBezTo>
                <a:lnTo>
                  <a:pt x="13671" y="8416"/>
                </a:lnTo>
                <a:cubicBezTo>
                  <a:pt x="13672" y="8527"/>
                  <a:pt x="13739" y="8663"/>
                  <a:pt x="13883" y="8640"/>
                </a:cubicBezTo>
                <a:cubicBezTo>
                  <a:pt x="14027" y="8617"/>
                  <a:pt x="14154" y="8444"/>
                  <a:pt x="14167" y="7989"/>
                </a:cubicBezTo>
                <a:lnTo>
                  <a:pt x="14151" y="7108"/>
                </a:lnTo>
                <a:cubicBezTo>
                  <a:pt x="14370" y="7045"/>
                  <a:pt x="14586" y="6974"/>
                  <a:pt x="14799" y="6898"/>
                </a:cubicBezTo>
                <a:lnTo>
                  <a:pt x="14943" y="8068"/>
                </a:lnTo>
                <a:cubicBezTo>
                  <a:pt x="14956" y="8179"/>
                  <a:pt x="15037" y="8307"/>
                  <a:pt x="15177" y="8269"/>
                </a:cubicBezTo>
                <a:cubicBezTo>
                  <a:pt x="15318" y="8231"/>
                  <a:pt x="15426" y="8044"/>
                  <a:pt x="15390" y="7590"/>
                </a:cubicBezTo>
                <a:lnTo>
                  <a:pt x="15284" y="6716"/>
                </a:lnTo>
                <a:cubicBezTo>
                  <a:pt x="15494" y="6631"/>
                  <a:pt x="15702" y="6539"/>
                  <a:pt x="15906" y="6441"/>
                </a:cubicBezTo>
                <a:lnTo>
                  <a:pt x="16171" y="7589"/>
                </a:lnTo>
                <a:cubicBezTo>
                  <a:pt x="16196" y="7697"/>
                  <a:pt x="16289" y="7815"/>
                  <a:pt x="16424" y="7762"/>
                </a:cubicBezTo>
                <a:cubicBezTo>
                  <a:pt x="16560" y="7710"/>
                  <a:pt x="16649" y="7515"/>
                  <a:pt x="16566" y="7067"/>
                </a:cubicBezTo>
                <a:lnTo>
                  <a:pt x="16369" y="6208"/>
                </a:lnTo>
                <a:cubicBezTo>
                  <a:pt x="16569" y="6102"/>
                  <a:pt x="16766" y="5988"/>
                  <a:pt x="16959" y="5869"/>
                </a:cubicBezTo>
                <a:lnTo>
                  <a:pt x="17342" y="6983"/>
                </a:lnTo>
                <a:cubicBezTo>
                  <a:pt x="17379" y="7088"/>
                  <a:pt x="17485" y="7196"/>
                  <a:pt x="17614" y="7130"/>
                </a:cubicBezTo>
                <a:cubicBezTo>
                  <a:pt x="17744" y="7063"/>
                  <a:pt x="17811" y="6859"/>
                  <a:pt x="17682" y="6423"/>
                </a:cubicBezTo>
                <a:lnTo>
                  <a:pt x="17395" y="5589"/>
                </a:lnTo>
                <a:cubicBezTo>
                  <a:pt x="17582" y="5462"/>
                  <a:pt x="17767" y="5329"/>
                  <a:pt x="17947" y="5191"/>
                </a:cubicBezTo>
                <a:lnTo>
                  <a:pt x="18444" y="6259"/>
                </a:lnTo>
                <a:cubicBezTo>
                  <a:pt x="18491" y="6360"/>
                  <a:pt x="18607" y="6457"/>
                  <a:pt x="18730" y="6377"/>
                </a:cubicBezTo>
                <a:cubicBezTo>
                  <a:pt x="18852" y="6298"/>
                  <a:pt x="18897" y="6087"/>
                  <a:pt x="18723" y="5667"/>
                </a:cubicBezTo>
                <a:lnTo>
                  <a:pt x="18352" y="4865"/>
                </a:lnTo>
                <a:cubicBezTo>
                  <a:pt x="18654" y="4610"/>
                  <a:pt x="18945" y="4340"/>
                  <a:pt x="19222" y="4052"/>
                </a:cubicBezTo>
                <a:cubicBezTo>
                  <a:pt x="20708" y="5902"/>
                  <a:pt x="21600" y="8248"/>
                  <a:pt x="21600" y="10800"/>
                </a:cubicBezTo>
                <a:cubicBezTo>
                  <a:pt x="21600" y="13354"/>
                  <a:pt x="20707" y="15702"/>
                  <a:pt x="19219" y="17553"/>
                </a:cubicBezTo>
                <a:cubicBezTo>
                  <a:pt x="19009" y="17343"/>
                  <a:pt x="18791" y="17141"/>
                  <a:pt x="18568" y="16949"/>
                </a:cubicBezTo>
                <a:lnTo>
                  <a:pt x="19511" y="16240"/>
                </a:lnTo>
                <a:cubicBezTo>
                  <a:pt x="19600" y="16173"/>
                  <a:pt x="19670" y="16040"/>
                  <a:pt x="19567" y="15937"/>
                </a:cubicBezTo>
                <a:cubicBezTo>
                  <a:pt x="19463" y="15834"/>
                  <a:pt x="19248" y="15833"/>
                  <a:pt x="18873" y="16090"/>
                </a:cubicBezTo>
                <a:lnTo>
                  <a:pt x="18169" y="16620"/>
                </a:lnTo>
                <a:cubicBezTo>
                  <a:pt x="17990" y="16480"/>
                  <a:pt x="17805" y="16347"/>
                  <a:pt x="17619" y="16219"/>
                </a:cubicBezTo>
                <a:lnTo>
                  <a:pt x="18482" y="15417"/>
                </a:lnTo>
                <a:cubicBezTo>
                  <a:pt x="18563" y="15341"/>
                  <a:pt x="18619" y="15200"/>
                  <a:pt x="18505" y="15108"/>
                </a:cubicBezTo>
                <a:cubicBezTo>
                  <a:pt x="18392" y="15017"/>
                  <a:pt x="18178" y="15039"/>
                  <a:pt x="17832" y="15334"/>
                </a:cubicBezTo>
                <a:lnTo>
                  <a:pt x="17187" y="15933"/>
                </a:lnTo>
                <a:cubicBezTo>
                  <a:pt x="16994" y="15813"/>
                  <a:pt x="16799" y="15699"/>
                  <a:pt x="16600" y="15591"/>
                </a:cubicBezTo>
                <a:lnTo>
                  <a:pt x="17371" y="14705"/>
                </a:lnTo>
                <a:cubicBezTo>
                  <a:pt x="17444" y="14621"/>
                  <a:pt x="17485" y="14475"/>
                  <a:pt x="17363" y="14396"/>
                </a:cubicBezTo>
                <a:cubicBezTo>
                  <a:pt x="17240" y="14317"/>
                  <a:pt x="17030" y="14360"/>
                  <a:pt x="16716" y="14690"/>
                </a:cubicBezTo>
                <a:lnTo>
                  <a:pt x="16139" y="15353"/>
                </a:lnTo>
                <a:cubicBezTo>
                  <a:pt x="15935" y="15253"/>
                  <a:pt x="15728" y="15160"/>
                  <a:pt x="15518" y="15073"/>
                </a:cubicBezTo>
                <a:lnTo>
                  <a:pt x="16193" y="14113"/>
                </a:lnTo>
                <a:cubicBezTo>
                  <a:pt x="16257" y="14021"/>
                  <a:pt x="16283" y="13873"/>
                  <a:pt x="16153" y="13807"/>
                </a:cubicBezTo>
                <a:cubicBezTo>
                  <a:pt x="16023" y="13741"/>
                  <a:pt x="15818" y="13805"/>
                  <a:pt x="15540" y="14167"/>
                </a:cubicBezTo>
                <a:lnTo>
                  <a:pt x="15036" y="14885"/>
                </a:lnTo>
                <a:cubicBezTo>
                  <a:pt x="14822" y="14808"/>
                  <a:pt x="14606" y="14737"/>
                  <a:pt x="14388" y="14673"/>
                </a:cubicBezTo>
                <a:lnTo>
                  <a:pt x="14958" y="13647"/>
                </a:lnTo>
                <a:cubicBezTo>
                  <a:pt x="15012" y="13549"/>
                  <a:pt x="15023" y="13398"/>
                  <a:pt x="14887" y="13346"/>
                </a:cubicBezTo>
                <a:cubicBezTo>
                  <a:pt x="14751" y="13294"/>
                  <a:pt x="14553" y="13380"/>
                  <a:pt x="14315" y="13768"/>
                </a:cubicBezTo>
                <a:lnTo>
                  <a:pt x="13888" y="14538"/>
                </a:lnTo>
                <a:cubicBezTo>
                  <a:pt x="13668" y="14483"/>
                  <a:pt x="13447" y="14435"/>
                  <a:pt x="13223" y="14394"/>
                </a:cubicBezTo>
                <a:lnTo>
                  <a:pt x="13682" y="13313"/>
                </a:lnTo>
                <a:cubicBezTo>
                  <a:pt x="13726" y="13210"/>
                  <a:pt x="13720" y="13058"/>
                  <a:pt x="13579" y="13021"/>
                </a:cubicBezTo>
                <a:cubicBezTo>
                  <a:pt x="13439" y="12983"/>
                  <a:pt x="13253" y="13091"/>
                  <a:pt x="13056" y="13502"/>
                </a:cubicBezTo>
                <a:lnTo>
                  <a:pt x="12710" y="14313"/>
                </a:lnTo>
                <a:cubicBezTo>
                  <a:pt x="12486" y="14283"/>
                  <a:pt x="12261" y="14258"/>
                  <a:pt x="12034" y="14241"/>
                </a:cubicBezTo>
                <a:lnTo>
                  <a:pt x="12380" y="13114"/>
                </a:lnTo>
                <a:cubicBezTo>
                  <a:pt x="12412" y="13007"/>
                  <a:pt x="12390" y="12858"/>
                  <a:pt x="12246" y="12835"/>
                </a:cubicBezTo>
                <a:cubicBezTo>
                  <a:pt x="12102" y="12813"/>
                  <a:pt x="11928" y="12937"/>
                  <a:pt x="11775" y="13367"/>
                </a:cubicBezTo>
                <a:lnTo>
                  <a:pt x="11516" y="14212"/>
                </a:lnTo>
                <a:cubicBezTo>
                  <a:pt x="11394" y="14208"/>
                  <a:pt x="11275" y="14204"/>
                  <a:pt x="11153" y="14204"/>
                </a:cubicBezTo>
                <a:cubicBezTo>
                  <a:pt x="11048" y="14204"/>
                  <a:pt x="10941" y="14208"/>
                  <a:pt x="10836" y="14210"/>
                </a:cubicBezTo>
                <a:lnTo>
                  <a:pt x="11062" y="13051"/>
                </a:lnTo>
                <a:cubicBezTo>
                  <a:pt x="11083" y="12942"/>
                  <a:pt x="11047" y="12795"/>
                  <a:pt x="10901" y="12788"/>
                </a:cubicBezTo>
                <a:cubicBezTo>
                  <a:pt x="10756" y="12780"/>
                  <a:pt x="10594" y="12924"/>
                  <a:pt x="10488" y="13367"/>
                </a:cubicBezTo>
                <a:lnTo>
                  <a:pt x="10319" y="14236"/>
                </a:lnTo>
                <a:cubicBezTo>
                  <a:pt x="10253" y="14241"/>
                  <a:pt x="10185" y="14243"/>
                  <a:pt x="10118" y="14249"/>
                </a:cubicBezTo>
                <a:cubicBezTo>
                  <a:pt x="9958" y="14264"/>
                  <a:pt x="9801" y="14283"/>
                  <a:pt x="9642" y="14303"/>
                </a:cubicBezTo>
                <a:lnTo>
                  <a:pt x="9745" y="13127"/>
                </a:lnTo>
                <a:cubicBezTo>
                  <a:pt x="9755" y="13016"/>
                  <a:pt x="9704" y="12876"/>
                  <a:pt x="9558" y="12884"/>
                </a:cubicBezTo>
                <a:cubicBezTo>
                  <a:pt x="9413" y="12892"/>
                  <a:pt x="9267" y="13050"/>
                  <a:pt x="9207" y="13502"/>
                </a:cubicBezTo>
                <a:lnTo>
                  <a:pt x="9129" y="14383"/>
                </a:lnTo>
                <a:cubicBezTo>
                  <a:pt x="8906" y="14422"/>
                  <a:pt x="8684" y="14465"/>
                  <a:pt x="8465" y="14518"/>
                </a:cubicBezTo>
                <a:lnTo>
                  <a:pt x="8444" y="13341"/>
                </a:lnTo>
                <a:cubicBezTo>
                  <a:pt x="8443" y="13230"/>
                  <a:pt x="8376" y="13096"/>
                  <a:pt x="8232" y="13119"/>
                </a:cubicBezTo>
                <a:cubicBezTo>
                  <a:pt x="8088" y="13142"/>
                  <a:pt x="7960" y="13313"/>
                  <a:pt x="7948" y="13768"/>
                </a:cubicBezTo>
                <a:lnTo>
                  <a:pt x="7963" y="14651"/>
                </a:lnTo>
                <a:cubicBezTo>
                  <a:pt x="7745" y="14713"/>
                  <a:pt x="7529" y="14780"/>
                  <a:pt x="7315" y="14855"/>
                </a:cubicBezTo>
                <a:lnTo>
                  <a:pt x="7172" y="13691"/>
                </a:lnTo>
                <a:cubicBezTo>
                  <a:pt x="7159" y="13580"/>
                  <a:pt x="7078" y="13452"/>
                  <a:pt x="6937" y="13490"/>
                </a:cubicBezTo>
                <a:cubicBezTo>
                  <a:pt x="6797" y="13528"/>
                  <a:pt x="6688" y="13713"/>
                  <a:pt x="6723" y="14167"/>
                </a:cubicBezTo>
                <a:lnTo>
                  <a:pt x="6829" y="15037"/>
                </a:lnTo>
                <a:cubicBezTo>
                  <a:pt x="6619" y="15122"/>
                  <a:pt x="6412" y="15217"/>
                  <a:pt x="6207" y="15314"/>
                </a:cubicBezTo>
                <a:lnTo>
                  <a:pt x="5944" y="14170"/>
                </a:lnTo>
                <a:cubicBezTo>
                  <a:pt x="5919" y="14061"/>
                  <a:pt x="5826" y="13942"/>
                  <a:pt x="5690" y="13994"/>
                </a:cubicBezTo>
                <a:cubicBezTo>
                  <a:pt x="5554" y="14047"/>
                  <a:pt x="5464" y="14244"/>
                  <a:pt x="5547" y="14691"/>
                </a:cubicBezTo>
                <a:lnTo>
                  <a:pt x="5744" y="15545"/>
                </a:lnTo>
                <a:cubicBezTo>
                  <a:pt x="5544" y="15652"/>
                  <a:pt x="5348" y="15767"/>
                  <a:pt x="5154" y="15886"/>
                </a:cubicBezTo>
                <a:lnTo>
                  <a:pt x="4772" y="14774"/>
                </a:lnTo>
                <a:cubicBezTo>
                  <a:pt x="4736" y="14669"/>
                  <a:pt x="4630" y="14561"/>
                  <a:pt x="4501" y="14627"/>
                </a:cubicBezTo>
                <a:cubicBezTo>
                  <a:pt x="4371" y="14694"/>
                  <a:pt x="4304" y="14898"/>
                  <a:pt x="4433" y="15334"/>
                </a:cubicBezTo>
                <a:lnTo>
                  <a:pt x="4718" y="16166"/>
                </a:lnTo>
                <a:cubicBezTo>
                  <a:pt x="4531" y="16294"/>
                  <a:pt x="4347" y="16427"/>
                  <a:pt x="4167" y="16566"/>
                </a:cubicBezTo>
                <a:lnTo>
                  <a:pt x="3670" y="15500"/>
                </a:lnTo>
                <a:cubicBezTo>
                  <a:pt x="3623" y="15399"/>
                  <a:pt x="3507" y="15302"/>
                  <a:pt x="3385" y="15382"/>
                </a:cubicBezTo>
                <a:cubicBezTo>
                  <a:pt x="3263" y="15461"/>
                  <a:pt x="3218" y="15671"/>
                  <a:pt x="3392" y="16092"/>
                </a:cubicBezTo>
                <a:lnTo>
                  <a:pt x="3763" y="16892"/>
                </a:lnTo>
                <a:cubicBezTo>
                  <a:pt x="3590" y="17038"/>
                  <a:pt x="3422" y="17191"/>
                  <a:pt x="3257" y="17347"/>
                </a:cubicBezTo>
                <a:lnTo>
                  <a:pt x="2650" y="16335"/>
                </a:lnTo>
                <a:cubicBezTo>
                  <a:pt x="2592" y="16239"/>
                  <a:pt x="2467" y="16155"/>
                  <a:pt x="2354" y="16247"/>
                </a:cubicBezTo>
                <a:cubicBezTo>
                  <a:pt x="2241" y="16339"/>
                  <a:pt x="2218" y="16552"/>
                  <a:pt x="2435" y="16953"/>
                </a:cubicBezTo>
                <a:lnTo>
                  <a:pt x="2891" y="17712"/>
                </a:lnTo>
                <a:cubicBezTo>
                  <a:pt x="2824" y="17781"/>
                  <a:pt x="2755" y="17850"/>
                  <a:pt x="2690" y="17921"/>
                </a:cubicBezTo>
                <a:close/>
                <a:moveTo>
                  <a:pt x="11126" y="7020"/>
                </a:moveTo>
                <a:lnTo>
                  <a:pt x="10896" y="6178"/>
                </a:lnTo>
                <a:cubicBezTo>
                  <a:pt x="10758" y="5744"/>
                  <a:pt x="10587" y="5613"/>
                  <a:pt x="10442" y="5631"/>
                </a:cubicBezTo>
                <a:cubicBezTo>
                  <a:pt x="10298" y="5649"/>
                  <a:pt x="10271" y="5797"/>
                  <a:pt x="10301" y="5905"/>
                </a:cubicBezTo>
                <a:lnTo>
                  <a:pt x="10603" y="7015"/>
                </a:lnTo>
                <a:cubicBezTo>
                  <a:pt x="10396" y="7007"/>
                  <a:pt x="10189" y="6995"/>
                  <a:pt x="9983" y="6976"/>
                </a:cubicBezTo>
                <a:lnTo>
                  <a:pt x="9845" y="6114"/>
                </a:lnTo>
                <a:cubicBezTo>
                  <a:pt x="9753" y="5668"/>
                  <a:pt x="9596" y="5520"/>
                  <a:pt x="9450" y="5523"/>
                </a:cubicBezTo>
                <a:cubicBezTo>
                  <a:pt x="9304" y="5526"/>
                  <a:pt x="9264" y="5670"/>
                  <a:pt x="9281" y="5780"/>
                </a:cubicBezTo>
                <a:lnTo>
                  <a:pt x="9464" y="6914"/>
                </a:lnTo>
                <a:cubicBezTo>
                  <a:pt x="9259" y="6885"/>
                  <a:pt x="9055" y="6850"/>
                  <a:pt x="8853" y="6809"/>
                </a:cubicBezTo>
                <a:lnTo>
                  <a:pt x="8804" y="5940"/>
                </a:lnTo>
                <a:cubicBezTo>
                  <a:pt x="8759" y="5487"/>
                  <a:pt x="8620" y="5323"/>
                  <a:pt x="8475" y="5311"/>
                </a:cubicBezTo>
                <a:cubicBezTo>
                  <a:pt x="8330" y="5298"/>
                  <a:pt x="8273" y="5439"/>
                  <a:pt x="8279" y="5550"/>
                </a:cubicBezTo>
                <a:lnTo>
                  <a:pt x="8343" y="6693"/>
                </a:lnTo>
                <a:cubicBezTo>
                  <a:pt x="8143" y="6642"/>
                  <a:pt x="7943" y="6587"/>
                  <a:pt x="7746" y="6526"/>
                </a:cubicBezTo>
                <a:lnTo>
                  <a:pt x="7788" y="5658"/>
                </a:lnTo>
                <a:cubicBezTo>
                  <a:pt x="7790" y="5203"/>
                  <a:pt x="7669" y="5026"/>
                  <a:pt x="7526" y="4998"/>
                </a:cubicBezTo>
                <a:cubicBezTo>
                  <a:pt x="7383" y="4971"/>
                  <a:pt x="7313" y="5103"/>
                  <a:pt x="7307" y="5214"/>
                </a:cubicBezTo>
                <a:lnTo>
                  <a:pt x="7251" y="6357"/>
                </a:lnTo>
                <a:cubicBezTo>
                  <a:pt x="7057" y="6286"/>
                  <a:pt x="6866" y="6210"/>
                  <a:pt x="6676" y="6129"/>
                </a:cubicBezTo>
                <a:lnTo>
                  <a:pt x="6808" y="5272"/>
                </a:lnTo>
                <a:cubicBezTo>
                  <a:pt x="6858" y="4819"/>
                  <a:pt x="6755" y="4631"/>
                  <a:pt x="6615" y="4588"/>
                </a:cubicBezTo>
                <a:cubicBezTo>
                  <a:pt x="6476" y="4546"/>
                  <a:pt x="6393" y="4670"/>
                  <a:pt x="6376" y="4781"/>
                </a:cubicBezTo>
                <a:lnTo>
                  <a:pt x="6200" y="5913"/>
                </a:lnTo>
                <a:cubicBezTo>
                  <a:pt x="6014" y="5823"/>
                  <a:pt x="5830" y="5727"/>
                  <a:pt x="5650" y="5626"/>
                </a:cubicBezTo>
                <a:lnTo>
                  <a:pt x="5873" y="4786"/>
                </a:lnTo>
                <a:cubicBezTo>
                  <a:pt x="5970" y="4341"/>
                  <a:pt x="5887" y="4142"/>
                  <a:pt x="5753" y="4085"/>
                </a:cubicBezTo>
                <a:cubicBezTo>
                  <a:pt x="5619" y="4029"/>
                  <a:pt x="5521" y="4145"/>
                  <a:pt x="5493" y="4253"/>
                </a:cubicBezTo>
                <a:lnTo>
                  <a:pt x="5199" y="5363"/>
                </a:lnTo>
                <a:cubicBezTo>
                  <a:pt x="5024" y="5254"/>
                  <a:pt x="4852" y="5139"/>
                  <a:pt x="4683" y="5020"/>
                </a:cubicBezTo>
                <a:lnTo>
                  <a:pt x="4993" y="4204"/>
                </a:lnTo>
                <a:cubicBezTo>
                  <a:pt x="5137" y="3771"/>
                  <a:pt x="5075" y="3565"/>
                  <a:pt x="4948" y="3495"/>
                </a:cubicBezTo>
                <a:cubicBezTo>
                  <a:pt x="4820" y="3424"/>
                  <a:pt x="4712" y="3529"/>
                  <a:pt x="4673" y="3633"/>
                </a:cubicBezTo>
                <a:lnTo>
                  <a:pt x="4264" y="4706"/>
                </a:lnTo>
                <a:cubicBezTo>
                  <a:pt x="4102" y="4580"/>
                  <a:pt x="3943" y="4448"/>
                  <a:pt x="3787" y="4312"/>
                </a:cubicBezTo>
                <a:lnTo>
                  <a:pt x="4180" y="3534"/>
                </a:lnTo>
                <a:cubicBezTo>
                  <a:pt x="4368" y="3119"/>
                  <a:pt x="4328" y="2908"/>
                  <a:pt x="4209" y="2825"/>
                </a:cubicBezTo>
                <a:cubicBezTo>
                  <a:pt x="4089" y="2741"/>
                  <a:pt x="3971" y="2833"/>
                  <a:pt x="3920" y="2933"/>
                </a:cubicBezTo>
                <a:lnTo>
                  <a:pt x="3402" y="3957"/>
                </a:lnTo>
                <a:cubicBezTo>
                  <a:pt x="3231" y="3792"/>
                  <a:pt x="3064" y="3622"/>
                  <a:pt x="2903" y="3444"/>
                </a:cubicBezTo>
                <a:cubicBezTo>
                  <a:pt x="4876" y="1327"/>
                  <a:pt x="7685" y="0"/>
                  <a:pt x="10800" y="0"/>
                </a:cubicBezTo>
                <a:cubicBezTo>
                  <a:pt x="14012" y="0"/>
                  <a:pt x="16900" y="1412"/>
                  <a:pt x="18880" y="3645"/>
                </a:cubicBezTo>
                <a:cubicBezTo>
                  <a:pt x="18722" y="3810"/>
                  <a:pt x="18558" y="3968"/>
                  <a:pt x="18392" y="4123"/>
                </a:cubicBezTo>
                <a:lnTo>
                  <a:pt x="17656" y="3648"/>
                </a:lnTo>
                <a:cubicBezTo>
                  <a:pt x="17263" y="3419"/>
                  <a:pt x="17050" y="3435"/>
                  <a:pt x="16954" y="3545"/>
                </a:cubicBezTo>
                <a:cubicBezTo>
                  <a:pt x="16859" y="3655"/>
                  <a:pt x="16938" y="3784"/>
                  <a:pt x="17032" y="3844"/>
                </a:cubicBezTo>
                <a:lnTo>
                  <a:pt x="18001" y="4469"/>
                </a:lnTo>
                <a:cubicBezTo>
                  <a:pt x="17842" y="4602"/>
                  <a:pt x="17680" y="4729"/>
                  <a:pt x="17515" y="4853"/>
                </a:cubicBezTo>
                <a:lnTo>
                  <a:pt x="16833" y="4305"/>
                </a:lnTo>
                <a:cubicBezTo>
                  <a:pt x="16466" y="4035"/>
                  <a:pt x="16251" y="4030"/>
                  <a:pt x="16144" y="4129"/>
                </a:cubicBezTo>
                <a:cubicBezTo>
                  <a:pt x="16038" y="4229"/>
                  <a:pt x="16103" y="4365"/>
                  <a:pt x="16190" y="4435"/>
                </a:cubicBezTo>
                <a:lnTo>
                  <a:pt x="17089" y="5157"/>
                </a:lnTo>
                <a:cubicBezTo>
                  <a:pt x="16918" y="5273"/>
                  <a:pt x="16744" y="5384"/>
                  <a:pt x="16566" y="5489"/>
                </a:cubicBezTo>
                <a:lnTo>
                  <a:pt x="15944" y="4872"/>
                </a:lnTo>
                <a:cubicBezTo>
                  <a:pt x="15607" y="4565"/>
                  <a:pt x="15393" y="4538"/>
                  <a:pt x="15277" y="4625"/>
                </a:cubicBezTo>
                <a:cubicBezTo>
                  <a:pt x="15161" y="4713"/>
                  <a:pt x="15211" y="4854"/>
                  <a:pt x="15291" y="4933"/>
                </a:cubicBezTo>
                <a:lnTo>
                  <a:pt x="16111" y="5746"/>
                </a:lnTo>
                <a:cubicBezTo>
                  <a:pt x="15928" y="5843"/>
                  <a:pt x="15743" y="5936"/>
                  <a:pt x="15555" y="6023"/>
                </a:cubicBezTo>
                <a:lnTo>
                  <a:pt x="15000" y="5343"/>
                </a:lnTo>
                <a:cubicBezTo>
                  <a:pt x="14697" y="5003"/>
                  <a:pt x="14489" y="4952"/>
                  <a:pt x="14364" y="5027"/>
                </a:cubicBezTo>
                <a:cubicBezTo>
                  <a:pt x="14239" y="5102"/>
                  <a:pt x="14275" y="5249"/>
                  <a:pt x="14346" y="5336"/>
                </a:cubicBezTo>
                <a:lnTo>
                  <a:pt x="15075" y="6230"/>
                </a:lnTo>
                <a:cubicBezTo>
                  <a:pt x="14883" y="6308"/>
                  <a:pt x="14690" y="6382"/>
                  <a:pt x="14494" y="6448"/>
                </a:cubicBezTo>
                <a:lnTo>
                  <a:pt x="14013" y="5712"/>
                </a:lnTo>
                <a:cubicBezTo>
                  <a:pt x="13748" y="5342"/>
                  <a:pt x="13544" y="5271"/>
                  <a:pt x="13412" y="5333"/>
                </a:cubicBezTo>
                <a:cubicBezTo>
                  <a:pt x="13280" y="5394"/>
                  <a:pt x="13301" y="5543"/>
                  <a:pt x="13362" y="5636"/>
                </a:cubicBezTo>
                <a:lnTo>
                  <a:pt x="13995" y="6603"/>
                </a:lnTo>
                <a:cubicBezTo>
                  <a:pt x="13796" y="6660"/>
                  <a:pt x="13594" y="6710"/>
                  <a:pt x="13392" y="6755"/>
                </a:cubicBezTo>
                <a:lnTo>
                  <a:pt x="12992" y="5975"/>
                </a:lnTo>
                <a:cubicBezTo>
                  <a:pt x="12767" y="5580"/>
                  <a:pt x="12573" y="5487"/>
                  <a:pt x="12435" y="5535"/>
                </a:cubicBezTo>
                <a:cubicBezTo>
                  <a:pt x="12298" y="5583"/>
                  <a:pt x="12302" y="5733"/>
                  <a:pt x="12353" y="5832"/>
                </a:cubicBezTo>
                <a:lnTo>
                  <a:pt x="12879" y="6856"/>
                </a:lnTo>
                <a:cubicBezTo>
                  <a:pt x="12676" y="6892"/>
                  <a:pt x="12471" y="6921"/>
                  <a:pt x="12265" y="6946"/>
                </a:cubicBezTo>
                <a:lnTo>
                  <a:pt x="11949" y="6132"/>
                </a:lnTo>
                <a:cubicBezTo>
                  <a:pt x="11766" y="5715"/>
                  <a:pt x="11583" y="5603"/>
                  <a:pt x="11441" y="5636"/>
                </a:cubicBezTo>
                <a:cubicBezTo>
                  <a:pt x="11299" y="5669"/>
                  <a:pt x="11288" y="5819"/>
                  <a:pt x="11328" y="5923"/>
                </a:cubicBezTo>
                <a:lnTo>
                  <a:pt x="11745" y="6993"/>
                </a:lnTo>
                <a:cubicBezTo>
                  <a:pt x="11538" y="7007"/>
                  <a:pt x="11332" y="7017"/>
                  <a:pt x="11126" y="702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60" name="Baseball"/>
          <p:cNvSpPr/>
          <p:nvPr/>
        </p:nvSpPr>
        <p:spPr>
          <a:xfrm>
            <a:off x="6111997" y="8819888"/>
            <a:ext cx="153855" cy="15385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61" name="R1- Steal…"/>
          <p:cNvSpPr txBox="1"/>
          <p:nvPr/>
        </p:nvSpPr>
        <p:spPr>
          <a:xfrm>
            <a:off x="5123076" y="775122"/>
            <a:ext cx="2131698" cy="1930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900" u="sng">
                <a:solidFill>
                  <a:srgbClr val="000000"/>
                </a:solidFill>
                <a:latin typeface="Avenir Next Regular"/>
                <a:ea typeface="Avenir Next Regular"/>
                <a:cs typeface="Avenir Next Regular"/>
                <a:sym typeface="Avenir Next Regular"/>
              </a:defRPr>
            </a:pPr>
            <a:r>
              <a:t>R1- Steal</a:t>
            </a:r>
          </a:p>
          <a:p>
            <a:pPr algn="ctr">
              <a:defRPr b="1" sz="2900" u="sng">
                <a:solidFill>
                  <a:srgbClr val="000000"/>
                </a:solidFill>
                <a:latin typeface="Avenir Next Regular"/>
                <a:ea typeface="Avenir Next Regular"/>
                <a:cs typeface="Avenir Next Regular"/>
                <a:sym typeface="Avenir Next Regular"/>
              </a:defRPr>
            </a:pPr>
            <a:r>
              <a:t>(Bad throw)</a:t>
            </a:r>
          </a:p>
        </p:txBody>
      </p:sp>
      <p:sp>
        <p:nvSpPr>
          <p:cNvPr id="362" name="U1: After the ball clears the batter, begin trailing  R1 into 2nd. Once he sees the throw is good and there’s a play at 2nd, stop pursuing.…"/>
          <p:cNvSpPr txBox="1"/>
          <p:nvPr/>
        </p:nvSpPr>
        <p:spPr>
          <a:xfrm>
            <a:off x="9698466" y="5926739"/>
            <a:ext cx="3334918" cy="3835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00000"/>
                </a:solidFill>
              </a:defRPr>
            </a:pPr>
            <a:r>
              <a:t>U1: After the ball clears the batter, begin trailing  R1 into 2nd. Once he sees the throw is good and there’s a play at 2nd, stop pursuing.</a:t>
            </a:r>
          </a:p>
          <a:p>
            <a:pPr>
              <a:defRPr>
                <a:solidFill>
                  <a:srgbClr val="000000"/>
                </a:solidFill>
              </a:defRPr>
            </a:pPr>
            <a:r>
              <a:t>If the throw gets away, you can allow U3 to bounce ahead to the outside of 3rd and assume responsibility for R1 back into 2nd</a:t>
            </a:r>
          </a:p>
        </p:txBody>
      </p:sp>
      <p:sp>
        <p:nvSpPr>
          <p:cNvPr id="363" name="U3: Once he sees and hears U1 is assuming responsibility of R1, bounce to the outside of 3rd for potential play into third"/>
          <p:cNvSpPr txBox="1"/>
          <p:nvPr/>
        </p:nvSpPr>
        <p:spPr>
          <a:xfrm>
            <a:off x="100716" y="6066439"/>
            <a:ext cx="2958738" cy="3556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500">
                <a:solidFill>
                  <a:srgbClr val="000000"/>
                </a:solidFill>
              </a:defRPr>
            </a:lvl1pPr>
          </a:lstStyle>
          <a:p>
            <a:pPr/>
            <a:r>
              <a:t>U3: Once he sees and hears U1 is assuming responsibility of R1, bounce to the outside of 3rd for potential play into third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L 0.006563 0.271659" origin="layout" pathEditMode="relative">
                                      <p:cBhvr>
                                        <p:cTn id="6" dur="4000" fill="hold"/>
                                        <p:tgtEl>
                                          <p:spTgt spid="359"/>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fill="hold">
                                  <p:stCondLst>
                                    <p:cond delay="1000"/>
                                  </p:stCondLst>
                                  <p:childTnLst>
                                    <p:animMotion path="M 0.000000 0.000000 C -0.026683 -0.037871 -0.052374 -0.070060 -0.079104 -0.103336 C -0.109288 -0.140912 -0.140002 -0.179346 -0.175617 -0.205247 C -0.192094 -0.217230 -0.214189 -0.203038 -0.231768 -0.192077" origin="layout" pathEditMode="relative">
                                      <p:cBhvr>
                                        <p:cTn id="9" dur="9250" fill="hold"/>
                                        <p:tgtEl>
                                          <p:spTgt spid="357"/>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2250"/>
                                  </p:stCondLst>
                                  <p:childTnLst>
                                    <p:animMotion path="M 0.000000 0.000000 L -0.091683 -0.085220" origin="layout" pathEditMode="relative">
                                      <p:cBhvr>
                                        <p:cTn id="12" dur="5750" fill="hold"/>
                                        <p:tgtEl>
                                          <p:spTgt spid="356"/>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2500"/>
                                  </p:stCondLst>
                                  <p:childTnLst>
                                    <p:animMotion path="M 0.000000 0.000000 L 0.017057 -0.693055" origin="layout" pathEditMode="relative">
                                      <p:cBhvr>
                                        <p:cTn id="15" dur="3750" fill="hold"/>
                                        <p:tgtEl>
                                          <p:spTgt spid="360"/>
                                        </p:tgtEl>
                                        <p:attrNameLst>
                                          <p:attrName>ppt_x</p:attrName>
                                          <p:attrName>ppt_y</p:attrName>
                                        </p:attrNameLst>
                                      </p:cBhvr>
                                    </p:animMotion>
                                  </p:childTnLst>
                                </p:cTn>
                              </p:par>
                            </p:childTnLst>
                          </p:cTn>
                        </p:par>
                        <p:par>
                          <p:cTn id="16" fill="hold">
                            <p:stCondLst>
                              <p:cond delay="0"/>
                            </p:stCondLst>
                            <p:childTnLst>
                              <p:par>
                                <p:cTn id="17" presetClass="path" nodeType="afterEffect" presetSubtype="0" presetID="-1" grpId="5" fill="hold">
                                  <p:stCondLst>
                                    <p:cond delay="0"/>
                                  </p:stCondLst>
                                  <p:childTnLst>
                                    <p:animMotion path="M -0.091683 -0.085220 L -0.240291 -0.194407" origin="layout" pathEditMode="relative">
                                      <p:cBhvr>
                                        <p:cTn id="18" dur="2500" fill="hold"/>
                                        <p:tgtEl>
                                          <p:spTgt spid="356"/>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fill="hold">
                                  <p:stCondLst>
                                    <p:cond delay="0"/>
                                  </p:stCondLst>
                                  <p:childTnLst>
                                    <p:animMotion path="M 0.000000 0.000000 L -0.253468 0.226365" origin="layout" pathEditMode="relative">
                                      <p:cBhvr>
                                        <p:cTn id="21" dur="4000" fill="hold"/>
                                        <p:tgtEl>
                                          <p:spTgt spid="355"/>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5" name="Runners on first and second…"/>
          <p:cNvSpPr txBox="1"/>
          <p:nvPr>
            <p:ph type="ctrTitle"/>
          </p:nvPr>
        </p:nvSpPr>
        <p:spPr>
          <a:prstGeom prst="rect">
            <a:avLst/>
          </a:prstGeom>
        </p:spPr>
        <p:txBody>
          <a:bodyPr/>
          <a:lstStyle/>
          <a:p>
            <a:pPr algn="ctr" defTabSz="233679">
              <a:defRPr sz="6800"/>
            </a:pPr>
            <a:r>
              <a:t>Runners on first and second</a:t>
            </a:r>
          </a:p>
          <a:p>
            <a:pPr algn="ctr" defTabSz="233679">
              <a:defRPr sz="6800"/>
            </a:pPr>
            <a:r>
              <a:t>(Less than 2 outs)</a:t>
            </a:r>
          </a:p>
          <a:p>
            <a:pPr algn="ctr" defTabSz="233679">
              <a:defRPr sz="6800"/>
            </a:pPr>
            <a:r>
              <a:t>B</a:t>
            </a:r>
          </a:p>
          <a:p>
            <a:pPr algn="ctr" defTabSz="233679">
              <a:defRPr sz="6800"/>
            </a:pPr>
          </a:p>
          <a:p>
            <a:pPr algn="ctr" defTabSz="233679">
              <a:defRPr sz="6800"/>
            </a:pPr>
            <a:r>
              <a:t>S</a:t>
            </a:r>
          </a:p>
        </p:txBody>
      </p:sp>
      <p:sp>
        <p:nvSpPr>
          <p:cNvPr id="366" name="Three Umpire System"/>
          <p:cNvSpPr txBox="1"/>
          <p:nvPr>
            <p:ph type="subTitle" sz="quarter" idx="1"/>
          </p:nvPr>
        </p:nvSpPr>
        <p:spPr>
          <a:prstGeom prst="rect">
            <a:avLst/>
          </a:prstGeom>
        </p:spPr>
        <p:txBody>
          <a:bodyPr/>
          <a:lstStyle/>
          <a:p>
            <a:pPr/>
            <a:r>
              <a:t>Three Umpire System</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68" name="Image" descr="Image"/>
          <p:cNvPicPr>
            <a:picLocks noChangeAspect="1"/>
          </p:cNvPicPr>
          <p:nvPr/>
        </p:nvPicPr>
        <p:blipFill>
          <a:blip r:embed="rId2">
            <a:extLst/>
          </a:blip>
          <a:stretch>
            <a:fillRect/>
          </a:stretch>
        </p:blipFill>
        <p:spPr>
          <a:xfrm>
            <a:off x="1600369" y="-161169"/>
            <a:ext cx="10270164" cy="9012955"/>
          </a:xfrm>
          <a:prstGeom prst="rect">
            <a:avLst/>
          </a:prstGeom>
          <a:ln w="12700">
            <a:miter lim="400000"/>
          </a:ln>
        </p:spPr>
      </p:pic>
      <p:sp>
        <p:nvSpPr>
          <p:cNvPr id="369" name="Male"/>
          <p:cNvSpPr/>
          <p:nvPr/>
        </p:nvSpPr>
        <p:spPr>
          <a:xfrm>
            <a:off x="6008840" y="4359737"/>
            <a:ext cx="296611" cy="80035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70" name="Male"/>
          <p:cNvSpPr/>
          <p:nvPr/>
        </p:nvSpPr>
        <p:spPr>
          <a:xfrm>
            <a:off x="9762222" y="5403823"/>
            <a:ext cx="296612" cy="80035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71" name="Male"/>
          <p:cNvSpPr/>
          <p:nvPr/>
        </p:nvSpPr>
        <p:spPr>
          <a:xfrm>
            <a:off x="6587145" y="8650694"/>
            <a:ext cx="296612" cy="80035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72" name="Children At Play"/>
          <p:cNvSpPr/>
          <p:nvPr/>
        </p:nvSpPr>
        <p:spPr>
          <a:xfrm>
            <a:off x="8705126" y="4896937"/>
            <a:ext cx="355709" cy="5591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73" name="Children At Play"/>
          <p:cNvSpPr/>
          <p:nvPr/>
        </p:nvSpPr>
        <p:spPr>
          <a:xfrm>
            <a:off x="5979291" y="3176096"/>
            <a:ext cx="355709" cy="5591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74" name="Baseball"/>
          <p:cNvSpPr/>
          <p:nvPr/>
        </p:nvSpPr>
        <p:spPr>
          <a:xfrm>
            <a:off x="6324545" y="7727213"/>
            <a:ext cx="296612" cy="2966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75" name="Children At Play"/>
          <p:cNvSpPr/>
          <p:nvPr/>
        </p:nvSpPr>
        <p:spPr>
          <a:xfrm>
            <a:off x="6731028" y="7871071"/>
            <a:ext cx="355710" cy="5591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76" name="R1, R2: Fly ball to U1’s area"/>
          <p:cNvSpPr txBox="1"/>
          <p:nvPr/>
        </p:nvSpPr>
        <p:spPr>
          <a:xfrm>
            <a:off x="204616" y="416242"/>
            <a:ext cx="2658402" cy="1778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200" u="sng">
                <a:solidFill>
                  <a:srgbClr val="000000"/>
                </a:solidFill>
                <a:latin typeface="Avenir Next Regular"/>
                <a:ea typeface="Avenir Next Regular"/>
                <a:cs typeface="Avenir Next Regular"/>
                <a:sym typeface="Avenir Next Regular"/>
              </a:defRPr>
            </a:lvl1pPr>
          </a:lstStyle>
          <a:p>
            <a:pPr/>
            <a:r>
              <a:t>R1, R2: Fly ball to U1’s area</a:t>
            </a:r>
          </a:p>
        </p:txBody>
      </p:sp>
      <p:sp>
        <p:nvSpPr>
          <p:cNvPr id="377" name="PU: Immediately heads to third"/>
          <p:cNvSpPr txBox="1"/>
          <p:nvPr/>
        </p:nvSpPr>
        <p:spPr>
          <a:xfrm>
            <a:off x="295528" y="8453388"/>
            <a:ext cx="3935223" cy="444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solidFill>
                  <a:srgbClr val="000000"/>
                </a:solidFill>
                <a:latin typeface="Avenir Next Regular"/>
                <a:ea typeface="Avenir Next Regular"/>
                <a:cs typeface="Avenir Next Regular"/>
                <a:sym typeface="Avenir Next Regular"/>
              </a:defRPr>
            </a:lvl1pPr>
          </a:lstStyle>
          <a:p>
            <a:pPr/>
            <a:r>
              <a:t>PU: Immediately heads to third</a:t>
            </a:r>
          </a:p>
        </p:txBody>
      </p:sp>
      <p:sp>
        <p:nvSpPr>
          <p:cNvPr id="378" name="U1: Wraps on the outside of 1B to keep ball and runners in front of him. Once R2 commits to 3B, rotates home"/>
          <p:cNvSpPr txBox="1"/>
          <p:nvPr/>
        </p:nvSpPr>
        <p:spPr>
          <a:xfrm>
            <a:off x="10477715" y="5607278"/>
            <a:ext cx="2222205" cy="3149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2200">
                <a:solidFill>
                  <a:srgbClr val="000000"/>
                </a:solidFill>
                <a:latin typeface="Avenir Next Regular"/>
                <a:ea typeface="Avenir Next Regular"/>
                <a:cs typeface="Avenir Next Regular"/>
                <a:sym typeface="Avenir Next Regular"/>
              </a:defRPr>
            </a:lvl1pPr>
          </a:lstStyle>
          <a:p>
            <a:pPr/>
            <a:r>
              <a:t>U1: Wraps on the outside of 1B to keep ball and runners in front of him. Once R2 commits to 3B, rotates home</a:t>
            </a:r>
          </a:p>
        </p:txBody>
      </p:sp>
      <p:sp>
        <p:nvSpPr>
          <p:cNvPr id="379" name="U3: Drops to “C” to keep ball and R2 in front of him. Checks for PU going to and being at 3B. Once R2 tags and releases to 3B, pick up R1."/>
          <p:cNvSpPr txBox="1"/>
          <p:nvPr/>
        </p:nvSpPr>
        <p:spPr>
          <a:xfrm>
            <a:off x="4880110" y="443916"/>
            <a:ext cx="3061927" cy="2501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a:solidFill>
                  <a:srgbClr val="000000"/>
                </a:solidFill>
                <a:latin typeface="Avenir Next Regular"/>
                <a:ea typeface="Avenir Next Regular"/>
                <a:cs typeface="Avenir Next Regular"/>
                <a:sym typeface="Avenir Next Regular"/>
              </a:defRPr>
            </a:lvl1pPr>
          </a:lstStyle>
          <a:p>
            <a:pPr/>
            <a:r>
              <a:t>U3: Drops to “C” to keep ball and R2 in front of him. Checks for PU going to and being at 3B. Once R2 tags and releases to 3B, pick up R1.</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L 0.163720 -0.667714" origin="layout" pathEditMode="relative">
                                      <p:cBhvr>
                                        <p:cTn id="6" dur="5000" fill="hold"/>
                                        <p:tgtEl>
                                          <p:spTgt spid="374"/>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decel="50000" fill="hold">
                                  <p:stCondLst>
                                    <p:cond delay="0"/>
                                  </p:stCondLst>
                                  <p:childTnLst>
                                    <p:animMotion path="M 0.000000 0.000000 C 0.002054 0.022699 -0.000927 0.045702 -0.008572 0.066167 C -0.014232 0.081316 -0.022304 0.094635 -0.032226 0.105193" origin="layout" pathEditMode="relative">
                                      <p:cBhvr>
                                        <p:cTn id="9" dur="2000" fill="hold"/>
                                        <p:tgtEl>
                                          <p:spTgt spid="370"/>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40746 -0.011698 0.079082 -0.035130 0.112323 -0.068656 C 0.141681 -0.098264 0.166467 -0.135164 0.185316 -0.177321" origin="layout" pathEditMode="relative">
                                      <p:cBhvr>
                                        <p:cTn id="12" dur="7750" fill="hold"/>
                                        <p:tgtEl>
                                          <p:spTgt spid="375"/>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1500"/>
                                  </p:stCondLst>
                                  <p:childTnLst>
                                    <p:animMotion path="M 0.000000 0.000000 L 0.038960 -0.032228" origin="layout" pathEditMode="relative">
                                      <p:cBhvr>
                                        <p:cTn id="15" dur="1000" fill="hold"/>
                                        <p:tgtEl>
                                          <p:spTgt spid="373"/>
                                        </p:tgtEl>
                                        <p:attrNameLst>
                                          <p:attrName>ppt_x</p:attrName>
                                          <p:attrName>ppt_y</p:attrName>
                                        </p:attrNameLst>
                                      </p:cBhvr>
                                    </p:animMotion>
                                  </p:childTnLst>
                                </p:cTn>
                              </p:par>
                            </p:childTnLst>
                          </p:cTn>
                        </p:par>
                        <p:par>
                          <p:cTn id="16" fill="hold">
                            <p:stCondLst>
                              <p:cond delay="0"/>
                            </p:stCondLst>
                            <p:childTnLst>
                              <p:par>
                                <p:cTn id="17" presetClass="emph" nodeType="withEffect" presetID="9" grpId="5" fill="hold">
                                  <p:stCondLst>
                                    <p:cond delay="0"/>
                                  </p:stCondLst>
                                  <p:childTnLst>
                                    <p:set>
                                      <p:cBhvr>
                                        <p:cTn id="18" dur="indefinite" fill="hold"/>
                                        <p:tgtEl>
                                          <p:spTgt spid="375"/>
                                        </p:tgtEl>
                                        <p:attrNameLst>
                                          <p:attrName>style.opacity</p:attrName>
                                        </p:attrNameLst>
                                      </p:cBhvr>
                                      <p:to>
                                        <p:strVal val="0.00"/>
                                      </p:to>
                                    </p:set>
                                    <p:animEffect filter="image" prLst="opacity: 0.00; ">
                                      <p:cBhvr>
                                        <p:cTn id="19" dur="indefinite" fill="hold"/>
                                        <p:tgtEl>
                                          <p:spTgt spid="375"/>
                                        </p:tgtEl>
                                      </p:cBhvr>
                                    </p:animEffect>
                                  </p:childTnLst>
                                </p:cTn>
                              </p:par>
                            </p:childTnLst>
                          </p:cTn>
                        </p:par>
                        <p:par>
                          <p:cTn id="20" fill="hold">
                            <p:stCondLst>
                              <p:cond delay="0"/>
                            </p:stCondLst>
                            <p:childTnLst>
                              <p:par>
                                <p:cTn id="21" presetClass="path" nodeType="withEffect" presetSubtype="0" presetID="-1" grpId="6" fill="hold">
                                  <p:stCondLst>
                                    <p:cond delay="0"/>
                                  </p:stCondLst>
                                  <p:childTnLst>
                                    <p:animMotion path="M 0.000000 0.000000 C -0.046002 -0.034102 -0.089311 -0.074297 -0.129271 -0.119975 C -0.168823 -0.165189 -0.204896 -0.215548 -0.236953 -0.270306" origin="layout" pathEditMode="relative">
                                      <p:cBhvr>
                                        <p:cTn id="22" dur="3000" fill="hold"/>
                                        <p:tgtEl>
                                          <p:spTgt spid="371"/>
                                        </p:tgtEl>
                                        <p:attrNameLst>
                                          <p:attrName>ppt_x</p:attrName>
                                          <p:attrName>ppt_y</p:attrName>
                                        </p:attrNameLst>
                                      </p:cBhvr>
                                    </p:animMotion>
                                  </p:childTnLst>
                                </p:cTn>
                              </p:par>
                            </p:childTnLst>
                          </p:cTn>
                        </p:par>
                        <p:par>
                          <p:cTn id="23" fill="hold">
                            <p:stCondLst>
                              <p:cond delay="0"/>
                            </p:stCondLst>
                            <p:childTnLst>
                              <p:par>
                                <p:cTn id="24" presetClass="path" nodeType="afterEffect" presetSubtype="0" presetID="-1" grpId="7" accel="50000" decel="50000" fill="hold">
                                  <p:stCondLst>
                                    <p:cond delay="0"/>
                                  </p:stCondLst>
                                  <p:childTnLst>
                                    <p:animMotion path="M 0.038960 -0.032228 L -0.156497 0.240766" origin="layout" pathEditMode="relative">
                                      <p:cBhvr>
                                        <p:cTn id="25" dur="4250" fill="hold"/>
                                        <p:tgtEl>
                                          <p:spTgt spid="373"/>
                                        </p:tgtEl>
                                        <p:attrNameLst>
                                          <p:attrName>ppt_x</p:attrName>
                                          <p:attrName>ppt_y</p:attrName>
                                        </p:attrNameLst>
                                      </p:cBhvr>
                                    </p:animMotion>
                                  </p:childTnLst>
                                </p:cTn>
                              </p:par>
                            </p:childTnLst>
                          </p:cTn>
                        </p:par>
                        <p:par>
                          <p:cTn id="26" fill="hold">
                            <p:stCondLst>
                              <p:cond delay="0"/>
                            </p:stCondLst>
                            <p:childTnLst>
                              <p:par>
                                <p:cTn id="27" presetClass="path" nodeType="withEffect" presetSubtype="0" presetID="-1" grpId="8" accel="50000" decel="50000" fill="hold">
                                  <p:stCondLst>
                                    <p:cond delay="0"/>
                                  </p:stCondLst>
                                  <p:childTnLst>
                                    <p:animMotion path="M 0.163720 -0.667714 L -0.162672 -0.237928" origin="layout" pathEditMode="relative">
                                      <p:cBhvr>
                                        <p:cTn id="28" dur="3750" fill="hold"/>
                                        <p:tgtEl>
                                          <p:spTgt spid="374"/>
                                        </p:tgtEl>
                                        <p:attrNameLst>
                                          <p:attrName>ppt_x</p:attrName>
                                          <p:attrName>ppt_y</p:attrName>
                                        </p:attrNameLst>
                                      </p:cBhvr>
                                    </p:animMotion>
                                  </p:childTnLst>
                                </p:cTn>
                              </p:par>
                            </p:childTnLst>
                          </p:cTn>
                        </p:par>
                        <p:par>
                          <p:cTn id="29" fill="hold">
                            <p:stCondLst>
                              <p:cond delay="0"/>
                            </p:stCondLst>
                            <p:childTnLst>
                              <p:par>
                                <p:cTn id="30" presetClass="path" nodeType="withEffect" presetSubtype="0" presetID="-1" grpId="9" decel="50000" fill="hold">
                                  <p:stCondLst>
                                    <p:cond delay="0"/>
                                  </p:stCondLst>
                                  <p:childTnLst>
                                    <p:animMotion path="M -0.032226 0.105193 L -0.230811 0.312916" origin="layout" pathEditMode="relative">
                                      <p:cBhvr>
                                        <p:cTn id="31" dur="4250" fill="hold"/>
                                        <p:tgtEl>
                                          <p:spTgt spid="370"/>
                                        </p:tgtEl>
                                        <p:attrNameLst>
                                          <p:attrName>ppt_x</p:attrName>
                                          <p:attrName>ppt_y</p:attrName>
                                        </p:attrNameLst>
                                      </p:cBhvr>
                                    </p:animMotion>
                                  </p:childTnLst>
                                </p:cTn>
                              </p:par>
                            </p:childTnLst>
                          </p:cTn>
                        </p:par>
                        <p:par>
                          <p:cTn id="32" fill="hold">
                            <p:stCondLst>
                              <p:cond delay="0"/>
                            </p:stCondLst>
                            <p:childTnLst>
                              <p:par>
                                <p:cTn id="33" presetClass="path" nodeType="withEffect" presetSubtype="0" presetID="-1" grpId="10" decel="50000" fill="hold">
                                  <p:stCondLst>
                                    <p:cond delay="900"/>
                                  </p:stCondLst>
                                  <p:childTnLst>
                                    <p:animMotion path="M 0.000000 0.000000 L 0.173500 0.091878" origin="layout" pathEditMode="relative">
                                      <p:cBhvr>
                                        <p:cTn id="34" dur="3750" fill="hold"/>
                                        <p:tgtEl>
                                          <p:spTgt spid="369"/>
                                        </p:tgtEl>
                                        <p:attrNameLst>
                                          <p:attrName>ppt_x</p:attrName>
                                          <p:attrName>ppt_y</p:attrName>
                                        </p:attrNameLst>
                                      </p:cBhvr>
                                    </p:animMotion>
                                  </p:childTnLst>
                                </p:cTn>
                              </p:par>
                            </p:childTnLst>
                          </p:cTn>
                        </p:par>
                        <p:par>
                          <p:cTn id="35" fill="hold">
                            <p:stCondLst>
                              <p:cond delay="0"/>
                            </p:stCondLst>
                            <p:childTnLst>
                              <p:par>
                                <p:cTn id="36" presetClass="path" nodeType="withEffect" presetSubtype="0" presetID="-1" grpId="11" accel="50000" decel="50000" fill="hold">
                                  <p:stCondLst>
                                    <p:cond delay="0"/>
                                  </p:stCondLst>
                                  <p:childTnLst>
                                    <p:animMotion path="M 0.000000 0.000000 L 0.024249 0.042610" origin="layout" pathEditMode="relative">
                                      <p:cBhvr>
                                        <p:cTn id="37" dur="1000" fill="hold"/>
                                        <p:tgtEl>
                                          <p:spTgt spid="372"/>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75" grpId="5"/>
    </p:bldLst>
  </p:timing>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81" name="Image" descr="Image"/>
          <p:cNvPicPr>
            <a:picLocks noChangeAspect="1"/>
          </p:cNvPicPr>
          <p:nvPr/>
        </p:nvPicPr>
        <p:blipFill>
          <a:blip r:embed="rId2">
            <a:extLst/>
          </a:blip>
          <a:stretch>
            <a:fillRect/>
          </a:stretch>
        </p:blipFill>
        <p:spPr>
          <a:xfrm>
            <a:off x="1600369" y="-161169"/>
            <a:ext cx="10270164" cy="9012955"/>
          </a:xfrm>
          <a:prstGeom prst="rect">
            <a:avLst/>
          </a:prstGeom>
          <a:ln w="12700">
            <a:miter lim="400000"/>
          </a:ln>
        </p:spPr>
      </p:pic>
      <p:sp>
        <p:nvSpPr>
          <p:cNvPr id="382" name="Male"/>
          <p:cNvSpPr/>
          <p:nvPr/>
        </p:nvSpPr>
        <p:spPr>
          <a:xfrm>
            <a:off x="6008840" y="4359737"/>
            <a:ext cx="296611" cy="80035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83" name="Male"/>
          <p:cNvSpPr/>
          <p:nvPr/>
        </p:nvSpPr>
        <p:spPr>
          <a:xfrm>
            <a:off x="9762222" y="5403823"/>
            <a:ext cx="296612" cy="80035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84" name="Male"/>
          <p:cNvSpPr/>
          <p:nvPr/>
        </p:nvSpPr>
        <p:spPr>
          <a:xfrm>
            <a:off x="6587145" y="8650694"/>
            <a:ext cx="296612" cy="80035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85" name="Children At Play"/>
          <p:cNvSpPr/>
          <p:nvPr/>
        </p:nvSpPr>
        <p:spPr>
          <a:xfrm>
            <a:off x="8705126" y="4896937"/>
            <a:ext cx="355709" cy="5591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86" name="Children At Play"/>
          <p:cNvSpPr/>
          <p:nvPr/>
        </p:nvSpPr>
        <p:spPr>
          <a:xfrm>
            <a:off x="5979291" y="3176096"/>
            <a:ext cx="355709" cy="5591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87" name="Baseball"/>
          <p:cNvSpPr/>
          <p:nvPr/>
        </p:nvSpPr>
        <p:spPr>
          <a:xfrm>
            <a:off x="6324545" y="7727213"/>
            <a:ext cx="296612" cy="2966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88" name="Children At Play"/>
          <p:cNvSpPr/>
          <p:nvPr/>
        </p:nvSpPr>
        <p:spPr>
          <a:xfrm>
            <a:off x="6731028" y="7871071"/>
            <a:ext cx="355710" cy="5591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89" name="R1, R2: Fly ball to U3’s area"/>
          <p:cNvSpPr txBox="1"/>
          <p:nvPr/>
        </p:nvSpPr>
        <p:spPr>
          <a:xfrm>
            <a:off x="204616" y="416242"/>
            <a:ext cx="2658402" cy="1778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200" u="sng">
                <a:solidFill>
                  <a:srgbClr val="000000"/>
                </a:solidFill>
                <a:latin typeface="Avenir Next Regular"/>
                <a:ea typeface="Avenir Next Regular"/>
                <a:cs typeface="Avenir Next Regular"/>
                <a:sym typeface="Avenir Next Regular"/>
              </a:defRPr>
            </a:lvl1pPr>
          </a:lstStyle>
          <a:p>
            <a:pPr/>
            <a:r>
              <a:t>R1, R2: Fly ball to U3’s area</a:t>
            </a:r>
          </a:p>
        </p:txBody>
      </p:sp>
      <p:sp>
        <p:nvSpPr>
          <p:cNvPr id="390" name="PU: Immediately heads to third"/>
          <p:cNvSpPr txBox="1"/>
          <p:nvPr/>
        </p:nvSpPr>
        <p:spPr>
          <a:xfrm>
            <a:off x="295528" y="8453388"/>
            <a:ext cx="3935223" cy="444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solidFill>
                  <a:srgbClr val="000000"/>
                </a:solidFill>
                <a:latin typeface="Avenir Next Regular"/>
                <a:ea typeface="Avenir Next Regular"/>
                <a:cs typeface="Avenir Next Regular"/>
                <a:sym typeface="Avenir Next Regular"/>
              </a:defRPr>
            </a:lvl1pPr>
          </a:lstStyle>
          <a:p>
            <a:pPr/>
            <a:r>
              <a:t>PU: Immediately heads to third</a:t>
            </a:r>
          </a:p>
        </p:txBody>
      </p:sp>
      <p:sp>
        <p:nvSpPr>
          <p:cNvPr id="391" name="U1: Comes into the infield to protect U3 going out from the middle. Once R2 commits to 3B, rotates home from the inside!"/>
          <p:cNvSpPr txBox="1"/>
          <p:nvPr/>
        </p:nvSpPr>
        <p:spPr>
          <a:xfrm>
            <a:off x="10477715" y="5226278"/>
            <a:ext cx="2222205" cy="3911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2200">
                <a:solidFill>
                  <a:srgbClr val="000000"/>
                </a:solidFill>
                <a:latin typeface="Avenir Next Regular"/>
                <a:ea typeface="Avenir Next Regular"/>
                <a:cs typeface="Avenir Next Regular"/>
                <a:sym typeface="Avenir Next Regular"/>
              </a:defRPr>
            </a:lvl1pPr>
          </a:lstStyle>
          <a:p>
            <a:pPr/>
            <a:r>
              <a:t>U1: Comes into the infield to protect U3 going out from the middle. Once R2 commits to 3B, rotates home from the inside!</a:t>
            </a:r>
          </a:p>
        </p:txBody>
      </p:sp>
      <p:sp>
        <p:nvSpPr>
          <p:cNvPr id="392" name="U3: Drops to deep “C” to keep ball and R2 in front of him. Checks for PU going to and being at 3B. Once R2 tags and releases to 3B, pick up R1."/>
          <p:cNvSpPr txBox="1"/>
          <p:nvPr/>
        </p:nvSpPr>
        <p:spPr>
          <a:xfrm>
            <a:off x="4880110" y="443916"/>
            <a:ext cx="3061927" cy="2501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a:solidFill>
                  <a:srgbClr val="000000"/>
                </a:solidFill>
                <a:latin typeface="Avenir Next Regular"/>
                <a:ea typeface="Avenir Next Regular"/>
                <a:cs typeface="Avenir Next Regular"/>
                <a:sym typeface="Avenir Next Regular"/>
              </a:defRPr>
            </a:lvl1pPr>
          </a:lstStyle>
          <a:p>
            <a:pPr/>
            <a:r>
              <a:t>U3: Drops to deep “C” to keep ball and R2 in front of him. Checks for PU going to and being at 3B. Once R2 tags and releases to 3B, pick up R1.</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L -0.151746 -0.707114" origin="layout" pathEditMode="relative">
                                      <p:cBhvr>
                                        <p:cTn id="6" dur="5000" fill="hold"/>
                                        <p:tgtEl>
                                          <p:spTgt spid="387"/>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decel="50000" fill="hold">
                                  <p:stCondLst>
                                    <p:cond delay="1750"/>
                                  </p:stCondLst>
                                  <p:childTnLst>
                                    <p:animMotion path="M 0.000000 0.000000 C -0.007161 0.001966 -0.014368 0.003623 -0.021609 0.004967 C -0.060032 0.012100 -0.099087 0.010420 -0.137086 -0.000000" origin="layout" pathEditMode="relative">
                                      <p:cBhvr>
                                        <p:cTn id="9" dur="2000" fill="hold"/>
                                        <p:tgtEl>
                                          <p:spTgt spid="383"/>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40746 -0.011698 0.079082 -0.035130 0.112323 -0.068656 C 0.141681 -0.098264 0.166467 -0.135164 0.185316 -0.177321" origin="layout" pathEditMode="relative">
                                      <p:cBhvr>
                                        <p:cTn id="12" dur="7750" fill="hold"/>
                                        <p:tgtEl>
                                          <p:spTgt spid="388"/>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1500"/>
                                  </p:stCondLst>
                                  <p:childTnLst>
                                    <p:animMotion path="M 0.000000 0.000000 L 0.038960 -0.032228" origin="layout" pathEditMode="relative">
                                      <p:cBhvr>
                                        <p:cTn id="15" dur="1000" fill="hold"/>
                                        <p:tgtEl>
                                          <p:spTgt spid="386"/>
                                        </p:tgtEl>
                                        <p:attrNameLst>
                                          <p:attrName>ppt_x</p:attrName>
                                          <p:attrName>ppt_y</p:attrName>
                                        </p:attrNameLst>
                                      </p:cBhvr>
                                    </p:animMotion>
                                  </p:childTnLst>
                                </p:cTn>
                              </p:par>
                            </p:childTnLst>
                          </p:cTn>
                        </p:par>
                        <p:par>
                          <p:cTn id="16" fill="hold">
                            <p:stCondLst>
                              <p:cond delay="0"/>
                            </p:stCondLst>
                            <p:childTnLst>
                              <p:par>
                                <p:cTn id="17" presetClass="emph" nodeType="withEffect" presetID="9" grpId="5" fill="hold">
                                  <p:stCondLst>
                                    <p:cond delay="0"/>
                                  </p:stCondLst>
                                  <p:childTnLst>
                                    <p:set>
                                      <p:cBhvr>
                                        <p:cTn id="18" dur="indefinite" fill="hold"/>
                                        <p:tgtEl>
                                          <p:spTgt spid="388"/>
                                        </p:tgtEl>
                                        <p:attrNameLst>
                                          <p:attrName>style.opacity</p:attrName>
                                        </p:attrNameLst>
                                      </p:cBhvr>
                                      <p:to>
                                        <p:strVal val="0.00"/>
                                      </p:to>
                                    </p:set>
                                    <p:animEffect filter="image" prLst="opacity: 0.00; ">
                                      <p:cBhvr>
                                        <p:cTn id="19" dur="indefinite" fill="hold"/>
                                        <p:tgtEl>
                                          <p:spTgt spid="388"/>
                                        </p:tgtEl>
                                      </p:cBhvr>
                                    </p:animEffect>
                                  </p:childTnLst>
                                </p:cTn>
                              </p:par>
                            </p:childTnLst>
                          </p:cTn>
                        </p:par>
                        <p:par>
                          <p:cTn id="20" fill="hold">
                            <p:stCondLst>
                              <p:cond delay="0"/>
                            </p:stCondLst>
                            <p:childTnLst>
                              <p:par>
                                <p:cTn id="21" presetClass="path" nodeType="withEffect" presetSubtype="0" presetID="-1" grpId="6" fill="hold">
                                  <p:stCondLst>
                                    <p:cond delay="0"/>
                                  </p:stCondLst>
                                  <p:childTnLst>
                                    <p:animMotion path="M 0.000000 0.000000 C -0.046002 -0.034102 -0.089311 -0.074297 -0.129271 -0.119975 C -0.168823 -0.165189 -0.204896 -0.215548 -0.236953 -0.270306" origin="layout" pathEditMode="relative">
                                      <p:cBhvr>
                                        <p:cTn id="22" dur="3000" fill="hold"/>
                                        <p:tgtEl>
                                          <p:spTgt spid="384"/>
                                        </p:tgtEl>
                                        <p:attrNameLst>
                                          <p:attrName>ppt_x</p:attrName>
                                          <p:attrName>ppt_y</p:attrName>
                                        </p:attrNameLst>
                                      </p:cBhvr>
                                    </p:animMotion>
                                  </p:childTnLst>
                                </p:cTn>
                              </p:par>
                            </p:childTnLst>
                          </p:cTn>
                        </p:par>
                        <p:par>
                          <p:cTn id="23" fill="hold">
                            <p:stCondLst>
                              <p:cond delay="0"/>
                            </p:stCondLst>
                            <p:childTnLst>
                              <p:par>
                                <p:cTn id="24" presetClass="path" nodeType="afterEffect" presetSubtype="0" presetID="-1" grpId="7" accel="50000" decel="50000" fill="hold">
                                  <p:stCondLst>
                                    <p:cond delay="0"/>
                                  </p:stCondLst>
                                  <p:childTnLst>
                                    <p:animMotion path="M 0.038960 -0.032228 L -0.156497 0.240766" origin="layout" pathEditMode="relative">
                                      <p:cBhvr>
                                        <p:cTn id="25" dur="4250" fill="hold"/>
                                        <p:tgtEl>
                                          <p:spTgt spid="386"/>
                                        </p:tgtEl>
                                        <p:attrNameLst>
                                          <p:attrName>ppt_x</p:attrName>
                                          <p:attrName>ppt_y</p:attrName>
                                        </p:attrNameLst>
                                      </p:cBhvr>
                                    </p:animMotion>
                                  </p:childTnLst>
                                </p:cTn>
                              </p:par>
                            </p:childTnLst>
                          </p:cTn>
                        </p:par>
                        <p:par>
                          <p:cTn id="26" fill="hold">
                            <p:stCondLst>
                              <p:cond delay="0"/>
                            </p:stCondLst>
                            <p:childTnLst>
                              <p:par>
                                <p:cTn id="27" presetClass="path" nodeType="withEffect" presetSubtype="0" presetID="-1" grpId="8" accel="50000" decel="50000" fill="hold">
                                  <p:stCondLst>
                                    <p:cond delay="0"/>
                                  </p:stCondLst>
                                  <p:childTnLst>
                                    <p:animMotion path="M -0.151746 -0.707114 L -0.162672 -0.237928" origin="layout" pathEditMode="relative">
                                      <p:cBhvr>
                                        <p:cTn id="28" dur="3750" fill="hold"/>
                                        <p:tgtEl>
                                          <p:spTgt spid="387"/>
                                        </p:tgtEl>
                                        <p:attrNameLst>
                                          <p:attrName>ppt_x</p:attrName>
                                          <p:attrName>ppt_y</p:attrName>
                                        </p:attrNameLst>
                                      </p:cBhvr>
                                    </p:animMotion>
                                  </p:childTnLst>
                                </p:cTn>
                              </p:par>
                            </p:childTnLst>
                          </p:cTn>
                        </p:par>
                        <p:par>
                          <p:cTn id="29" fill="hold">
                            <p:stCondLst>
                              <p:cond delay="0"/>
                            </p:stCondLst>
                            <p:childTnLst>
                              <p:par>
                                <p:cTn id="30" presetClass="path" nodeType="withEffect" presetSubtype="0" presetID="-1" grpId="9" decel="50000" fill="hold">
                                  <p:stCondLst>
                                    <p:cond delay="0"/>
                                  </p:stCondLst>
                                  <p:childTnLst>
                                    <p:animMotion path="M -0.137086 -0.000000 C -0.132448 0.055924 -0.137768 0.112518 -0.152615 0.165186 C -0.168781 0.222532 -0.195703 0.273395 -0.230811 0.312916" origin="layout" pathEditMode="relative">
                                      <p:cBhvr>
                                        <p:cTn id="31" dur="4250" fill="hold"/>
                                        <p:tgtEl>
                                          <p:spTgt spid="383"/>
                                        </p:tgtEl>
                                        <p:attrNameLst>
                                          <p:attrName>ppt_x</p:attrName>
                                          <p:attrName>ppt_y</p:attrName>
                                        </p:attrNameLst>
                                      </p:cBhvr>
                                    </p:animMotion>
                                  </p:childTnLst>
                                </p:cTn>
                              </p:par>
                            </p:childTnLst>
                          </p:cTn>
                        </p:par>
                        <p:par>
                          <p:cTn id="32" fill="hold">
                            <p:stCondLst>
                              <p:cond delay="0"/>
                            </p:stCondLst>
                            <p:childTnLst>
                              <p:par>
                                <p:cTn id="33" presetClass="path" nodeType="withEffect" presetSubtype="0" presetID="-1" grpId="10" decel="50000" fill="hold">
                                  <p:stCondLst>
                                    <p:cond delay="900"/>
                                  </p:stCondLst>
                                  <p:childTnLst>
                                    <p:animMotion path="M 0.000000 0.000000 L 0.173500 0.091878" origin="layout" pathEditMode="relative">
                                      <p:cBhvr>
                                        <p:cTn id="34" dur="3750" fill="hold"/>
                                        <p:tgtEl>
                                          <p:spTgt spid="382"/>
                                        </p:tgtEl>
                                        <p:attrNameLst>
                                          <p:attrName>ppt_x</p:attrName>
                                          <p:attrName>ppt_y</p:attrName>
                                        </p:attrNameLst>
                                      </p:cBhvr>
                                    </p:animMotion>
                                  </p:childTnLst>
                                </p:cTn>
                              </p:par>
                            </p:childTnLst>
                          </p:cTn>
                        </p:par>
                        <p:par>
                          <p:cTn id="35" fill="hold">
                            <p:stCondLst>
                              <p:cond delay="0"/>
                            </p:stCondLst>
                            <p:childTnLst>
                              <p:par>
                                <p:cTn id="36" presetClass="path" nodeType="withEffect" presetSubtype="0" presetID="-1" grpId="11" accel="50000" decel="50000" fill="hold">
                                  <p:stCondLst>
                                    <p:cond delay="0"/>
                                  </p:stCondLst>
                                  <p:childTnLst>
                                    <p:animMotion path="M 0.000000 0.000000 L 0.024249 0.042610" origin="layout" pathEditMode="relative">
                                      <p:cBhvr>
                                        <p:cTn id="37" dur="1000" fill="hold"/>
                                        <p:tgtEl>
                                          <p:spTgt spid="385"/>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88" grpId="5"/>
    </p:bldLst>
  </p:timing>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222222"/>
        </a:solidFill>
      </p:bgPr>
    </p:bg>
    <p:spTree>
      <p:nvGrpSpPr>
        <p:cNvPr id="1" name=""/>
        <p:cNvGrpSpPr/>
        <p:nvPr/>
      </p:nvGrpSpPr>
      <p:grpSpPr>
        <a:xfrm>
          <a:off x="0" y="0"/>
          <a:ext cx="0" cy="0"/>
          <a:chOff x="0" y="0"/>
          <a:chExt cx="0" cy="0"/>
        </a:xfrm>
      </p:grpSpPr>
      <p:sp>
        <p:nvSpPr>
          <p:cNvPr id="394" name="EVERYTHING…"/>
          <p:cNvSpPr txBox="1"/>
          <p:nvPr/>
        </p:nvSpPr>
        <p:spPr>
          <a:xfrm>
            <a:off x="2902292" y="439612"/>
            <a:ext cx="7200216" cy="8432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8200" u="sng">
                <a:solidFill>
                  <a:schemeClr val="accent5"/>
                </a:solidFill>
                <a:latin typeface="Avenir Next Regular"/>
                <a:ea typeface="Avenir Next Regular"/>
                <a:cs typeface="Avenir Next Regular"/>
                <a:sym typeface="Avenir Next Regular"/>
              </a:defRPr>
            </a:pPr>
            <a:r>
              <a:t>EVERYTHING</a:t>
            </a:r>
          </a:p>
          <a:p>
            <a:pPr algn="ctr">
              <a:defRPr b="1" sz="8200" u="sng">
                <a:solidFill>
                  <a:schemeClr val="accent5"/>
                </a:solidFill>
                <a:latin typeface="Avenir Next Regular"/>
                <a:ea typeface="Avenir Next Regular"/>
                <a:cs typeface="Avenir Next Regular"/>
                <a:sym typeface="Avenir Next Regular"/>
              </a:defRPr>
            </a:pPr>
            <a:r>
              <a:t>ELSE</a:t>
            </a:r>
          </a:p>
          <a:p>
            <a:pPr algn="ctr">
              <a:defRPr b="1" sz="8200" u="sng">
                <a:solidFill>
                  <a:schemeClr val="accent5"/>
                </a:solidFill>
                <a:latin typeface="Avenir Next Regular"/>
                <a:ea typeface="Avenir Next Regular"/>
                <a:cs typeface="Avenir Next Regular"/>
                <a:sym typeface="Avenir Next Regular"/>
              </a:defRPr>
            </a:pPr>
            <a:r>
              <a:t>IS</a:t>
            </a:r>
          </a:p>
          <a:p>
            <a:pPr algn="ctr">
              <a:defRPr b="1" sz="8200" u="sng">
                <a:solidFill>
                  <a:schemeClr val="accent5"/>
                </a:solidFill>
                <a:latin typeface="Avenir Next Regular"/>
                <a:ea typeface="Avenir Next Regular"/>
                <a:cs typeface="Avenir Next Regular"/>
                <a:sym typeface="Avenir Next Regular"/>
              </a:defRPr>
            </a:pPr>
            <a:r>
              <a:t>A</a:t>
            </a:r>
          </a:p>
          <a:p>
            <a:pPr algn="ctr">
              <a:defRPr b="1" sz="8200" u="sng">
                <a:solidFill>
                  <a:schemeClr val="accent5"/>
                </a:solidFill>
                <a:latin typeface="Avenir Next Regular"/>
                <a:ea typeface="Avenir Next Regular"/>
                <a:cs typeface="Avenir Next Regular"/>
                <a:sym typeface="Avenir Next Regular"/>
              </a:defRPr>
            </a:pPr>
            <a:r>
              <a:t>SLIDE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mph" nodeType="afterEffect" presetSubtype="0" presetID="35" grpId="1" repeatCount="10000" fill="hold">
                                  <p:stCondLst>
                                    <p:cond delay="0"/>
                                  </p:stCondLst>
                                  <p:childTnLst>
                                    <p:anim calcmode="discrete" valueType="str">
                                      <p:cBhvr>
                                        <p:cTn id="6" dur="6750" fill="hold"/>
                                        <p:tgtEl>
                                          <p:spTgt spid="394"/>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94" grpId="1"/>
    </p:bldLst>
  </p:timing>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96" name="Image" descr="Image"/>
          <p:cNvPicPr>
            <a:picLocks noChangeAspect="1"/>
          </p:cNvPicPr>
          <p:nvPr/>
        </p:nvPicPr>
        <p:blipFill>
          <a:blip r:embed="rId2">
            <a:extLst/>
          </a:blip>
          <a:stretch>
            <a:fillRect/>
          </a:stretch>
        </p:blipFill>
        <p:spPr>
          <a:xfrm>
            <a:off x="1600369" y="-18306"/>
            <a:ext cx="10270165" cy="9012954"/>
          </a:xfrm>
          <a:prstGeom prst="rect">
            <a:avLst/>
          </a:prstGeom>
          <a:ln w="12700">
            <a:miter lim="400000"/>
          </a:ln>
        </p:spPr>
      </p:pic>
      <p:sp>
        <p:nvSpPr>
          <p:cNvPr id="397" name="Male"/>
          <p:cNvSpPr/>
          <p:nvPr/>
        </p:nvSpPr>
        <p:spPr>
          <a:xfrm>
            <a:off x="6008840" y="4359737"/>
            <a:ext cx="296611" cy="80035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98" name="Male"/>
          <p:cNvSpPr/>
          <p:nvPr/>
        </p:nvSpPr>
        <p:spPr>
          <a:xfrm>
            <a:off x="9762222" y="5403823"/>
            <a:ext cx="296612" cy="80035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399" name="Male"/>
          <p:cNvSpPr/>
          <p:nvPr/>
        </p:nvSpPr>
        <p:spPr>
          <a:xfrm>
            <a:off x="6587145" y="8650694"/>
            <a:ext cx="296612" cy="800351"/>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00" name="Children At Play"/>
          <p:cNvSpPr/>
          <p:nvPr/>
        </p:nvSpPr>
        <p:spPr>
          <a:xfrm>
            <a:off x="8705126" y="4896937"/>
            <a:ext cx="355709" cy="5591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01" name="Children At Play"/>
          <p:cNvSpPr/>
          <p:nvPr/>
        </p:nvSpPr>
        <p:spPr>
          <a:xfrm>
            <a:off x="5979291" y="3176096"/>
            <a:ext cx="355709" cy="5591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02" name="Baseball"/>
          <p:cNvSpPr/>
          <p:nvPr/>
        </p:nvSpPr>
        <p:spPr>
          <a:xfrm>
            <a:off x="6324545" y="7727213"/>
            <a:ext cx="296612" cy="2966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03" name="Children At Play"/>
          <p:cNvSpPr/>
          <p:nvPr/>
        </p:nvSpPr>
        <p:spPr>
          <a:xfrm>
            <a:off x="6731028" y="7871071"/>
            <a:ext cx="355710" cy="5591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04" name="R1, R2: Fly ball to U3’s area…"/>
          <p:cNvSpPr txBox="1"/>
          <p:nvPr/>
        </p:nvSpPr>
        <p:spPr>
          <a:xfrm>
            <a:off x="204616" y="-15558"/>
            <a:ext cx="2658402" cy="2641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3200" u="sng">
                <a:solidFill>
                  <a:srgbClr val="000000"/>
                </a:solidFill>
                <a:latin typeface="Avenir Next Regular"/>
                <a:ea typeface="Avenir Next Regular"/>
                <a:cs typeface="Avenir Next Regular"/>
                <a:sym typeface="Avenir Next Regular"/>
              </a:defRPr>
            </a:pPr>
            <a:r>
              <a:t>R1, R2: Fly ball to U3’s area</a:t>
            </a:r>
          </a:p>
          <a:p>
            <a:pPr algn="ctr">
              <a:defRPr b="1" sz="3200" u="sng">
                <a:solidFill>
                  <a:srgbClr val="000000"/>
                </a:solidFill>
                <a:latin typeface="Avenir Next Regular"/>
                <a:ea typeface="Avenir Next Regular"/>
                <a:cs typeface="Avenir Next Regular"/>
                <a:sym typeface="Avenir Next Regular"/>
              </a:defRPr>
            </a:pPr>
            <a:r>
              <a:t>2 outs</a:t>
            </a:r>
          </a:p>
        </p:txBody>
      </p:sp>
      <p:sp>
        <p:nvSpPr>
          <p:cNvPr id="405" name="PU: Immediately heads to third"/>
          <p:cNvSpPr txBox="1"/>
          <p:nvPr/>
        </p:nvSpPr>
        <p:spPr>
          <a:xfrm>
            <a:off x="295528" y="8408938"/>
            <a:ext cx="4890453" cy="5334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sz="2500">
                <a:solidFill>
                  <a:srgbClr val="000000"/>
                </a:solidFill>
                <a:latin typeface="Avenir Next Regular"/>
                <a:ea typeface="Avenir Next Regular"/>
                <a:cs typeface="Avenir Next Regular"/>
                <a:sym typeface="Avenir Next Regular"/>
              </a:defRPr>
            </a:lvl1pPr>
          </a:lstStyle>
          <a:p>
            <a:pPr/>
            <a:r>
              <a:t>PU: Immediately heads to third</a:t>
            </a:r>
          </a:p>
        </p:txBody>
      </p:sp>
      <p:sp>
        <p:nvSpPr>
          <p:cNvPr id="406" name="U1: Comes into the infield to protect U3 going out from the middle. Once R2 commits to 3B, rotates home from the inside!"/>
          <p:cNvSpPr txBox="1"/>
          <p:nvPr/>
        </p:nvSpPr>
        <p:spPr>
          <a:xfrm>
            <a:off x="10477715" y="5226278"/>
            <a:ext cx="2222205" cy="3911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2200">
                <a:solidFill>
                  <a:srgbClr val="000000"/>
                </a:solidFill>
                <a:latin typeface="Avenir Next Regular"/>
                <a:ea typeface="Avenir Next Regular"/>
                <a:cs typeface="Avenir Next Regular"/>
                <a:sym typeface="Avenir Next Regular"/>
              </a:defRPr>
            </a:lvl1pPr>
          </a:lstStyle>
          <a:p>
            <a:pPr/>
            <a:r>
              <a:t>U1: Comes into the infield to protect U3 going out from the middle. Once R2 commits to 3B, rotates home from the inside!</a:t>
            </a:r>
          </a:p>
        </p:txBody>
      </p:sp>
      <p:sp>
        <p:nvSpPr>
          <p:cNvPr id="407" name="U3: Drops to deep “C” to keep ball and R2 in front of him. Checks for PU going to and being at 3B. Once R2 tags and releases to 3B, pick up R1."/>
          <p:cNvSpPr txBox="1"/>
          <p:nvPr/>
        </p:nvSpPr>
        <p:spPr>
          <a:xfrm>
            <a:off x="4880110" y="443916"/>
            <a:ext cx="3061927" cy="2501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a:solidFill>
                  <a:srgbClr val="000000"/>
                </a:solidFill>
                <a:latin typeface="Avenir Next Regular"/>
                <a:ea typeface="Avenir Next Regular"/>
                <a:cs typeface="Avenir Next Regular"/>
                <a:sym typeface="Avenir Next Regular"/>
              </a:defRPr>
            </a:lvl1pPr>
          </a:lstStyle>
          <a:p>
            <a:pPr/>
            <a:r>
              <a:t>U3: Drops to deep “C” to keep ball and R2 in front of him. Checks for PU going to and being at 3B. Once R2 tags and releases to 3B, pick up R1.</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L -0.151746 -0.707114" origin="layout" pathEditMode="relative">
                                      <p:cBhvr>
                                        <p:cTn id="6" dur="5000" fill="hold"/>
                                        <p:tgtEl>
                                          <p:spTgt spid="402"/>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decel="50000" fill="hold">
                                  <p:stCondLst>
                                    <p:cond delay="1750"/>
                                  </p:stCondLst>
                                  <p:childTnLst>
                                    <p:animMotion path="M 0.000000 0.000000 C -0.007125 0.002211 -0.014340 0.003869 -0.021609 0.004967 C -0.110527 0.018397 -0.195537 -0.047469 -0.230811 -0.157124" origin="layout" pathEditMode="relative">
                                      <p:cBhvr>
                                        <p:cTn id="9" dur="7250" fill="hold"/>
                                        <p:tgtEl>
                                          <p:spTgt spid="398"/>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42665 -0.002854 0.082705 -0.027610 0.112323 -0.068656 C 0.148081 -0.118210 0.166062 -0.180541 0.165661 -0.243181 C 0.164836 -0.371968 0.074583 -0.446436 -0.013336 -0.496895" origin="layout" pathEditMode="relative">
                                      <p:cBhvr>
                                        <p:cTn id="12" dur="6750" fill="hold"/>
                                        <p:tgtEl>
                                          <p:spTgt spid="403"/>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1500"/>
                                  </p:stCondLst>
                                  <p:childTnLst>
                                    <p:animMotion path="M 0.000000 0.000000 C -0.077822 0.033123 -0.134927 0.156981 -0.141602 0.233081 C -0.152404 0.356240 -0.083305 0.502412 0.019526 0.535184" origin="layout" pathEditMode="relative">
                                      <p:cBhvr>
                                        <p:cTn id="15" dur="5000" fill="hold"/>
                                        <p:tgtEl>
                                          <p:spTgt spid="401"/>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accel="50000" decel="50000" fill="hold">
                                  <p:stCondLst>
                                    <p:cond delay="0"/>
                                  </p:stCondLst>
                                  <p:childTnLst>
                                    <p:animMotion path="M 0.000000 0.000000 C -0.022081 -0.059898 -0.061373 -0.120192 -0.104504 -0.159275 C -0.125544 -0.178339 -0.145918 -0.190871 -0.169274 -0.184473 C -0.219100 -0.170824 -0.272319 -0.137917 -0.305590 -0.082647 C -0.341651 -0.022742 -0.353354 0.057132 -0.335271 0.133156" origin="layout" pathEditMode="relative">
                                      <p:cBhvr>
                                        <p:cTn id="18" dur="5750" fill="hold"/>
                                        <p:tgtEl>
                                          <p:spTgt spid="400"/>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fill="hold">
                                  <p:stCondLst>
                                    <p:cond delay="4000"/>
                                  </p:stCondLst>
                                  <p:childTnLst>
                                    <p:animMotion path="M 0.000000 0.000000 L -0.212985 0.173103" origin="layout" pathEditMode="relative">
                                      <p:cBhvr>
                                        <p:cTn id="21" dur="4000" fill="hold"/>
                                        <p:tgtEl>
                                          <p:spTgt spid="397"/>
                                        </p:tgtEl>
                                        <p:attrNameLst>
                                          <p:attrName>ppt_x</p:attrName>
                                          <p:attrName>ppt_y</p:attrName>
                                        </p:attrNameLst>
                                      </p:cBhvr>
                                    </p:animMotion>
                                  </p:childTnLst>
                                </p:cTn>
                              </p:par>
                            </p:childTnLst>
                          </p:cTn>
                        </p:par>
                        <p:par>
                          <p:cTn id="22" fill="hold">
                            <p:stCondLst>
                              <p:cond delay="0"/>
                            </p:stCondLst>
                            <p:childTnLst>
                              <p:par>
                                <p:cTn id="23" presetClass="path" nodeType="afterEffect" presetSubtype="0" presetID="-1" grpId="7" accel="50000" decel="50000" fill="hold">
                                  <p:stCondLst>
                                    <p:cond delay="0"/>
                                  </p:stCondLst>
                                  <p:childTnLst>
                                    <p:animMotion path="M -0.335271 0.133156 L -0.362633 0.065631" origin="layout" pathEditMode="relative">
                                      <p:cBhvr>
                                        <p:cTn id="24" dur="1000" fill="hold"/>
                                        <p:tgtEl>
                                          <p:spTgt spid="400"/>
                                        </p:tgtEl>
                                        <p:attrNameLst>
                                          <p:attrName>ppt_x</p:attrName>
                                          <p:attrName>ppt_y</p:attrName>
                                        </p:attrNameLst>
                                      </p:cBhvr>
                                    </p:animMotion>
                                  </p:childTnLst>
                                </p:cTn>
                              </p:par>
                            </p:childTnLst>
                          </p:cTn>
                        </p:par>
                      </p:childTnLst>
                    </p:cTn>
                  </p:par>
                  <p:par>
                    <p:cTn id="25" fill="hold">
                      <p:stCondLst>
                        <p:cond delay="indefinite"/>
                      </p:stCondLst>
                      <p:childTnLst>
                        <p:par>
                          <p:cTn id="26" fill="hold">
                            <p:stCondLst>
                              <p:cond delay="0"/>
                            </p:stCondLst>
                            <p:childTnLst>
                              <p:par>
                                <p:cTn id="27" presetClass="path" nodeType="clickEffect" presetSubtype="0" presetID="-1" grpId="8" accel="50000" decel="50000" fill="hold">
                                  <p:stCondLst>
                                    <p:cond delay="0"/>
                                  </p:stCondLst>
                                  <p:childTnLst>
                                    <p:animMotion path="M -0.151746 -0.707114 L -0.162672 -0.237928" origin="layout" pathEditMode="relative">
                                      <p:cBhvr>
                                        <p:cTn id="28" dur="3750" fill="hold"/>
                                        <p:tgtEl>
                                          <p:spTgt spid="402"/>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Three Umpire System"/>
          <p:cNvSpPr txBox="1"/>
          <p:nvPr>
            <p:ph type="body" idx="21"/>
          </p:nvPr>
        </p:nvSpPr>
        <p:spPr>
          <a:prstGeom prst="rect">
            <a:avLst/>
          </a:prstGeom>
        </p:spPr>
        <p:txBody>
          <a:bodyPr/>
          <a:lstStyle/>
          <a:p>
            <a:pPr/>
            <a:r>
              <a:t>Three Umpire System</a:t>
            </a:r>
          </a:p>
        </p:txBody>
      </p:sp>
      <p:sp>
        <p:nvSpPr>
          <p:cNvPr id="174" name="Key points to remember"/>
          <p:cNvSpPr txBox="1"/>
          <p:nvPr>
            <p:ph type="title"/>
          </p:nvPr>
        </p:nvSpPr>
        <p:spPr>
          <a:prstGeom prst="rect">
            <a:avLst/>
          </a:prstGeom>
        </p:spPr>
        <p:txBody>
          <a:bodyPr/>
          <a:lstStyle>
            <a:lvl1pPr defTabSz="467359">
              <a:spcBef>
                <a:spcPts val="2200"/>
              </a:spcBef>
              <a:defRPr sz="4800"/>
            </a:lvl1pPr>
          </a:lstStyle>
          <a:p>
            <a:pPr/>
            <a:r>
              <a:t>Key points to remember</a:t>
            </a:r>
          </a:p>
        </p:txBody>
      </p:sp>
      <p:sp>
        <p:nvSpPr>
          <p:cNvPr id="175" name="Verbal AND visual communication is key!!!…"/>
          <p:cNvSpPr txBox="1"/>
          <p:nvPr>
            <p:ph type="body" idx="1"/>
          </p:nvPr>
        </p:nvSpPr>
        <p:spPr>
          <a:prstGeom prst="rect">
            <a:avLst/>
          </a:prstGeom>
        </p:spPr>
        <p:txBody>
          <a:bodyPr/>
          <a:lstStyle/>
          <a:p>
            <a:pPr>
              <a:defRPr b="1" u="sng">
                <a:latin typeface="Avenir Next Regular"/>
                <a:ea typeface="Avenir Next Regular"/>
                <a:cs typeface="Avenir Next Regular"/>
                <a:sym typeface="Avenir Next Regular"/>
              </a:defRPr>
            </a:pPr>
            <a:r>
              <a:t>Verbal AND visual communication is key!!!</a:t>
            </a:r>
          </a:p>
          <a:p>
            <a:pPr>
              <a:defRPr b="1" u="sng">
                <a:latin typeface="Avenir Next Regular"/>
                <a:ea typeface="Avenir Next Regular"/>
                <a:cs typeface="Avenir Next Regular"/>
                <a:sym typeface="Avenir Next Regular"/>
              </a:defRPr>
            </a:pPr>
            <a:r>
              <a:t>KEEP IT SIMPLE: </a:t>
            </a:r>
            <a:r>
              <a:rPr b="0" u="none">
                <a:latin typeface="Avenir Next Medium"/>
                <a:ea typeface="Avenir Next Medium"/>
                <a:cs typeface="Avenir Next Medium"/>
                <a:sym typeface="Avenir Next Medium"/>
              </a:rPr>
              <a:t>If you’re not rotating, you’re sliding</a:t>
            </a:r>
            <a:endParaRPr b="0" u="none">
              <a:latin typeface="Avenir Next Medium"/>
              <a:ea typeface="Avenir Next Medium"/>
              <a:cs typeface="Avenir Next Medium"/>
              <a:sym typeface="Avenir Next Medium"/>
            </a:endParaRPr>
          </a:p>
          <a:p>
            <a:pPr>
              <a:defRPr b="1" u="sng">
                <a:latin typeface="Avenir Next Regular"/>
                <a:ea typeface="Avenir Next Regular"/>
                <a:cs typeface="Avenir Next Regular"/>
                <a:sym typeface="Avenir Next Regular"/>
              </a:defRPr>
            </a:pPr>
            <a:r>
              <a:t>Be a CREW GUY:</a:t>
            </a:r>
            <a:r>
              <a:rPr b="0" u="none">
                <a:latin typeface="Avenir Next Medium"/>
                <a:ea typeface="Avenir Next Medium"/>
                <a:cs typeface="Avenir Next Medium"/>
                <a:sym typeface="Avenir Next Medium"/>
              </a:rPr>
              <a:t> Know both your and your crews responsibilities.</a:t>
            </a:r>
            <a:endParaRPr b="0" u="none">
              <a:latin typeface="Avenir Next Medium"/>
              <a:ea typeface="Avenir Next Medium"/>
              <a:cs typeface="Avenir Next Medium"/>
              <a:sym typeface="Avenir Next Medium"/>
            </a:endParaRPr>
          </a:p>
          <a:p>
            <a:pPr>
              <a:defRPr b="1" u="sng">
                <a:latin typeface="Avenir Next Regular"/>
                <a:ea typeface="Avenir Next Regular"/>
                <a:cs typeface="Avenir Next Regular"/>
                <a:sym typeface="Avenir Next Regular"/>
              </a:defRPr>
            </a:pPr>
            <a:r>
              <a:rPr b="0" u="none">
                <a:latin typeface="Avenir Next Medium"/>
                <a:ea typeface="Avenir Next Medium"/>
                <a:cs typeface="Avenir Next Medium"/>
                <a:sym typeface="Avenir Next Medium"/>
              </a:rPr>
              <a:t>When is U1 on the wing?: Anytime there’s a runner on 1st, anytime there’s 2 outs, and runner on 3rd only</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9" name="THREE UMPIRE SYSTEM"/>
          <p:cNvSpPr txBox="1"/>
          <p:nvPr>
            <p:ph type="body" idx="21"/>
          </p:nvPr>
        </p:nvSpPr>
        <p:spPr>
          <a:prstGeom prst="rect">
            <a:avLst/>
          </a:prstGeom>
        </p:spPr>
        <p:txBody>
          <a:bodyPr/>
          <a:lstStyle/>
          <a:p>
            <a:pPr/>
            <a:r>
              <a:t>THREE UMPIRE SYSTEM</a:t>
            </a:r>
          </a:p>
        </p:txBody>
      </p:sp>
      <p:sp>
        <p:nvSpPr>
          <p:cNvPr id="410" name="QUICK TIPS TO REMEMBER WHEN SLIDING"/>
          <p:cNvSpPr txBox="1"/>
          <p:nvPr>
            <p:ph type="title"/>
          </p:nvPr>
        </p:nvSpPr>
        <p:spPr>
          <a:prstGeom prst="rect">
            <a:avLst/>
          </a:prstGeom>
        </p:spPr>
        <p:txBody>
          <a:bodyPr/>
          <a:lstStyle>
            <a:lvl1pPr algn="ctr" defTabSz="467359">
              <a:spcBef>
                <a:spcPts val="2200"/>
              </a:spcBef>
              <a:defRPr sz="4800"/>
            </a:lvl1pPr>
          </a:lstStyle>
          <a:p>
            <a:pPr/>
            <a:r>
              <a:t>QUICK TIPS TO REMEMBER WHEN SLIDING</a:t>
            </a:r>
          </a:p>
        </p:txBody>
      </p:sp>
      <p:sp>
        <p:nvSpPr>
          <p:cNvPr id="411" name="Plate Umpire will always stay home…"/>
          <p:cNvSpPr txBox="1"/>
          <p:nvPr>
            <p:ph type="body" idx="1"/>
          </p:nvPr>
        </p:nvSpPr>
        <p:spPr>
          <a:xfrm>
            <a:off x="406400" y="3769211"/>
            <a:ext cx="12192000" cy="6108701"/>
          </a:xfrm>
          <a:prstGeom prst="rect">
            <a:avLst/>
          </a:prstGeom>
        </p:spPr>
        <p:txBody>
          <a:bodyPr/>
          <a:lstStyle/>
          <a:p>
            <a:pPr algn="ctr"/>
            <a:r>
              <a:t>Plate Umpire will always stay home</a:t>
            </a:r>
          </a:p>
          <a:p>
            <a:pPr algn="ctr"/>
            <a:r>
              <a:t>As U3, tell yourself “R1 is my last guy” or “Man to man with R1”</a:t>
            </a:r>
          </a:p>
          <a:p>
            <a:pPr algn="ctr"/>
            <a:r>
              <a:t>As U1, Batter-Runner is your “Last guy”</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11">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41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411">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411">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411" grpId="1"/>
    </p:bldLst>
  </p:timing>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3" name="BASES LOADED"/>
          <p:cNvSpPr txBox="1"/>
          <p:nvPr>
            <p:ph type="ctrTitle"/>
          </p:nvPr>
        </p:nvSpPr>
        <p:spPr>
          <a:prstGeom prst="rect">
            <a:avLst/>
          </a:prstGeom>
        </p:spPr>
        <p:txBody>
          <a:bodyPr/>
          <a:lstStyle>
            <a:lvl1pPr defTabSz="350520">
              <a:defRPr sz="10200"/>
            </a:lvl1pPr>
          </a:lstStyle>
          <a:p>
            <a:pPr/>
            <a:r>
              <a:t>BASES LOADED</a:t>
            </a:r>
          </a:p>
        </p:txBody>
      </p:sp>
      <p:sp>
        <p:nvSpPr>
          <p:cNvPr id="414" name="Three umpire system"/>
          <p:cNvSpPr txBox="1"/>
          <p:nvPr>
            <p:ph type="subTitle" sz="quarter" idx="1"/>
          </p:nvPr>
        </p:nvSpPr>
        <p:spPr>
          <a:prstGeom prst="rect">
            <a:avLst/>
          </a:prstGeom>
        </p:spPr>
        <p:txBody>
          <a:bodyPr/>
          <a:lstStyle/>
          <a:p>
            <a:pPr lvl="1"/>
            <a:r>
              <a:t>Three umpire system</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16" name="Image" descr="Image"/>
          <p:cNvPicPr>
            <a:picLocks noChangeAspect="1"/>
          </p:cNvPicPr>
          <p:nvPr/>
        </p:nvPicPr>
        <p:blipFill>
          <a:blip r:embed="rId2">
            <a:extLst/>
          </a:blip>
          <a:stretch>
            <a:fillRect/>
          </a:stretch>
        </p:blipFill>
        <p:spPr>
          <a:xfrm>
            <a:off x="1413916" y="275515"/>
            <a:ext cx="10176968" cy="8931167"/>
          </a:xfrm>
          <a:prstGeom prst="rect">
            <a:avLst/>
          </a:prstGeom>
          <a:ln w="12700">
            <a:miter lim="400000"/>
          </a:ln>
        </p:spPr>
      </p:pic>
      <p:sp>
        <p:nvSpPr>
          <p:cNvPr id="417" name="Male"/>
          <p:cNvSpPr/>
          <p:nvPr/>
        </p:nvSpPr>
        <p:spPr>
          <a:xfrm>
            <a:off x="5801040" y="4728474"/>
            <a:ext cx="253969" cy="685289"/>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18" name="Male"/>
          <p:cNvSpPr/>
          <p:nvPr/>
        </p:nvSpPr>
        <p:spPr>
          <a:xfrm>
            <a:off x="9486610" y="5907460"/>
            <a:ext cx="253970" cy="685289"/>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19" name="Male"/>
          <p:cNvSpPr/>
          <p:nvPr/>
        </p:nvSpPr>
        <p:spPr>
          <a:xfrm>
            <a:off x="6375415" y="8676669"/>
            <a:ext cx="253970" cy="685289"/>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20" name="Children At Play"/>
          <p:cNvSpPr/>
          <p:nvPr/>
        </p:nvSpPr>
        <p:spPr>
          <a:xfrm>
            <a:off x="4068594" y="6429460"/>
            <a:ext cx="363376" cy="57119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21" name="Children At Play"/>
          <p:cNvSpPr/>
          <p:nvPr/>
        </p:nvSpPr>
        <p:spPr>
          <a:xfrm>
            <a:off x="5601117" y="3559226"/>
            <a:ext cx="363376" cy="57119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22" name="Children At Play"/>
          <p:cNvSpPr/>
          <p:nvPr/>
        </p:nvSpPr>
        <p:spPr>
          <a:xfrm>
            <a:off x="8471351" y="5260587"/>
            <a:ext cx="363376" cy="5711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23" name="Baseball"/>
          <p:cNvSpPr/>
          <p:nvPr/>
        </p:nvSpPr>
        <p:spPr>
          <a:xfrm>
            <a:off x="6254860" y="8313376"/>
            <a:ext cx="253969" cy="25396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24" name="Children At Play"/>
          <p:cNvSpPr/>
          <p:nvPr/>
        </p:nvSpPr>
        <p:spPr>
          <a:xfrm>
            <a:off x="6549203" y="8154764"/>
            <a:ext cx="363376" cy="5711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25" name="Bases Loaded- Base Hit"/>
          <p:cNvSpPr txBox="1"/>
          <p:nvPr/>
        </p:nvSpPr>
        <p:spPr>
          <a:xfrm>
            <a:off x="308515" y="233723"/>
            <a:ext cx="2891061" cy="1143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000" u="sng">
                <a:solidFill>
                  <a:srgbClr val="000000"/>
                </a:solidFill>
                <a:latin typeface="Avenir Next Regular"/>
                <a:ea typeface="Avenir Next Regular"/>
                <a:cs typeface="Avenir Next Regular"/>
                <a:sym typeface="Avenir Next Regular"/>
              </a:defRPr>
            </a:lvl1pPr>
          </a:lstStyle>
          <a:p>
            <a:pPr/>
            <a:r>
              <a:t>Bases Loaded- Base Hit</a:t>
            </a:r>
          </a:p>
        </p:txBody>
      </p:sp>
      <p:sp>
        <p:nvSpPr>
          <p:cNvPr id="426" name="U1: Comes into the infield and takes responsibility of the B-R"/>
          <p:cNvSpPr txBox="1"/>
          <p:nvPr/>
        </p:nvSpPr>
        <p:spPr>
          <a:xfrm>
            <a:off x="9243904" y="6470591"/>
            <a:ext cx="3677260" cy="1397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500">
                <a:solidFill>
                  <a:srgbClr val="000000"/>
                </a:solidFill>
              </a:defRPr>
            </a:lvl1pPr>
          </a:lstStyle>
          <a:p>
            <a:pPr/>
            <a:r>
              <a:t>U1: Comes into the infield and takes responsibility of the B-R</a:t>
            </a:r>
          </a:p>
        </p:txBody>
      </p:sp>
      <p:sp>
        <p:nvSpPr>
          <p:cNvPr id="427" name="U3: Takes responsibility of R3 back into third. R2 back into 2B and at 3B. R1 at 2B and 3B"/>
          <p:cNvSpPr txBox="1"/>
          <p:nvPr/>
        </p:nvSpPr>
        <p:spPr>
          <a:xfrm>
            <a:off x="308515" y="5779041"/>
            <a:ext cx="3227163" cy="2260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500">
                <a:solidFill>
                  <a:srgbClr val="000000"/>
                </a:solidFill>
              </a:defRPr>
            </a:lvl1pPr>
          </a:lstStyle>
          <a:p>
            <a:pPr/>
            <a:r>
              <a:t>U3: Takes responsibility of R3 back into third. R2 back into 2B and at 3B. R1 at 2B and 3B</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C 0.006557 -0.129229 0.020910 -0.257543 0.042919 -0.383699 C 0.059113 -0.476525 0.079421 -0.567988 0.103736 -0.657608" origin="layout" pathEditMode="relative">
                                      <p:cBhvr>
                                        <p:cTn id="6" dur="3000" fill="hold"/>
                                        <p:tgtEl>
                                          <p:spTgt spid="423"/>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fill="hold">
                                  <p:stCondLst>
                                    <p:cond delay="0"/>
                                  </p:stCondLst>
                                  <p:childTnLst>
                                    <p:animMotion path="M 0.000000 0.000000 L 0.153047 0.195380" origin="layout" pathEditMode="relative">
                                      <p:cBhvr>
                                        <p:cTn id="9" dur="4750" fill="hold"/>
                                        <p:tgtEl>
                                          <p:spTgt spid="420"/>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33043 0.026987 -0.062004 0.061985 -0.085385 0.103185 C -0.108206 0.143399 -0.125321 0.188836 -0.135887 0.237257 C -0.122942 0.299993 -0.098018 0.357183 -0.063548 0.403244 C -0.034854 0.441587 -0.000271 0.471189 0.037822 0.490013" origin="layout" pathEditMode="relative">
                                      <p:cBhvr>
                                        <p:cTn id="12" dur="7500" fill="hold"/>
                                        <p:tgtEl>
                                          <p:spTgt spid="421"/>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0"/>
                                  </p:stCondLst>
                                  <p:childTnLst>
                                    <p:animMotion path="M 0.000000 0.000000 C -0.022693 -0.044123 -0.047138 -0.092718 -0.073111 -0.131259 C -0.095933 -0.165123 -0.124213 -0.219389 -0.167635 -0.201611 C -0.282979 -0.154387 -0.324127 -0.064318 -0.362422 0.062188" origin="layout" pathEditMode="relative">
                                      <p:cBhvr>
                                        <p:cTn id="15" dur="7500" fill="hold"/>
                                        <p:tgtEl>
                                          <p:spTgt spid="422"/>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fill="hold">
                                  <p:stCondLst>
                                    <p:cond delay="0"/>
                                  </p:stCondLst>
                                  <p:childTnLst>
                                    <p:animMotion path="M 0.000000 0.000000 C 0.093154 -0.009628 0.194501 -0.143489 0.168840 -0.235759 C 0.140533 -0.337540 0.066040 -0.439778 -0.015467 -0.491834" origin="layout" pathEditMode="relative">
                                      <p:cBhvr>
                                        <p:cTn id="18" dur="7500" fill="hold"/>
                                        <p:tgtEl>
                                          <p:spTgt spid="424"/>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fill="hold">
                                  <p:stCondLst>
                                    <p:cond delay="0"/>
                                  </p:stCondLst>
                                  <p:childTnLst>
                                    <p:animMotion path="M 0.000000 0.000000 C -0.041860 0.008637 -0.084696 -0.000536 -0.122422 -0.026215 C -0.178794 -0.064586 -0.218732 -0.135495 -0.230653 -0.218376" origin="layout" pathEditMode="relative">
                                      <p:cBhvr>
                                        <p:cTn id="21" dur="6250" fill="hold"/>
                                        <p:tgtEl>
                                          <p:spTgt spid="418"/>
                                        </p:tgtEl>
                                        <p:attrNameLst>
                                          <p:attrName>ppt_x</p:attrName>
                                          <p:attrName>ppt_y</p:attrName>
                                        </p:attrNameLst>
                                      </p:cBhvr>
                                    </p:animMotion>
                                  </p:childTnLst>
                                </p:cTn>
                              </p:par>
                            </p:childTnLst>
                          </p:cTn>
                        </p:par>
                        <p:par>
                          <p:cTn id="22" fill="hold">
                            <p:stCondLst>
                              <p:cond delay="0"/>
                            </p:stCondLst>
                            <p:childTnLst>
                              <p:par>
                                <p:cTn id="23" presetClass="path" nodeType="withEffect" presetSubtype="0" presetID="-1" grpId="7" fill="hold">
                                  <p:stCondLst>
                                    <p:cond delay="4250"/>
                                  </p:stCondLst>
                                  <p:childTnLst>
                                    <p:animMotion path="M 0.000000 0.000000 L -0.113401 0.094246" origin="layout" pathEditMode="relative">
                                      <p:cBhvr>
                                        <p:cTn id="24" dur="3250" fill="hold"/>
                                        <p:tgtEl>
                                          <p:spTgt spid="417"/>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29" name="Image" descr="Image"/>
          <p:cNvPicPr>
            <a:picLocks noChangeAspect="1"/>
          </p:cNvPicPr>
          <p:nvPr/>
        </p:nvPicPr>
        <p:blipFill>
          <a:blip r:embed="rId2">
            <a:extLst/>
          </a:blip>
          <a:stretch>
            <a:fillRect/>
          </a:stretch>
        </p:blipFill>
        <p:spPr>
          <a:xfrm>
            <a:off x="1459309" y="-227577"/>
            <a:ext cx="10086364" cy="8851654"/>
          </a:xfrm>
          <a:prstGeom prst="rect">
            <a:avLst/>
          </a:prstGeom>
          <a:ln w="12700">
            <a:miter lim="400000"/>
          </a:ln>
        </p:spPr>
      </p:pic>
      <p:sp>
        <p:nvSpPr>
          <p:cNvPr id="430" name="Male"/>
          <p:cNvSpPr/>
          <p:nvPr/>
        </p:nvSpPr>
        <p:spPr>
          <a:xfrm>
            <a:off x="5801040" y="4234950"/>
            <a:ext cx="289816" cy="782015"/>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31" name="Male"/>
          <p:cNvSpPr/>
          <p:nvPr/>
        </p:nvSpPr>
        <p:spPr>
          <a:xfrm>
            <a:off x="9385586" y="5027186"/>
            <a:ext cx="289816" cy="78201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32" name="Male"/>
          <p:cNvSpPr/>
          <p:nvPr/>
        </p:nvSpPr>
        <p:spPr>
          <a:xfrm>
            <a:off x="6216639" y="8338994"/>
            <a:ext cx="289817" cy="78201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33" name="Children At Play"/>
          <p:cNvSpPr/>
          <p:nvPr/>
        </p:nvSpPr>
        <p:spPr>
          <a:xfrm>
            <a:off x="4016644" y="5819048"/>
            <a:ext cx="389421" cy="6121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34" name="Children At Play"/>
          <p:cNvSpPr/>
          <p:nvPr/>
        </p:nvSpPr>
        <p:spPr>
          <a:xfrm>
            <a:off x="5751238" y="3078689"/>
            <a:ext cx="389421" cy="6121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35" name="Children At Play"/>
          <p:cNvSpPr/>
          <p:nvPr/>
        </p:nvSpPr>
        <p:spPr>
          <a:xfrm>
            <a:off x="8406414" y="4715112"/>
            <a:ext cx="389421" cy="6121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36" name="Children At Play"/>
          <p:cNvSpPr/>
          <p:nvPr/>
        </p:nvSpPr>
        <p:spPr>
          <a:xfrm>
            <a:off x="6307689" y="7650284"/>
            <a:ext cx="389422" cy="6121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37" name="Baseball"/>
          <p:cNvSpPr/>
          <p:nvPr/>
        </p:nvSpPr>
        <p:spPr>
          <a:xfrm>
            <a:off x="6073035" y="7689977"/>
            <a:ext cx="289816" cy="2898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38" name="Bases Loaded- Fly ball (U1’s area)"/>
          <p:cNvSpPr txBox="1"/>
          <p:nvPr/>
        </p:nvSpPr>
        <p:spPr>
          <a:xfrm>
            <a:off x="4799916" y="606225"/>
            <a:ext cx="3123263" cy="1625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2900">
                <a:solidFill>
                  <a:srgbClr val="000000"/>
                </a:solidFill>
                <a:latin typeface="Avenir Next Regular"/>
                <a:ea typeface="Avenir Next Regular"/>
                <a:cs typeface="Avenir Next Regular"/>
                <a:sym typeface="Avenir Next Regular"/>
              </a:defRPr>
            </a:lvl1pPr>
          </a:lstStyle>
          <a:p>
            <a:pPr/>
            <a:r>
              <a:t>Bases Loaded- Fly ball (U1’s area)</a:t>
            </a:r>
          </a:p>
        </p:txBody>
      </p:sp>
      <p:sp>
        <p:nvSpPr>
          <p:cNvPr id="439" name="U1: Drops below 1B to keep catch, R1 tag up, and potential passing in front of him.…"/>
          <p:cNvSpPr txBox="1"/>
          <p:nvPr/>
        </p:nvSpPr>
        <p:spPr>
          <a:xfrm>
            <a:off x="9763404" y="5313715"/>
            <a:ext cx="3123262" cy="4178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sz="2400">
                <a:solidFill>
                  <a:srgbClr val="000000"/>
                </a:solidFill>
              </a:defRPr>
            </a:pPr>
            <a:r>
              <a:t>U1: Drops below 1B to keep catch, R1 tag up, and potential passing in front of him.</a:t>
            </a:r>
          </a:p>
          <a:p>
            <a:pPr algn="ctr">
              <a:defRPr sz="2400">
                <a:solidFill>
                  <a:srgbClr val="000000"/>
                </a:solidFill>
              </a:defRPr>
            </a:pPr>
            <a:r>
              <a:t>If the ball drops, will have time to get into the infield, as B-R can not pass R1</a:t>
            </a:r>
          </a:p>
        </p:txBody>
      </p:sp>
      <p:sp>
        <p:nvSpPr>
          <p:cNvPr id="440" name="U3: Splits difference b/w 2nd and 3rd. Has R2’s tag and play into 3rd. Has play on R1 into second"/>
          <p:cNvSpPr txBox="1"/>
          <p:nvPr/>
        </p:nvSpPr>
        <p:spPr>
          <a:xfrm>
            <a:off x="425403" y="5980465"/>
            <a:ext cx="2976545" cy="2844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600">
                <a:solidFill>
                  <a:srgbClr val="000000"/>
                </a:solidFill>
              </a:defRPr>
            </a:lvl1pPr>
          </a:lstStyle>
          <a:p>
            <a:pPr/>
            <a:r>
              <a:t>U3: Splits difference b/w 2nd and 3rd. Has R2’s tag and play into 3rd. Has play on R1 into second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L 0.159144 -0.690610" origin="layout" pathEditMode="relative">
                                      <p:cBhvr>
                                        <p:cTn id="6" dur="5250" fill="hold"/>
                                        <p:tgtEl>
                                          <p:spTgt spid="437"/>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fill="hold">
                                  <p:stCondLst>
                                    <p:cond delay="900"/>
                                  </p:stCondLst>
                                  <p:childTnLst>
                                    <p:animMotion path="M 0.000000 0.000000 L -0.019097 -0.054594" origin="layout" pathEditMode="relative">
                                      <p:cBhvr>
                                        <p:cTn id="9" dur="1000" fill="hold"/>
                                        <p:tgtEl>
                                          <p:spTgt spid="433"/>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500"/>
                                  </p:stCondLst>
                                  <p:childTnLst>
                                    <p:animMotion path="M 0.000000 0.000000 L 0.031957 -0.029294" origin="layout" pathEditMode="relative">
                                      <p:cBhvr>
                                        <p:cTn id="12" dur="1000" fill="hold"/>
                                        <p:tgtEl>
                                          <p:spTgt spid="434"/>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500"/>
                                  </p:stCondLst>
                                  <p:childTnLst>
                                    <p:animMotion path="M 0.000000 0.000000 L -0.017095 0.099867" origin="layout" pathEditMode="relative">
                                      <p:cBhvr>
                                        <p:cTn id="15" dur="3000" fill="hold"/>
                                        <p:tgtEl>
                                          <p:spTgt spid="431"/>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accel="50000" decel="50000" fill="hold">
                                  <p:stCondLst>
                                    <p:cond delay="0"/>
                                  </p:stCondLst>
                                  <p:childTnLst>
                                    <p:animMotion path="M 0.000000 0.000000 L -0.100470 0.006465" origin="layout" pathEditMode="relative">
                                      <p:cBhvr>
                                        <p:cTn id="18" dur="3000" fill="hold"/>
                                        <p:tgtEl>
                                          <p:spTgt spid="432"/>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decel="50000" fill="hold">
                                  <p:stCondLst>
                                    <p:cond delay="500"/>
                                  </p:stCondLst>
                                  <p:childTnLst>
                                    <p:animMotion path="M 0.000000 0.000000 L 0.025090 0.055031" origin="layout" pathEditMode="relative">
                                      <p:cBhvr>
                                        <p:cTn id="21" dur="1000" fill="hold"/>
                                        <p:tgtEl>
                                          <p:spTgt spid="435"/>
                                        </p:tgtEl>
                                        <p:attrNameLst>
                                          <p:attrName>ppt_x</p:attrName>
                                          <p:attrName>ppt_y</p:attrName>
                                        </p:attrNameLst>
                                      </p:cBhvr>
                                    </p:animMotion>
                                  </p:childTnLst>
                                </p:cTn>
                              </p:par>
                            </p:childTnLst>
                          </p:cTn>
                        </p:par>
                        <p:par>
                          <p:cTn id="22" fill="hold">
                            <p:stCondLst>
                              <p:cond delay="0"/>
                            </p:stCondLst>
                            <p:childTnLst>
                              <p:par>
                                <p:cTn id="23" presetClass="path" nodeType="withEffect" presetSubtype="0" presetID="-1" grpId="7" decel="50000" fill="hold">
                                  <p:stCondLst>
                                    <p:cond delay="0"/>
                                  </p:stCondLst>
                                  <p:childTnLst>
                                    <p:animMotion path="M 0.000000 0.000000 C 0.043678 -0.012279 0.084689 -0.037646 0.119929 -0.074180 C 0.151123 -0.106519 0.177103 -0.146917 0.196315 -0.192956" origin="layout" pathEditMode="relative">
                                      <p:cBhvr>
                                        <p:cTn id="24" dur="4000" fill="hold"/>
                                        <p:tgtEl>
                                          <p:spTgt spid="436"/>
                                        </p:tgtEl>
                                        <p:attrNameLst>
                                          <p:attrName>ppt_x</p:attrName>
                                          <p:attrName>ppt_y</p:attrName>
                                        </p:attrNameLst>
                                      </p:cBhvr>
                                    </p:animMotion>
                                  </p:childTnLst>
                                </p:cTn>
                              </p:par>
                            </p:childTnLst>
                          </p:cTn>
                        </p:par>
                        <p:par>
                          <p:cTn id="25" fill="hold">
                            <p:stCondLst>
                              <p:cond delay="0"/>
                            </p:stCondLst>
                            <p:childTnLst>
                              <p:par>
                                <p:cTn id="26" presetClass="path" nodeType="afterEffect" presetSubtype="0" presetID="-1" grpId="8" fill="hold">
                                  <p:stCondLst>
                                    <p:cond delay="3000"/>
                                  </p:stCondLst>
                                  <p:childTnLst>
                                    <p:animMotion path="M -0.019097 -0.054594 L 0.165338 0.207723" origin="layout" pathEditMode="relative">
                                      <p:cBhvr>
                                        <p:cTn id="27" dur="4250" fill="hold"/>
                                        <p:tgtEl>
                                          <p:spTgt spid="433"/>
                                        </p:tgtEl>
                                        <p:attrNameLst>
                                          <p:attrName>ppt_x</p:attrName>
                                          <p:attrName>ppt_y</p:attrName>
                                        </p:attrNameLst>
                                      </p:cBhvr>
                                    </p:animMotion>
                                  </p:childTnLst>
                                </p:cTn>
                              </p:par>
                            </p:childTnLst>
                          </p:cTn>
                        </p:par>
                        <p:par>
                          <p:cTn id="28" fill="hold">
                            <p:stCondLst>
                              <p:cond delay="0"/>
                            </p:stCondLst>
                            <p:childTnLst>
                              <p:par>
                                <p:cTn id="29" presetClass="path" nodeType="withEffect" presetSubtype="0" presetID="-1" grpId="9" accel="50000" decel="50000" fill="hold">
                                  <p:stCondLst>
                                    <p:cond delay="0"/>
                                  </p:stCondLst>
                                  <p:childTnLst>
                                    <p:animMotion path="M -0.100470 0.006465 L -0.011042 0.006465" origin="layout" pathEditMode="relative">
                                      <p:cBhvr>
                                        <p:cTn id="30" dur="1000" fill="hold"/>
                                        <p:tgtEl>
                                          <p:spTgt spid="432"/>
                                        </p:tgtEl>
                                        <p:attrNameLst>
                                          <p:attrName>ppt_x</p:attrName>
                                          <p:attrName>ppt_y</p:attrName>
                                        </p:attrNameLst>
                                      </p:cBhvr>
                                    </p:animMotion>
                                  </p:childTnLst>
                                </p:cTn>
                              </p:par>
                            </p:childTnLst>
                          </p:cTn>
                        </p:par>
                        <p:par>
                          <p:cTn id="31" fill="hold">
                            <p:stCondLst>
                              <p:cond delay="0"/>
                            </p:stCondLst>
                            <p:childTnLst>
                              <p:par>
                                <p:cTn id="32" presetClass="path" nodeType="afterEffect" presetSubtype="0" presetID="-1" grpId="10" fill="hold">
                                  <p:stCondLst>
                                    <p:cond delay="0"/>
                                  </p:stCondLst>
                                  <p:childTnLst>
                                    <p:animMotion path="M 0.031957 -0.029294 L -0.152236 0.221964" origin="layout" pathEditMode="relative">
                                      <p:cBhvr>
                                        <p:cTn id="33" dur="3750" fill="hold"/>
                                        <p:tgtEl>
                                          <p:spTgt spid="434"/>
                                        </p:tgtEl>
                                        <p:attrNameLst>
                                          <p:attrName>ppt_x</p:attrName>
                                          <p:attrName>ppt_y</p:attrName>
                                        </p:attrNameLst>
                                      </p:cBhvr>
                                    </p:animMotion>
                                  </p:childTnLst>
                                </p:cTn>
                              </p:par>
                            </p:childTnLst>
                          </p:cTn>
                        </p:par>
                        <p:par>
                          <p:cTn id="34" fill="hold">
                            <p:stCondLst>
                              <p:cond delay="0"/>
                            </p:stCondLst>
                            <p:childTnLst>
                              <p:par>
                                <p:cTn id="35" presetClass="path" nodeType="withEffect" presetSubtype="0" presetID="-1" grpId="11" fill="hold">
                                  <p:stCondLst>
                                    <p:cond delay="600"/>
                                  </p:stCondLst>
                                  <p:childTnLst>
                                    <p:animMotion path="M 0.000000 0.000000 L -0.020764 0.013316" origin="layout" pathEditMode="relative">
                                      <p:cBhvr>
                                        <p:cTn id="36" dur="1500" fill="hold"/>
                                        <p:tgtEl>
                                          <p:spTgt spid="430"/>
                                        </p:tgtEl>
                                        <p:attrNameLst>
                                          <p:attrName>ppt_x</p:attrName>
                                          <p:attrName>ppt_y</p:attrName>
                                        </p:attrNameLst>
                                      </p:cBhvr>
                                    </p:animMotion>
                                  </p:childTnLst>
                                </p:cTn>
                              </p:par>
                            </p:childTnLst>
                          </p:cTn>
                        </p:par>
                        <p:par>
                          <p:cTn id="37" fill="hold">
                            <p:stCondLst>
                              <p:cond delay="0"/>
                            </p:stCondLst>
                            <p:childTnLst>
                              <p:par>
                                <p:cTn id="38" presetClass="path" nodeType="withEffect" presetSubtype="0" presetID="-1" grpId="12" fill="hold">
                                  <p:stCondLst>
                                    <p:cond delay="0"/>
                                  </p:stCondLst>
                                  <p:childTnLst>
                                    <p:animMotion path="M 0.025090 0.055031 L -0.013980 0.000000" origin="layout" pathEditMode="relative">
                                      <p:cBhvr>
                                        <p:cTn id="39" dur="1000" fill="hold"/>
                                        <p:tgtEl>
                                          <p:spTgt spid="435"/>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42" name="Image" descr="Image"/>
          <p:cNvPicPr>
            <a:picLocks noChangeAspect="1"/>
          </p:cNvPicPr>
          <p:nvPr/>
        </p:nvPicPr>
        <p:blipFill>
          <a:blip r:embed="rId2">
            <a:extLst/>
          </a:blip>
          <a:stretch>
            <a:fillRect/>
          </a:stretch>
        </p:blipFill>
        <p:spPr>
          <a:xfrm>
            <a:off x="1459309" y="-227577"/>
            <a:ext cx="10086364" cy="8851654"/>
          </a:xfrm>
          <a:prstGeom prst="rect">
            <a:avLst/>
          </a:prstGeom>
          <a:ln w="12700">
            <a:miter lim="400000"/>
          </a:ln>
        </p:spPr>
      </p:pic>
      <p:sp>
        <p:nvSpPr>
          <p:cNvPr id="443" name="Male"/>
          <p:cNvSpPr/>
          <p:nvPr/>
        </p:nvSpPr>
        <p:spPr>
          <a:xfrm>
            <a:off x="5801040" y="4234950"/>
            <a:ext cx="289816" cy="782015"/>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44" name="Male"/>
          <p:cNvSpPr/>
          <p:nvPr/>
        </p:nvSpPr>
        <p:spPr>
          <a:xfrm>
            <a:off x="9385586" y="5027186"/>
            <a:ext cx="289816" cy="78201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45" name="Male"/>
          <p:cNvSpPr/>
          <p:nvPr/>
        </p:nvSpPr>
        <p:spPr>
          <a:xfrm>
            <a:off x="6216639" y="8338994"/>
            <a:ext cx="289817" cy="78201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46" name="Children At Play"/>
          <p:cNvSpPr/>
          <p:nvPr/>
        </p:nvSpPr>
        <p:spPr>
          <a:xfrm>
            <a:off x="4016644" y="5819048"/>
            <a:ext cx="389421" cy="6121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47" name="Children At Play"/>
          <p:cNvSpPr/>
          <p:nvPr/>
        </p:nvSpPr>
        <p:spPr>
          <a:xfrm>
            <a:off x="5751238" y="3078689"/>
            <a:ext cx="389421" cy="6121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48" name="Children At Play"/>
          <p:cNvSpPr/>
          <p:nvPr/>
        </p:nvSpPr>
        <p:spPr>
          <a:xfrm>
            <a:off x="8406414" y="4715112"/>
            <a:ext cx="389421" cy="6121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49" name="Children At Play"/>
          <p:cNvSpPr/>
          <p:nvPr/>
        </p:nvSpPr>
        <p:spPr>
          <a:xfrm>
            <a:off x="6307689" y="7650284"/>
            <a:ext cx="389422" cy="6121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50" name="Baseball"/>
          <p:cNvSpPr/>
          <p:nvPr/>
        </p:nvSpPr>
        <p:spPr>
          <a:xfrm>
            <a:off x="6073035" y="7689977"/>
            <a:ext cx="289816" cy="2898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51" name="Bases Loaded- Fly ball (U3’s area)"/>
          <p:cNvSpPr txBox="1"/>
          <p:nvPr/>
        </p:nvSpPr>
        <p:spPr>
          <a:xfrm>
            <a:off x="4799916" y="606225"/>
            <a:ext cx="3123263" cy="1625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2900">
                <a:solidFill>
                  <a:srgbClr val="000000"/>
                </a:solidFill>
                <a:latin typeface="Avenir Next Regular"/>
                <a:ea typeface="Avenir Next Regular"/>
                <a:cs typeface="Avenir Next Regular"/>
                <a:sym typeface="Avenir Next Regular"/>
              </a:defRPr>
            </a:lvl1pPr>
          </a:lstStyle>
          <a:p>
            <a:pPr/>
            <a:r>
              <a:t>Bases Loaded- Fly ball (U3’s area)</a:t>
            </a:r>
          </a:p>
        </p:txBody>
      </p:sp>
      <p:sp>
        <p:nvSpPr>
          <p:cNvPr id="452" name="U1: Gets “Pulled” into the infield. Can take R1 into 2nd to allow U3 to take R2 into 3rd"/>
          <p:cNvSpPr txBox="1"/>
          <p:nvPr/>
        </p:nvSpPr>
        <p:spPr>
          <a:xfrm>
            <a:off x="9763404" y="5828065"/>
            <a:ext cx="3123262" cy="3149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900">
                <a:solidFill>
                  <a:srgbClr val="000000"/>
                </a:solidFill>
              </a:defRPr>
            </a:lvl1pPr>
          </a:lstStyle>
          <a:p>
            <a:pPr/>
            <a:r>
              <a:t>U1: Gets “Pulled” into the infield. Can take R1 into 2nd to allow U3 to take R2 into 3rd</a:t>
            </a:r>
          </a:p>
        </p:txBody>
      </p:sp>
      <p:sp>
        <p:nvSpPr>
          <p:cNvPr id="453" name="U3: Once he sees and hears U1 is taking R1 into 2nd, can take R2 into 3rd completely. Always be prepared to take R1 into 2nd just incase"/>
          <p:cNvSpPr txBox="1"/>
          <p:nvPr/>
        </p:nvSpPr>
        <p:spPr>
          <a:xfrm>
            <a:off x="425403" y="5294665"/>
            <a:ext cx="2976545" cy="4216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600">
                <a:solidFill>
                  <a:srgbClr val="000000"/>
                </a:solidFill>
              </a:defRPr>
            </a:lvl1pPr>
          </a:lstStyle>
          <a:p>
            <a:pPr/>
            <a:r>
              <a:t>U3: Once he sees and hears U1 is taking R1 into 2nd, can take R2 into 3rd completely. Always be prepared to take R1 into 2nd just incase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L -0.153134 -0.676145" origin="layout" pathEditMode="relative">
                                      <p:cBhvr>
                                        <p:cTn id="6" dur="5250" fill="hold"/>
                                        <p:tgtEl>
                                          <p:spTgt spid="450"/>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fill="hold">
                                  <p:stCondLst>
                                    <p:cond delay="900"/>
                                  </p:stCondLst>
                                  <p:childTnLst>
                                    <p:animMotion path="M 0.000000 0.000000 L -0.019097 -0.054594" origin="layout" pathEditMode="relative">
                                      <p:cBhvr>
                                        <p:cTn id="9" dur="1000" fill="hold"/>
                                        <p:tgtEl>
                                          <p:spTgt spid="446"/>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500"/>
                                  </p:stCondLst>
                                  <p:childTnLst>
                                    <p:animMotion path="M 0.000000 0.000000 L 0.031957 -0.029294" origin="layout" pathEditMode="relative">
                                      <p:cBhvr>
                                        <p:cTn id="12" dur="1000" fill="hold"/>
                                        <p:tgtEl>
                                          <p:spTgt spid="447"/>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500"/>
                                  </p:stCondLst>
                                  <p:childTnLst>
                                    <p:animMotion path="M 0.000000 0.000000 L -0.120956 -0.000000" origin="layout" pathEditMode="relative">
                                      <p:cBhvr>
                                        <p:cTn id="15" dur="3000" fill="hold"/>
                                        <p:tgtEl>
                                          <p:spTgt spid="444"/>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accel="50000" decel="50000" fill="hold">
                                  <p:stCondLst>
                                    <p:cond delay="0"/>
                                  </p:stCondLst>
                                  <p:childTnLst>
                                    <p:animMotion path="M 0.000000 0.000000 L -0.100470 0.006465" origin="layout" pathEditMode="relative">
                                      <p:cBhvr>
                                        <p:cTn id="18" dur="3000" fill="hold"/>
                                        <p:tgtEl>
                                          <p:spTgt spid="445"/>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decel="50000" fill="hold">
                                  <p:stCondLst>
                                    <p:cond delay="500"/>
                                  </p:stCondLst>
                                  <p:childTnLst>
                                    <p:animMotion path="M 0.000000 0.000000 L 0.025090 0.055031" origin="layout" pathEditMode="relative">
                                      <p:cBhvr>
                                        <p:cTn id="21" dur="1000" fill="hold"/>
                                        <p:tgtEl>
                                          <p:spTgt spid="448"/>
                                        </p:tgtEl>
                                        <p:attrNameLst>
                                          <p:attrName>ppt_x</p:attrName>
                                          <p:attrName>ppt_y</p:attrName>
                                        </p:attrNameLst>
                                      </p:cBhvr>
                                    </p:animMotion>
                                  </p:childTnLst>
                                </p:cTn>
                              </p:par>
                            </p:childTnLst>
                          </p:cTn>
                        </p:par>
                        <p:par>
                          <p:cTn id="22" fill="hold">
                            <p:stCondLst>
                              <p:cond delay="0"/>
                            </p:stCondLst>
                            <p:childTnLst>
                              <p:par>
                                <p:cTn id="23" presetClass="path" nodeType="withEffect" presetSubtype="0" presetID="-1" grpId="7" decel="50000" fill="hold">
                                  <p:stCondLst>
                                    <p:cond delay="0"/>
                                  </p:stCondLst>
                                  <p:childTnLst>
                                    <p:animMotion path="M 0.000000 0.000000 C 0.043678 -0.012279 0.084689 -0.037646 0.119929 -0.074180 C 0.151123 -0.106519 0.177103 -0.146917 0.196315 -0.192956" origin="layout" pathEditMode="relative">
                                      <p:cBhvr>
                                        <p:cTn id="24" dur="4000" fill="hold"/>
                                        <p:tgtEl>
                                          <p:spTgt spid="449"/>
                                        </p:tgtEl>
                                        <p:attrNameLst>
                                          <p:attrName>ppt_x</p:attrName>
                                          <p:attrName>ppt_y</p:attrName>
                                        </p:attrNameLst>
                                      </p:cBhvr>
                                    </p:animMotion>
                                  </p:childTnLst>
                                </p:cTn>
                              </p:par>
                            </p:childTnLst>
                          </p:cTn>
                        </p:par>
                        <p:par>
                          <p:cTn id="25" fill="hold">
                            <p:stCondLst>
                              <p:cond delay="0"/>
                            </p:stCondLst>
                            <p:childTnLst>
                              <p:par>
                                <p:cTn id="26" presetClass="path" nodeType="afterEffect" presetSubtype="0" presetID="-1" grpId="8" fill="hold">
                                  <p:stCondLst>
                                    <p:cond delay="3000"/>
                                  </p:stCondLst>
                                  <p:childTnLst>
                                    <p:animMotion path="M -0.019097 -0.054594 L 0.165338 0.207723" origin="layout" pathEditMode="relative">
                                      <p:cBhvr>
                                        <p:cTn id="27" dur="4250" fill="hold"/>
                                        <p:tgtEl>
                                          <p:spTgt spid="446"/>
                                        </p:tgtEl>
                                        <p:attrNameLst>
                                          <p:attrName>ppt_x</p:attrName>
                                          <p:attrName>ppt_y</p:attrName>
                                        </p:attrNameLst>
                                      </p:cBhvr>
                                    </p:animMotion>
                                  </p:childTnLst>
                                </p:cTn>
                              </p:par>
                            </p:childTnLst>
                          </p:cTn>
                        </p:par>
                        <p:par>
                          <p:cTn id="28" fill="hold">
                            <p:stCondLst>
                              <p:cond delay="0"/>
                            </p:stCondLst>
                            <p:childTnLst>
                              <p:par>
                                <p:cTn id="29" presetClass="path" nodeType="withEffect" presetSubtype="0" presetID="-1" grpId="9" accel="50000" decel="50000" fill="hold">
                                  <p:stCondLst>
                                    <p:cond delay="0"/>
                                  </p:stCondLst>
                                  <p:childTnLst>
                                    <p:animMotion path="M -0.100470 0.006465 L -0.011042 0.006465" origin="layout" pathEditMode="relative">
                                      <p:cBhvr>
                                        <p:cTn id="30" dur="1000" fill="hold"/>
                                        <p:tgtEl>
                                          <p:spTgt spid="445"/>
                                        </p:tgtEl>
                                        <p:attrNameLst>
                                          <p:attrName>ppt_x</p:attrName>
                                          <p:attrName>ppt_y</p:attrName>
                                        </p:attrNameLst>
                                      </p:cBhvr>
                                    </p:animMotion>
                                  </p:childTnLst>
                                </p:cTn>
                              </p:par>
                            </p:childTnLst>
                          </p:cTn>
                        </p:par>
                        <p:par>
                          <p:cTn id="31" fill="hold">
                            <p:stCondLst>
                              <p:cond delay="0"/>
                            </p:stCondLst>
                            <p:childTnLst>
                              <p:par>
                                <p:cTn id="32" presetClass="path" nodeType="afterEffect" presetSubtype="0" presetID="-1" grpId="10" fill="hold">
                                  <p:stCondLst>
                                    <p:cond delay="0"/>
                                  </p:stCondLst>
                                  <p:childTnLst>
                                    <p:animMotion path="M 0.031957 -0.029294 L -0.152236 0.221964" origin="layout" pathEditMode="relative">
                                      <p:cBhvr>
                                        <p:cTn id="33" dur="4000" fill="hold"/>
                                        <p:tgtEl>
                                          <p:spTgt spid="447"/>
                                        </p:tgtEl>
                                        <p:attrNameLst>
                                          <p:attrName>ppt_x</p:attrName>
                                          <p:attrName>ppt_y</p:attrName>
                                        </p:attrNameLst>
                                      </p:cBhvr>
                                    </p:animMotion>
                                  </p:childTnLst>
                                </p:cTn>
                              </p:par>
                            </p:childTnLst>
                          </p:cTn>
                        </p:par>
                        <p:par>
                          <p:cTn id="34" fill="hold">
                            <p:stCondLst>
                              <p:cond delay="0"/>
                            </p:stCondLst>
                            <p:childTnLst>
                              <p:par>
                                <p:cTn id="35" presetClass="path" nodeType="withEffect" presetSubtype="0" presetID="-1" grpId="11" fill="hold">
                                  <p:stCondLst>
                                    <p:cond delay="600"/>
                                  </p:stCondLst>
                                  <p:childTnLst>
                                    <p:animMotion path="M 0.000000 0.000000 L -0.112642 0.090546" origin="layout" pathEditMode="relative">
                                      <p:cBhvr>
                                        <p:cTn id="36" dur="3000" fill="hold"/>
                                        <p:tgtEl>
                                          <p:spTgt spid="443"/>
                                        </p:tgtEl>
                                        <p:attrNameLst>
                                          <p:attrName>ppt_x</p:attrName>
                                          <p:attrName>ppt_y</p:attrName>
                                        </p:attrNameLst>
                                      </p:cBhvr>
                                    </p:animMotion>
                                  </p:childTnLst>
                                </p:cTn>
                              </p:par>
                            </p:childTnLst>
                          </p:cTn>
                        </p:par>
                        <p:par>
                          <p:cTn id="37" fill="hold">
                            <p:stCondLst>
                              <p:cond delay="0"/>
                            </p:stCondLst>
                            <p:childTnLst>
                              <p:par>
                                <p:cTn id="38" presetClass="path" nodeType="withEffect" presetSubtype="0" presetID="-1" grpId="12" decel="50000" fill="hold">
                                  <p:stCondLst>
                                    <p:cond delay="0"/>
                                  </p:stCondLst>
                                  <p:childTnLst>
                                    <p:animMotion path="M -0.120956 -0.000000 L -0.221614 -0.185087" origin="layout" pathEditMode="relative">
                                      <p:cBhvr>
                                        <p:cTn id="39" dur="4000" fill="hold"/>
                                        <p:tgtEl>
                                          <p:spTgt spid="444"/>
                                        </p:tgtEl>
                                        <p:attrNameLst>
                                          <p:attrName>ppt_x</p:attrName>
                                          <p:attrName>ppt_y</p:attrName>
                                        </p:attrNameLst>
                                      </p:cBhvr>
                                    </p:animMotion>
                                  </p:childTnLst>
                                </p:cTn>
                              </p:par>
                            </p:childTnLst>
                          </p:cTn>
                        </p:par>
                        <p:par>
                          <p:cTn id="40" fill="hold">
                            <p:stCondLst>
                              <p:cond delay="0"/>
                            </p:stCondLst>
                            <p:childTnLst>
                              <p:par>
                                <p:cTn id="41" presetClass="path" nodeType="withEffect" presetSubtype="0" presetID="-1" grpId="13" fill="hold">
                                  <p:stCondLst>
                                    <p:cond delay="0"/>
                                  </p:stCondLst>
                                  <p:childTnLst>
                                    <p:animMotion path="M 0.025090 0.055031 L -0.161381 -0.197071" origin="layout" pathEditMode="relative">
                                      <p:cBhvr>
                                        <p:cTn id="42" dur="4250" fill="hold"/>
                                        <p:tgtEl>
                                          <p:spTgt spid="448"/>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5" name="Runner on second only…"/>
          <p:cNvSpPr txBox="1"/>
          <p:nvPr>
            <p:ph type="ctrTitle"/>
          </p:nvPr>
        </p:nvSpPr>
        <p:spPr>
          <a:prstGeom prst="rect">
            <a:avLst/>
          </a:prstGeom>
        </p:spPr>
        <p:txBody>
          <a:bodyPr/>
          <a:lstStyle/>
          <a:p>
            <a:pPr defTabSz="233679">
              <a:defRPr sz="6800"/>
            </a:pPr>
            <a:r>
              <a:t>Runner on second only</a:t>
            </a:r>
          </a:p>
          <a:p>
            <a:pPr defTabSz="233679">
              <a:defRPr sz="6800"/>
            </a:pPr>
            <a:r>
              <a:t>(LEss than 2 outs)</a:t>
            </a:r>
          </a:p>
          <a:p>
            <a:pPr defTabSz="233679">
              <a:defRPr sz="6800"/>
            </a:pPr>
            <a:r>
              <a:t>\[]</a:t>
            </a:r>
          </a:p>
          <a:p>
            <a:pPr defTabSz="233679">
              <a:defRPr sz="6800"/>
            </a:pPr>
            <a:r>
              <a:t>‘</a:t>
            </a:r>
          </a:p>
        </p:txBody>
      </p:sp>
      <p:sp>
        <p:nvSpPr>
          <p:cNvPr id="456" name="Three umpire system"/>
          <p:cNvSpPr txBox="1"/>
          <p:nvPr>
            <p:ph type="subTitle" sz="quarter" idx="1"/>
          </p:nvPr>
        </p:nvSpPr>
        <p:spPr>
          <a:prstGeom prst="rect">
            <a:avLst/>
          </a:prstGeom>
        </p:spPr>
        <p:txBody>
          <a:bodyPr/>
          <a:lstStyle/>
          <a:p>
            <a:pPr/>
            <a:r>
              <a:t>Three umpire system</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58" name="Image" descr="Image"/>
          <p:cNvPicPr>
            <a:picLocks noChangeAspect="1"/>
          </p:cNvPicPr>
          <p:nvPr/>
        </p:nvPicPr>
        <p:blipFill>
          <a:blip r:embed="rId2">
            <a:extLst/>
          </a:blip>
          <a:stretch>
            <a:fillRect/>
          </a:stretch>
        </p:blipFill>
        <p:spPr>
          <a:xfrm>
            <a:off x="1651626" y="-58436"/>
            <a:ext cx="10070743" cy="8837945"/>
          </a:xfrm>
          <a:prstGeom prst="rect">
            <a:avLst/>
          </a:prstGeom>
          <a:ln w="12700">
            <a:miter lim="400000"/>
          </a:ln>
        </p:spPr>
      </p:pic>
      <p:sp>
        <p:nvSpPr>
          <p:cNvPr id="459" name="Male"/>
          <p:cNvSpPr/>
          <p:nvPr/>
        </p:nvSpPr>
        <p:spPr>
          <a:xfrm>
            <a:off x="6930951" y="3378056"/>
            <a:ext cx="314284" cy="848037"/>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60" name="Male"/>
          <p:cNvSpPr/>
          <p:nvPr/>
        </p:nvSpPr>
        <p:spPr>
          <a:xfrm>
            <a:off x="3359393" y="5338886"/>
            <a:ext cx="314284" cy="84803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61" name="Male"/>
          <p:cNvSpPr/>
          <p:nvPr/>
        </p:nvSpPr>
        <p:spPr>
          <a:xfrm>
            <a:off x="6529855" y="8390945"/>
            <a:ext cx="314284" cy="848037"/>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62" name="Children At Play"/>
          <p:cNvSpPr/>
          <p:nvPr/>
        </p:nvSpPr>
        <p:spPr>
          <a:xfrm>
            <a:off x="5873854" y="3208564"/>
            <a:ext cx="375084" cy="5895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63" name="Baseball"/>
          <p:cNvSpPr/>
          <p:nvPr/>
        </p:nvSpPr>
        <p:spPr>
          <a:xfrm>
            <a:off x="6386896" y="7962713"/>
            <a:ext cx="231007" cy="23100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64" name="R2 Only- Routine Fly ball"/>
          <p:cNvSpPr txBox="1"/>
          <p:nvPr/>
        </p:nvSpPr>
        <p:spPr>
          <a:xfrm>
            <a:off x="5335094" y="348260"/>
            <a:ext cx="2703807" cy="2082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800" u="sng">
                <a:solidFill>
                  <a:srgbClr val="000000"/>
                </a:solidFill>
                <a:latin typeface="Avenir Next Regular"/>
                <a:ea typeface="Avenir Next Regular"/>
                <a:cs typeface="Avenir Next Regular"/>
                <a:sym typeface="Avenir Next Regular"/>
              </a:defRPr>
            </a:lvl1pPr>
          </a:lstStyle>
          <a:p>
            <a:pPr/>
            <a:r>
              <a:t>R2 Only- Routine Fly ball</a:t>
            </a:r>
          </a:p>
        </p:txBody>
      </p:sp>
      <p:sp>
        <p:nvSpPr>
          <p:cNvPr id="465" name="U1- Drops to keep ball and tag up in front of him"/>
          <p:cNvSpPr txBox="1"/>
          <p:nvPr/>
        </p:nvSpPr>
        <p:spPr>
          <a:xfrm>
            <a:off x="9230917" y="6093953"/>
            <a:ext cx="3549871" cy="1397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500">
                <a:solidFill>
                  <a:srgbClr val="000000"/>
                </a:solidFill>
              </a:defRPr>
            </a:lvl1pPr>
          </a:lstStyle>
          <a:p>
            <a:pPr/>
            <a:r>
              <a:t>U1- Drops to keep ball and tag up in front of him</a:t>
            </a:r>
          </a:p>
        </p:txBody>
      </p:sp>
      <p:sp>
        <p:nvSpPr>
          <p:cNvPr id="466" name="U3: If its hit in his coverage area, wrap to the outside of 3rd base…"/>
          <p:cNvSpPr txBox="1"/>
          <p:nvPr/>
        </p:nvSpPr>
        <p:spPr>
          <a:xfrm>
            <a:off x="74741" y="5280815"/>
            <a:ext cx="3653517" cy="4140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00000"/>
                </a:solidFill>
              </a:defRPr>
            </a:pPr>
            <a:r>
              <a:t>U3: If its hit in his coverage area, wrap to the outside of 3rd base</a:t>
            </a:r>
          </a:p>
          <a:p>
            <a:pPr>
              <a:defRPr>
                <a:solidFill>
                  <a:srgbClr val="000000"/>
                </a:solidFill>
              </a:defRPr>
            </a:pPr>
            <a:r>
              <a:t>If its it hit U1’s area and sees U1 isn’t going out, stays outside</a:t>
            </a:r>
          </a:p>
          <a:p>
            <a:pPr>
              <a:defRPr>
                <a:solidFill>
                  <a:srgbClr val="000000"/>
                </a:solidFill>
              </a:defRPr>
            </a:pPr>
            <a:r>
              <a:t>If its potential trouble in U1’s area, has to be ready to come into the infield to protect U1 going out from the middle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decel="50000" fill="hold">
                                  <p:stCondLst>
                                    <p:cond delay="0"/>
                                  </p:stCondLst>
                                  <p:childTnLst>
                                    <p:animMotion path="M 0.000000 0.000000 L 0.153955 -0.687334" origin="layout" pathEditMode="relative">
                                      <p:cBhvr>
                                        <p:cTn id="6" dur="6000" fill="hold"/>
                                        <p:tgtEl>
                                          <p:spTgt spid="463"/>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fill="hold">
                                  <p:stCondLst>
                                    <p:cond delay="1000"/>
                                  </p:stCondLst>
                                  <p:childTnLst>
                                    <p:animMotion path="M 0.000000 0.000000 L -0.060827 0.026660" origin="layout" pathEditMode="relative">
                                      <p:cBhvr>
                                        <p:cTn id="9" dur="2500" fill="hold"/>
                                        <p:tgtEl>
                                          <p:spTgt spid="459"/>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1000"/>
                                  </p:stCondLst>
                                  <p:childTnLst>
                                    <p:animMotion path="M 0.000000 0.000000 L 0.040930 -0.034147" origin="layout" pathEditMode="relative">
                                      <p:cBhvr>
                                        <p:cTn id="12" dur="1000" fill="hold"/>
                                        <p:tgtEl>
                                          <p:spTgt spid="462"/>
                                        </p:tgtEl>
                                        <p:attrNameLst>
                                          <p:attrName>ppt_x</p:attrName>
                                          <p:attrName>ppt_y</p:attrName>
                                        </p:attrNameLst>
                                      </p:cBhvr>
                                    </p:animMotion>
                                  </p:childTnLst>
                                </p:cTn>
                              </p:par>
                            </p:childTnLst>
                          </p:cTn>
                        </p:par>
                        <p:par>
                          <p:cTn id="13" fill="hold">
                            <p:stCondLst>
                              <p:cond delay="0"/>
                            </p:stCondLst>
                            <p:childTnLst>
                              <p:par>
                                <p:cTn id="14" presetClass="path" nodeType="afterEffect" presetSubtype="0" presetID="-1" grpId="4" accel="50000" decel="50000" fill="hold">
                                  <p:stCondLst>
                                    <p:cond delay="0"/>
                                  </p:stCondLst>
                                  <p:childTnLst>
                                    <p:animMotion path="M 0.153955 -0.687334 L -0.178519 -0.243909" origin="layout" pathEditMode="relative">
                                      <p:cBhvr>
                                        <p:cTn id="15" dur="6500" fill="hold"/>
                                        <p:tgtEl>
                                          <p:spTgt spid="463"/>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decel="50000" fill="hold">
                                  <p:stCondLst>
                                    <p:cond delay="0"/>
                                  </p:stCondLst>
                                  <p:childTnLst>
                                    <p:animMotion path="M 0.040930 -0.034147 L -0.149043 0.231662" origin="layout" pathEditMode="relative">
                                      <p:cBhvr>
                                        <p:cTn id="18" dur="6250" fill="hold"/>
                                        <p:tgtEl>
                                          <p:spTgt spid="462"/>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fill="hold">
                                  <p:stCondLst>
                                    <p:cond delay="0"/>
                                  </p:stCondLst>
                                  <p:childTnLst>
                                    <p:animMotion path="M 0.000000 0.000000 L 0.015072 0.038615" origin="layout" pathEditMode="relative">
                                      <p:cBhvr>
                                        <p:cTn id="21" dur="2000" fill="hold"/>
                                        <p:tgtEl>
                                          <p:spTgt spid="460"/>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68" name="Image" descr="Image"/>
          <p:cNvPicPr>
            <a:picLocks noChangeAspect="1"/>
          </p:cNvPicPr>
          <p:nvPr/>
        </p:nvPicPr>
        <p:blipFill>
          <a:blip r:embed="rId2">
            <a:extLst/>
          </a:blip>
          <a:stretch>
            <a:fillRect/>
          </a:stretch>
        </p:blipFill>
        <p:spPr>
          <a:xfrm>
            <a:off x="1651626" y="-58436"/>
            <a:ext cx="10070743" cy="8837945"/>
          </a:xfrm>
          <a:prstGeom prst="rect">
            <a:avLst/>
          </a:prstGeom>
          <a:ln w="12700">
            <a:miter lim="400000"/>
          </a:ln>
        </p:spPr>
      </p:pic>
      <p:sp>
        <p:nvSpPr>
          <p:cNvPr id="469" name="Male"/>
          <p:cNvSpPr/>
          <p:nvPr/>
        </p:nvSpPr>
        <p:spPr>
          <a:xfrm>
            <a:off x="6969914" y="3676488"/>
            <a:ext cx="314284" cy="848037"/>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70" name="Male"/>
          <p:cNvSpPr/>
          <p:nvPr/>
        </p:nvSpPr>
        <p:spPr>
          <a:xfrm>
            <a:off x="3359393" y="5338886"/>
            <a:ext cx="314284" cy="84803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71" name="Male"/>
          <p:cNvSpPr/>
          <p:nvPr/>
        </p:nvSpPr>
        <p:spPr>
          <a:xfrm>
            <a:off x="6529855" y="8390945"/>
            <a:ext cx="314284" cy="848037"/>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72" name="Children At Play"/>
          <p:cNvSpPr/>
          <p:nvPr/>
        </p:nvSpPr>
        <p:spPr>
          <a:xfrm>
            <a:off x="5873854" y="3208564"/>
            <a:ext cx="375084" cy="5895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73" name="Baseball"/>
          <p:cNvSpPr/>
          <p:nvPr/>
        </p:nvSpPr>
        <p:spPr>
          <a:xfrm>
            <a:off x="6386896" y="7962713"/>
            <a:ext cx="231007" cy="23100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74" name="R2 Only- Ground ball"/>
          <p:cNvSpPr txBox="1"/>
          <p:nvPr/>
        </p:nvSpPr>
        <p:spPr>
          <a:xfrm>
            <a:off x="5207421" y="678460"/>
            <a:ext cx="2959153" cy="1422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800" u="sng">
                <a:solidFill>
                  <a:srgbClr val="000000"/>
                </a:solidFill>
                <a:latin typeface="Avenir Next Regular"/>
                <a:ea typeface="Avenir Next Regular"/>
                <a:cs typeface="Avenir Next Regular"/>
                <a:sym typeface="Avenir Next Regular"/>
              </a:defRPr>
            </a:lvl1pPr>
          </a:lstStyle>
          <a:p>
            <a:pPr/>
            <a:r>
              <a:t>R2 Only- Ground ball</a:t>
            </a:r>
          </a:p>
        </p:txBody>
      </p:sp>
      <p:sp>
        <p:nvSpPr>
          <p:cNvPr id="475" name="Children At Play"/>
          <p:cNvSpPr/>
          <p:nvPr/>
        </p:nvSpPr>
        <p:spPr>
          <a:xfrm>
            <a:off x="6627128" y="7783418"/>
            <a:ext cx="375084" cy="5895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76" name="U1: Stays in the infield, clears the throwing lane and has R2 back into 2B, Play at 1B on B-R, and B-R into 2B"/>
          <p:cNvSpPr txBox="1"/>
          <p:nvPr/>
        </p:nvSpPr>
        <p:spPr>
          <a:xfrm>
            <a:off x="9620541" y="6261041"/>
            <a:ext cx="3140867" cy="1816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a:solidFill>
                  <a:srgbClr val="000000"/>
                </a:solidFill>
              </a:defRPr>
            </a:lvl1pPr>
          </a:lstStyle>
          <a:p>
            <a:pPr/>
            <a:r>
              <a:t>U1: Stays in the infield, clears the throwing lane and has R2 back into 2B, Play at 1B on B-R, and B-R into 2B</a:t>
            </a:r>
          </a:p>
        </p:txBody>
      </p:sp>
      <p:sp>
        <p:nvSpPr>
          <p:cNvPr id="477" name="U3: Stays outside of 3B. Has R2 into 3B, and B-R into 3B"/>
          <p:cNvSpPr txBox="1"/>
          <p:nvPr/>
        </p:nvSpPr>
        <p:spPr>
          <a:xfrm>
            <a:off x="698140" y="6876677"/>
            <a:ext cx="3140867" cy="1130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a:solidFill>
                  <a:srgbClr val="000000"/>
                </a:solidFill>
              </a:defRPr>
            </a:lvl1pPr>
          </a:lstStyle>
          <a:p>
            <a:pPr/>
            <a:r>
              <a:t>U3: Stays outside of 3B. Has R2 into 3B, and B-R into 3B</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decel="50000" fill="hold">
                                  <p:stCondLst>
                                    <p:cond delay="0"/>
                                  </p:stCondLst>
                                  <p:childTnLst>
                                    <p:animMotion path="M 0.000000 0.000000 L 0.125712 -0.462519" origin="layout" pathEditMode="relative">
                                      <p:cBhvr>
                                        <p:cTn id="6" dur="6000" fill="hold"/>
                                        <p:tgtEl>
                                          <p:spTgt spid="473"/>
                                        </p:tgtEl>
                                        <p:attrNameLst>
                                          <p:attrName>ppt_x</p:attrName>
                                          <p:attrName>ppt_y</p:attrName>
                                        </p:attrNameLst>
                                      </p:cBhvr>
                                    </p:animMotion>
                                  </p:childTnLst>
                                </p:cTn>
                              </p:par>
                            </p:childTnLst>
                          </p:cTn>
                        </p:par>
                        <p:par>
                          <p:cTn id="7" fill="hold">
                            <p:stCondLst>
                              <p:cond delay="0"/>
                            </p:stCondLst>
                            <p:childTnLst>
                              <p:par>
                                <p:cTn id="8" presetClass="emph" nodeType="withEffect" presetSubtype="0" presetID="6" grpId="2" accel="50000" decel="50000" fill="hold">
                                  <p:stCondLst>
                                    <p:cond delay="0"/>
                                  </p:stCondLst>
                                  <p:childTnLst>
                                    <p:animScale>
                                      <p:cBhvr>
                                        <p:cTn id="9" dur="1000" fill="hold"/>
                                        <p:tgtEl>
                                          <p:spTgt spid="473"/>
                                        </p:tgtEl>
                                      </p:cBhvr>
                                      <p:by x="116146" y="116146"/>
                                    </p:animScale>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L 0.202504 -0.275632" origin="layout" pathEditMode="relative">
                                      <p:cBhvr>
                                        <p:cTn id="12" dur="12000" fill="hold"/>
                                        <p:tgtEl>
                                          <p:spTgt spid="475"/>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2000"/>
                                  </p:stCondLst>
                                  <p:childTnLst>
                                    <p:animMotion path="M 0.000000 0.000000 L 0.052023 0.135848" origin="layout" pathEditMode="relative">
                                      <p:cBhvr>
                                        <p:cTn id="15" dur="2500" fill="hold"/>
                                        <p:tgtEl>
                                          <p:spTgt spid="469"/>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decel="50000" fill="hold">
                                  <p:stCondLst>
                                    <p:cond delay="0"/>
                                  </p:stCondLst>
                                  <p:childTnLst>
                                    <p:animMotion path="M 0.000000 0.000000 C -0.016072 -0.016375 -0.032644 -0.064233 -0.020957 -0.069818 C 0.003279 -0.081402 0.015965 -0.135398 0.042036 -0.134487" origin="layout" pathEditMode="relative">
                                      <p:cBhvr>
                                        <p:cTn id="18" dur="4000" fill="hold"/>
                                        <p:tgtEl>
                                          <p:spTgt spid="471"/>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decel="50000" fill="hold">
                                  <p:stCondLst>
                                    <p:cond delay="0"/>
                                  </p:stCondLst>
                                  <p:childTnLst>
                                    <p:animMotion path="M 0.000000 0.000000 L -0.145821 0.231662" origin="layout" pathEditMode="relative">
                                      <p:cBhvr>
                                        <p:cTn id="21" dur="7000" fill="hold"/>
                                        <p:tgtEl>
                                          <p:spTgt spid="472"/>
                                        </p:tgtEl>
                                        <p:attrNameLst>
                                          <p:attrName>ppt_x</p:attrName>
                                          <p:attrName>ppt_y</p:attrName>
                                        </p:attrNameLst>
                                      </p:cBhvr>
                                    </p:animMotion>
                                  </p:childTnLst>
                                </p:cTn>
                              </p:par>
                            </p:childTnLst>
                          </p:cTn>
                        </p:par>
                        <p:par>
                          <p:cTn id="22" fill="hold">
                            <p:stCondLst>
                              <p:cond delay="0"/>
                            </p:stCondLst>
                            <p:childTnLst>
                              <p:par>
                                <p:cTn id="23" presetClass="emph" nodeType="withEffect" presetSubtype="0" presetID="6" grpId="7" accel="50000" decel="50000" fill="hold">
                                  <p:stCondLst>
                                    <p:cond delay="0"/>
                                  </p:stCondLst>
                                  <p:childTnLst>
                                    <p:animScale>
                                      <p:cBhvr>
                                        <p:cTn id="24" dur="1000" fill="hold"/>
                                        <p:tgtEl>
                                          <p:spTgt spid="472"/>
                                        </p:tgtEl>
                                      </p:cBhvr>
                                      <p:by x="100000" y="100000"/>
                                    </p:animScale>
                                  </p:childTnLst>
                                </p:cTn>
                              </p:par>
                            </p:childTnLst>
                          </p:cTn>
                        </p:par>
                        <p:par>
                          <p:cTn id="25" fill="hold">
                            <p:stCondLst>
                              <p:cond delay="0"/>
                            </p:stCondLst>
                            <p:childTnLst>
                              <p:par>
                                <p:cTn id="26" presetClass="path" nodeType="afterEffect" presetSubtype="0" presetID="-1" grpId="8" fill="hold">
                                  <p:stCondLst>
                                    <p:cond delay="0"/>
                                  </p:stCondLst>
                                  <p:childTnLst>
                                    <p:animMotion path="M 0.125712 -0.462519 L 0.203015 -0.249313" origin="layout" pathEditMode="relative">
                                      <p:cBhvr>
                                        <p:cTn id="27" dur="3750" fill="hold"/>
                                        <p:tgtEl>
                                          <p:spTgt spid="473"/>
                                        </p:tgtEl>
                                        <p:attrNameLst>
                                          <p:attrName>ppt_x</p:attrName>
                                          <p:attrName>ppt_y</p:attrName>
                                        </p:attrNameLst>
                                      </p:cBhvr>
                                    </p:animMotion>
                                  </p:childTnLst>
                                </p:cTn>
                              </p:par>
                            </p:childTnLst>
                          </p:cTn>
                        </p:par>
                        <p:par>
                          <p:cTn id="28" fill="hold">
                            <p:stCondLst>
                              <p:cond delay="0"/>
                            </p:stCondLst>
                            <p:childTnLst>
                              <p:par>
                                <p:cTn id="29" presetClass="path" nodeType="withEffect" presetSubtype="0" presetID="-1" grpId="9" fill="hold">
                                  <p:stCondLst>
                                    <p:cond delay="0"/>
                                  </p:stCondLst>
                                  <p:childTnLst>
                                    <p:animMotion path="M 0.000000 0.000000 L 0.015072 0.038615" origin="layout" pathEditMode="relative">
                                      <p:cBhvr>
                                        <p:cTn id="30" dur="2000" fill="hold"/>
                                        <p:tgtEl>
                                          <p:spTgt spid="470"/>
                                        </p:tgtEl>
                                        <p:attrNameLst>
                                          <p:attrName>ppt_x</p:attrName>
                                          <p:attrName>ppt_y</p:attrName>
                                        </p:attrNameLst>
                                      </p:cBhvr>
                                    </p:animMotion>
                                  </p:childTnLst>
                                </p:cTn>
                              </p:par>
                            </p:childTnLst>
                          </p:cTn>
                        </p:par>
                        <p:par>
                          <p:cTn id="31" fill="hold">
                            <p:stCondLst>
                              <p:cond delay="0"/>
                            </p:stCondLst>
                            <p:childTnLst>
                              <p:par>
                                <p:cTn id="32" presetClass="path" nodeType="afterEffect" presetSubtype="0" presetID="-1" grpId="10" fill="hold">
                                  <p:stCondLst>
                                    <p:cond delay="2000"/>
                                  </p:stCondLst>
                                  <p:childTnLst>
                                    <p:animMotion path="M 0.042036 -0.134487 C 0.046270 -0.108319 0.044887 -0.081089 0.038045 -0.055920 C 0.032242 -0.034576 0.022683 -0.015399 0.010171 0.000000" origin="layout" pathEditMode="relative">
                                      <p:cBhvr>
                                        <p:cTn id="33" dur="3000" fill="hold"/>
                                        <p:tgtEl>
                                          <p:spTgt spid="471"/>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72" grpId="7"/>
      <p:bldP build="whole" bldLvl="1" animBg="1" rev="0" advAuto="0" spid="473" grpId="2"/>
    </p:bldLst>
  </p:timing>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79" name="Image" descr="Image"/>
          <p:cNvPicPr>
            <a:picLocks noChangeAspect="1"/>
          </p:cNvPicPr>
          <p:nvPr/>
        </p:nvPicPr>
        <p:blipFill>
          <a:blip r:embed="rId2">
            <a:extLst/>
          </a:blip>
          <a:stretch>
            <a:fillRect/>
          </a:stretch>
        </p:blipFill>
        <p:spPr>
          <a:xfrm>
            <a:off x="1651626" y="-58436"/>
            <a:ext cx="10070743" cy="8837945"/>
          </a:xfrm>
          <a:prstGeom prst="rect">
            <a:avLst/>
          </a:prstGeom>
          <a:ln w="12700">
            <a:miter lim="400000"/>
          </a:ln>
        </p:spPr>
      </p:pic>
      <p:sp>
        <p:nvSpPr>
          <p:cNvPr id="480" name="Male"/>
          <p:cNvSpPr/>
          <p:nvPr/>
        </p:nvSpPr>
        <p:spPr>
          <a:xfrm>
            <a:off x="6969914" y="3676488"/>
            <a:ext cx="314284" cy="848037"/>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81" name="Male"/>
          <p:cNvSpPr/>
          <p:nvPr/>
        </p:nvSpPr>
        <p:spPr>
          <a:xfrm>
            <a:off x="3359393" y="5338886"/>
            <a:ext cx="314284" cy="848036"/>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82" name="Male"/>
          <p:cNvSpPr/>
          <p:nvPr/>
        </p:nvSpPr>
        <p:spPr>
          <a:xfrm>
            <a:off x="6529855" y="8390945"/>
            <a:ext cx="314284" cy="848037"/>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83" name="Children At Play"/>
          <p:cNvSpPr/>
          <p:nvPr/>
        </p:nvSpPr>
        <p:spPr>
          <a:xfrm>
            <a:off x="5873854" y="3208564"/>
            <a:ext cx="375084" cy="5895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84" name="Baseball"/>
          <p:cNvSpPr/>
          <p:nvPr/>
        </p:nvSpPr>
        <p:spPr>
          <a:xfrm>
            <a:off x="6386896" y="7962713"/>
            <a:ext cx="231007" cy="23100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2"/>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8"/>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2"/>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8"/>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85" name="R2 Only- Base Hit"/>
          <p:cNvSpPr txBox="1"/>
          <p:nvPr/>
        </p:nvSpPr>
        <p:spPr>
          <a:xfrm>
            <a:off x="5207421" y="678460"/>
            <a:ext cx="2959153" cy="1422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b="1" sz="3800" u="sng">
                <a:solidFill>
                  <a:srgbClr val="000000"/>
                </a:solidFill>
                <a:latin typeface="Avenir Next Regular"/>
                <a:ea typeface="Avenir Next Regular"/>
                <a:cs typeface="Avenir Next Regular"/>
                <a:sym typeface="Avenir Next Regular"/>
              </a:defRPr>
            </a:lvl1pPr>
          </a:lstStyle>
          <a:p>
            <a:pPr/>
            <a:r>
              <a:t>R2 Only- Base Hit</a:t>
            </a:r>
          </a:p>
        </p:txBody>
      </p:sp>
      <p:sp>
        <p:nvSpPr>
          <p:cNvPr id="486" name="Children At Play"/>
          <p:cNvSpPr/>
          <p:nvPr/>
        </p:nvSpPr>
        <p:spPr>
          <a:xfrm>
            <a:off x="6627128" y="7783418"/>
            <a:ext cx="375084" cy="5895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decel="50000" fill="hold">
                                  <p:stCondLst>
                                    <p:cond delay="0"/>
                                  </p:stCondLst>
                                  <p:childTnLst>
                                    <p:animMotion path="M 0.000000 0.000000 L 0.155644 -0.642981" origin="layout" pathEditMode="relative">
                                      <p:cBhvr>
                                        <p:cTn id="6" dur="6000" fill="hold"/>
                                        <p:tgtEl>
                                          <p:spTgt spid="484"/>
                                        </p:tgtEl>
                                        <p:attrNameLst>
                                          <p:attrName>ppt_x</p:attrName>
                                          <p:attrName>ppt_y</p:attrName>
                                        </p:attrNameLst>
                                      </p:cBhvr>
                                    </p:animMotion>
                                  </p:childTnLst>
                                </p:cTn>
                              </p:par>
                            </p:childTnLst>
                          </p:cTn>
                        </p:par>
                        <p:par>
                          <p:cTn id="7" fill="hold">
                            <p:stCondLst>
                              <p:cond delay="0"/>
                            </p:stCondLst>
                            <p:childTnLst>
                              <p:par>
                                <p:cTn id="8" presetClass="emph" nodeType="withEffect" presetSubtype="0" presetID="6" grpId="2" accel="50000" decel="50000" fill="hold">
                                  <p:stCondLst>
                                    <p:cond delay="0"/>
                                  </p:stCondLst>
                                  <p:childTnLst>
                                    <p:animScale>
                                      <p:cBhvr>
                                        <p:cTn id="9" dur="1000" fill="hold"/>
                                        <p:tgtEl>
                                          <p:spTgt spid="484"/>
                                        </p:tgtEl>
                                      </p:cBhvr>
                                      <p:by x="116146" y="116146"/>
                                    </p:animScale>
                                  </p:childTnLst>
                                </p:cTn>
                              </p:par>
                            </p:childTnLst>
                          </p:cTn>
                        </p:par>
                        <p:par>
                          <p:cTn id="10" fill="hold">
                            <p:stCondLst>
                              <p:cond delay="0"/>
                            </p:stCondLst>
                            <p:childTnLst>
                              <p:par>
                                <p:cTn id="11" presetClass="path" nodeType="withEffect" presetSubtype="0" presetID="-1" grpId="3" decel="50000" fill="hold">
                                  <p:stCondLst>
                                    <p:cond delay="900"/>
                                  </p:stCondLst>
                                  <p:childTnLst>
                                    <p:animMotion path="M 0.000000 0.000000 C -0.038513 0.025908 -0.071249 0.064844 -0.094936 0.112913 C -0.119685 0.163139 -0.133638 0.221446 -0.135280 0.281502" origin="layout" pathEditMode="relative">
                                      <p:cBhvr>
                                        <p:cTn id="12" dur="7000" fill="hold"/>
                                        <p:tgtEl>
                                          <p:spTgt spid="483"/>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0"/>
                                  </p:stCondLst>
                                  <p:childTnLst>
                                    <p:animMotion path="M 0.000000 0.000000 C 0.098670 0.003417 0.157813 -0.120754 0.165619 -0.241069 C 0.167234 -0.265958 0.157691 -0.290237 0.148576 -0.312251" origin="layout" pathEditMode="relative">
                                      <p:cBhvr>
                                        <p:cTn id="15" dur="6750" fill="hold"/>
                                        <p:tgtEl>
                                          <p:spTgt spid="486"/>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fill="hold">
                                  <p:stCondLst>
                                    <p:cond delay="6500"/>
                                  </p:stCondLst>
                                  <p:childTnLst>
                                    <p:animMotion path="M 0.000000 0.000000 L 0.052023 0.135848" origin="layout" pathEditMode="relative">
                                      <p:cBhvr>
                                        <p:cTn id="18" dur="2500" fill="hold"/>
                                        <p:tgtEl>
                                          <p:spTgt spid="480"/>
                                        </p:tgtEl>
                                        <p:attrNameLst>
                                          <p:attrName>ppt_x</p:attrName>
                                          <p:attrName>ppt_y</p:attrName>
                                        </p:attrNameLst>
                                      </p:cBhvr>
                                    </p:animMotion>
                                  </p:childTnLst>
                                </p:cTn>
                              </p:par>
                            </p:childTnLst>
                          </p:cTn>
                        </p:par>
                        <p:par>
                          <p:cTn id="19" fill="hold">
                            <p:stCondLst>
                              <p:cond delay="0"/>
                            </p:stCondLst>
                            <p:childTnLst>
                              <p:par>
                                <p:cTn id="20" presetClass="path" nodeType="afterEffect" presetSubtype="0" presetID="-1" grpId="6" fill="hold">
                                  <p:stCondLst>
                                    <p:cond delay="0"/>
                                  </p:stCondLst>
                                  <p:childTnLst>
                                    <p:animMotion path="M 0.155644 -0.642981 L 0.014195 -0.499646" origin="layout" pathEditMode="relative">
                                      <p:cBhvr>
                                        <p:cTn id="21" dur="3750" fill="hold"/>
                                        <p:tgtEl>
                                          <p:spTgt spid="484"/>
                                        </p:tgtEl>
                                        <p:attrNameLst>
                                          <p:attrName>ppt_x</p:attrName>
                                          <p:attrName>ppt_y</p:attrName>
                                        </p:attrNameLst>
                                      </p:cBhvr>
                                    </p:animMotion>
                                  </p:childTnLst>
                                </p:cTn>
                              </p:par>
                            </p:childTnLst>
                          </p:cTn>
                        </p:par>
                        <p:par>
                          <p:cTn id="22" fill="hold">
                            <p:stCondLst>
                              <p:cond delay="0"/>
                            </p:stCondLst>
                            <p:childTnLst>
                              <p:par>
                                <p:cTn id="23" presetClass="path" nodeType="withEffect" presetSubtype="0" presetID="-1" grpId="7" fill="hold">
                                  <p:stCondLst>
                                    <p:cond delay="0"/>
                                  </p:stCondLst>
                                  <p:childTnLst>
                                    <p:animMotion path="M 0.000000 0.000000 L 0.015072 0.038615" origin="layout" pathEditMode="relative">
                                      <p:cBhvr>
                                        <p:cTn id="24" dur="2000" fill="hold"/>
                                        <p:tgtEl>
                                          <p:spTgt spid="481"/>
                                        </p:tgtEl>
                                        <p:attrNameLst>
                                          <p:attrName>ppt_x</p:attrName>
                                          <p:attrName>ppt_y</p:attrName>
                                        </p:attrNameLst>
                                      </p:cBhvr>
                                    </p:animMotion>
                                  </p:childTnLst>
                                </p:cTn>
                              </p:par>
                            </p:childTnLst>
                          </p:cTn>
                        </p:par>
                        <p:par>
                          <p:cTn id="25" fill="hold">
                            <p:stCondLst>
                              <p:cond delay="0"/>
                            </p:stCondLst>
                            <p:childTnLst>
                              <p:par>
                                <p:cTn id="26" presetClass="path" nodeType="withEffect" presetSubtype="0" presetID="-1" grpId="8" accel="50000" decel="50000" fill="hold">
                                  <p:stCondLst>
                                    <p:cond delay="0"/>
                                  </p:stCondLst>
                                  <p:childTnLst>
                                    <p:animMotion path="M -0.135280 0.281502 L -0.145493 0.231662" origin="layout" pathEditMode="relative">
                                      <p:cBhvr>
                                        <p:cTn id="27" dur="2000" fill="hold"/>
                                        <p:tgtEl>
                                          <p:spTgt spid="483"/>
                                        </p:tgtEl>
                                        <p:attrNameLst>
                                          <p:attrName>ppt_x</p:attrName>
                                          <p:attrName>ppt_y</p:attrName>
                                        </p:attrNameLst>
                                      </p:cBhvr>
                                    </p:animMotion>
                                  </p:childTnLst>
                                </p:cTn>
                              </p:par>
                            </p:childTnLst>
                          </p:cTn>
                        </p:par>
                        <p:par>
                          <p:cTn id="28" fill="hold">
                            <p:stCondLst>
                              <p:cond delay="0"/>
                            </p:stCondLst>
                            <p:childTnLst>
                              <p:par>
                                <p:cTn id="29" presetClass="path" nodeType="withEffect" presetSubtype="0" presetID="-1" grpId="9" fill="hold">
                                  <p:stCondLst>
                                    <p:cond delay="0"/>
                                  </p:stCondLst>
                                  <p:childTnLst>
                                    <p:animMotion path="M 0.148576 -0.312251 L 0.174315 -0.237380" origin="layout" pathEditMode="relative">
                                      <p:cBhvr>
                                        <p:cTn id="30" dur="2000" fill="hold"/>
                                        <p:tgtEl>
                                          <p:spTgt spid="486"/>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84" grpId="2"/>
    </p:bldLst>
  </p:timing>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8" name="Runners on second Only…"/>
          <p:cNvSpPr txBox="1"/>
          <p:nvPr>
            <p:ph type="ctrTitle"/>
          </p:nvPr>
        </p:nvSpPr>
        <p:spPr>
          <a:prstGeom prst="rect">
            <a:avLst/>
          </a:prstGeom>
        </p:spPr>
        <p:txBody>
          <a:bodyPr/>
          <a:lstStyle/>
          <a:p>
            <a:pPr defTabSz="350520">
              <a:defRPr sz="10200"/>
            </a:pPr>
            <a:r>
              <a:t>Runners on second Only</a:t>
            </a:r>
          </a:p>
          <a:p>
            <a:pPr defTabSz="350520">
              <a:defRPr sz="10200"/>
            </a:pPr>
            <a:r>
              <a:t>(Two Outs)</a:t>
            </a:r>
          </a:p>
        </p:txBody>
      </p:sp>
      <p:sp>
        <p:nvSpPr>
          <p:cNvPr id="489" name="Three Umpire System"/>
          <p:cNvSpPr txBox="1"/>
          <p:nvPr>
            <p:ph type="subTitle" sz="quarter" idx="1"/>
          </p:nvPr>
        </p:nvSpPr>
        <p:spPr>
          <a:prstGeom prst="rect">
            <a:avLst/>
          </a:prstGeom>
        </p:spPr>
        <p:txBody>
          <a:bodyPr/>
          <a:lstStyle/>
          <a:p>
            <a:pPr/>
            <a:r>
              <a:t>Three Umpire System</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Three Umpire System"/>
          <p:cNvSpPr txBox="1"/>
          <p:nvPr>
            <p:ph type="body" idx="21"/>
          </p:nvPr>
        </p:nvSpPr>
        <p:spPr>
          <a:prstGeom prst="rect">
            <a:avLst/>
          </a:prstGeom>
        </p:spPr>
        <p:txBody>
          <a:bodyPr/>
          <a:lstStyle/>
          <a:p>
            <a:pPr/>
            <a:r>
              <a:t>Three Umpire System</a:t>
            </a:r>
          </a:p>
        </p:txBody>
      </p:sp>
      <p:sp>
        <p:nvSpPr>
          <p:cNvPr id="178" name="The only three times we rotate"/>
          <p:cNvSpPr txBox="1"/>
          <p:nvPr>
            <p:ph type="title"/>
          </p:nvPr>
        </p:nvSpPr>
        <p:spPr>
          <a:prstGeom prst="rect">
            <a:avLst/>
          </a:prstGeom>
        </p:spPr>
        <p:txBody>
          <a:bodyPr/>
          <a:lstStyle>
            <a:lvl1pPr defTabSz="467359">
              <a:spcBef>
                <a:spcPts val="2200"/>
              </a:spcBef>
              <a:defRPr sz="4800"/>
            </a:lvl1pPr>
          </a:lstStyle>
          <a:p>
            <a:pPr/>
            <a:r>
              <a:t>The only three times we rotate</a:t>
            </a:r>
          </a:p>
        </p:txBody>
      </p:sp>
      <p:sp>
        <p:nvSpPr>
          <p:cNvPr id="179" name="No Runners On, base hit…"/>
          <p:cNvSpPr txBox="1"/>
          <p:nvPr>
            <p:ph type="body" idx="1"/>
          </p:nvPr>
        </p:nvSpPr>
        <p:spPr>
          <a:prstGeom prst="rect">
            <a:avLst/>
          </a:prstGeom>
        </p:spPr>
        <p:txBody>
          <a:bodyPr/>
          <a:lstStyle/>
          <a:p>
            <a:pPr algn="ctr"/>
            <a:r>
              <a:t>No Runners On, base hit</a:t>
            </a:r>
          </a:p>
          <a:p>
            <a:pPr algn="ctr"/>
            <a:r>
              <a:t>Runner on 1st Only</a:t>
            </a:r>
          </a:p>
          <a:p>
            <a:pPr algn="ctr"/>
            <a:r>
              <a:t>1st and 2nd, R2 tags and commits to 3rd base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el" backwards="0">
                                    <p:tmAbs val="0"/>
                                  </p:iterate>
                                  <p:childTnLst>
                                    <p:set>
                                      <p:cBhvr>
                                        <p:cTn id="6" fill="hold"/>
                                        <p:tgtEl>
                                          <p:spTgt spid="179"/>
                                        </p:tgtEl>
                                        <p:attrNameLst>
                                          <p:attrName>style.visibility</p:attrName>
                                        </p:attrNameLst>
                                      </p:cBhvr>
                                      <p:to>
                                        <p:strVal val="visible"/>
                                      </p:to>
                                    </p:set>
                                    <p:anim calcmode="lin" valueType="num">
                                      <p:cBhvr>
                                        <p:cTn id="7" dur="1000" fill="hold"/>
                                        <p:tgtEl>
                                          <p:spTgt spid="179"/>
                                        </p:tgtEl>
                                        <p:attrNameLst>
                                          <p:attrName>ppt_x</p:attrName>
                                        </p:attrNameLst>
                                      </p:cBhvr>
                                      <p:tavLst>
                                        <p:tav tm="0">
                                          <p:val>
                                            <p:strVal val="0-#ppt_w/2"/>
                                          </p:val>
                                        </p:tav>
                                        <p:tav tm="100000">
                                          <p:val>
                                            <p:strVal val="#ppt_x"/>
                                          </p:val>
                                        </p:tav>
                                      </p:tavLst>
                                    </p:anim>
                                    <p:anim calcmode="lin" valueType="num">
                                      <p:cBhvr>
                                        <p:cTn id="8" dur="1000" fill="hold"/>
                                        <p:tgtEl>
                                          <p:spTgt spid="1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79" grpId="1"/>
    </p:bldLst>
  </p:timing>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91" name="Image" descr="Image"/>
          <p:cNvPicPr>
            <a:picLocks noChangeAspect="1"/>
          </p:cNvPicPr>
          <p:nvPr/>
        </p:nvPicPr>
        <p:blipFill>
          <a:blip r:embed="rId2">
            <a:extLst/>
          </a:blip>
          <a:stretch>
            <a:fillRect/>
          </a:stretch>
        </p:blipFill>
        <p:spPr>
          <a:xfrm>
            <a:off x="1371400" y="373905"/>
            <a:ext cx="10262000" cy="9005790"/>
          </a:xfrm>
          <a:prstGeom prst="rect">
            <a:avLst/>
          </a:prstGeom>
          <a:ln w="12700">
            <a:miter lim="400000"/>
          </a:ln>
        </p:spPr>
      </p:pic>
      <p:sp>
        <p:nvSpPr>
          <p:cNvPr id="492" name="Male"/>
          <p:cNvSpPr/>
          <p:nvPr/>
        </p:nvSpPr>
        <p:spPr>
          <a:xfrm>
            <a:off x="5827015" y="4741462"/>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93" name="Male"/>
          <p:cNvSpPr/>
          <p:nvPr/>
        </p:nvSpPr>
        <p:spPr>
          <a:xfrm>
            <a:off x="9463510" y="5754485"/>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94" name="Male"/>
          <p:cNvSpPr/>
          <p:nvPr/>
        </p:nvSpPr>
        <p:spPr>
          <a:xfrm>
            <a:off x="6361410" y="8845506"/>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95" name="Children At Play"/>
          <p:cNvSpPr/>
          <p:nvPr/>
        </p:nvSpPr>
        <p:spPr>
          <a:xfrm>
            <a:off x="5601117" y="3689101"/>
            <a:ext cx="378594" cy="5951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96" name="Baseball"/>
          <p:cNvSpPr/>
          <p:nvPr/>
        </p:nvSpPr>
        <p:spPr>
          <a:xfrm>
            <a:off x="6249490" y="8536378"/>
            <a:ext cx="194780" cy="19477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21600"/>
                </a:moveTo>
                <a:cubicBezTo>
                  <a:pt x="7762" y="21600"/>
                  <a:pt x="5015" y="20337"/>
                  <a:pt x="3051" y="18311"/>
                </a:cubicBezTo>
                <a:cubicBezTo>
                  <a:pt x="3266" y="18074"/>
                  <a:pt x="3489" y="17850"/>
                  <a:pt x="3721" y="17634"/>
                </a:cubicBezTo>
                <a:lnTo>
                  <a:pt x="4459" y="18109"/>
                </a:lnTo>
                <a:cubicBezTo>
                  <a:pt x="4852" y="18338"/>
                  <a:pt x="5065" y="18322"/>
                  <a:pt x="5161" y="18211"/>
                </a:cubicBezTo>
                <a:cubicBezTo>
                  <a:pt x="5256" y="18101"/>
                  <a:pt x="5177" y="17973"/>
                  <a:pt x="5083" y="17913"/>
                </a:cubicBezTo>
                <a:lnTo>
                  <a:pt x="4113" y="17288"/>
                </a:lnTo>
                <a:cubicBezTo>
                  <a:pt x="4271" y="17155"/>
                  <a:pt x="4432" y="17026"/>
                  <a:pt x="4597" y="16902"/>
                </a:cubicBezTo>
                <a:lnTo>
                  <a:pt x="5282" y="17452"/>
                </a:lnTo>
                <a:cubicBezTo>
                  <a:pt x="5649" y="17722"/>
                  <a:pt x="5864" y="17727"/>
                  <a:pt x="5971" y="17628"/>
                </a:cubicBezTo>
                <a:cubicBezTo>
                  <a:pt x="6077" y="17528"/>
                  <a:pt x="6012" y="17394"/>
                  <a:pt x="5925" y="17324"/>
                </a:cubicBezTo>
                <a:lnTo>
                  <a:pt x="5024" y="16598"/>
                </a:lnTo>
                <a:cubicBezTo>
                  <a:pt x="5195" y="16482"/>
                  <a:pt x="5368" y="16370"/>
                  <a:pt x="5545" y="16264"/>
                </a:cubicBezTo>
                <a:lnTo>
                  <a:pt x="6171" y="16887"/>
                </a:lnTo>
                <a:cubicBezTo>
                  <a:pt x="6508" y="17193"/>
                  <a:pt x="6722" y="17221"/>
                  <a:pt x="6838" y="17133"/>
                </a:cubicBezTo>
                <a:cubicBezTo>
                  <a:pt x="6954" y="17045"/>
                  <a:pt x="6902" y="16903"/>
                  <a:pt x="6823" y="16824"/>
                </a:cubicBezTo>
                <a:lnTo>
                  <a:pt x="6001" y="16008"/>
                </a:lnTo>
                <a:cubicBezTo>
                  <a:pt x="6184" y="15910"/>
                  <a:pt x="6370" y="15819"/>
                  <a:pt x="6558" y="15733"/>
                </a:cubicBezTo>
                <a:lnTo>
                  <a:pt x="7115" y="16416"/>
                </a:lnTo>
                <a:cubicBezTo>
                  <a:pt x="7418" y="16756"/>
                  <a:pt x="7626" y="16805"/>
                  <a:pt x="7751" y="16730"/>
                </a:cubicBezTo>
                <a:cubicBezTo>
                  <a:pt x="7876" y="16655"/>
                  <a:pt x="7840" y="16509"/>
                  <a:pt x="7769" y="16423"/>
                </a:cubicBezTo>
                <a:lnTo>
                  <a:pt x="7037" y="15525"/>
                </a:lnTo>
                <a:cubicBezTo>
                  <a:pt x="7229" y="15448"/>
                  <a:pt x="7424" y="15377"/>
                  <a:pt x="7621" y="15311"/>
                </a:cubicBezTo>
                <a:lnTo>
                  <a:pt x="8102" y="16046"/>
                </a:lnTo>
                <a:cubicBezTo>
                  <a:pt x="8367" y="16416"/>
                  <a:pt x="8571" y="16488"/>
                  <a:pt x="8703" y="16426"/>
                </a:cubicBezTo>
                <a:cubicBezTo>
                  <a:pt x="8834" y="16364"/>
                  <a:pt x="8814" y="16216"/>
                  <a:pt x="8753" y="16122"/>
                </a:cubicBezTo>
                <a:lnTo>
                  <a:pt x="8120" y="15155"/>
                </a:lnTo>
                <a:cubicBezTo>
                  <a:pt x="8319" y="15099"/>
                  <a:pt x="8520" y="15049"/>
                  <a:pt x="8723" y="15004"/>
                </a:cubicBezTo>
                <a:lnTo>
                  <a:pt x="9123" y="15781"/>
                </a:lnTo>
                <a:cubicBezTo>
                  <a:pt x="9348" y="16177"/>
                  <a:pt x="9542" y="16270"/>
                  <a:pt x="9680" y="16222"/>
                </a:cubicBezTo>
                <a:cubicBezTo>
                  <a:pt x="9817" y="16174"/>
                  <a:pt x="9813" y="16024"/>
                  <a:pt x="9762" y="15925"/>
                </a:cubicBezTo>
                <a:lnTo>
                  <a:pt x="9236" y="14901"/>
                </a:lnTo>
                <a:cubicBezTo>
                  <a:pt x="9439" y="14865"/>
                  <a:pt x="9644" y="14835"/>
                  <a:pt x="9850" y="14811"/>
                </a:cubicBezTo>
                <a:lnTo>
                  <a:pt x="10166" y="15626"/>
                </a:lnTo>
                <a:cubicBezTo>
                  <a:pt x="10349" y="16043"/>
                  <a:pt x="10532" y="16155"/>
                  <a:pt x="10674" y="16122"/>
                </a:cubicBezTo>
                <a:cubicBezTo>
                  <a:pt x="10815" y="16089"/>
                  <a:pt x="10825" y="15940"/>
                  <a:pt x="10785" y="15835"/>
                </a:cubicBezTo>
                <a:lnTo>
                  <a:pt x="10370" y="14764"/>
                </a:lnTo>
                <a:cubicBezTo>
                  <a:pt x="10577" y="14749"/>
                  <a:pt x="10783" y="14740"/>
                  <a:pt x="10989" y="14737"/>
                </a:cubicBezTo>
                <a:lnTo>
                  <a:pt x="11219" y="15581"/>
                </a:lnTo>
                <a:cubicBezTo>
                  <a:pt x="11357" y="16015"/>
                  <a:pt x="11528" y="16144"/>
                  <a:pt x="11673" y="16126"/>
                </a:cubicBezTo>
                <a:cubicBezTo>
                  <a:pt x="11817" y="16108"/>
                  <a:pt x="11843" y="15960"/>
                  <a:pt x="11814" y="15852"/>
                </a:cubicBezTo>
                <a:lnTo>
                  <a:pt x="11512" y="14740"/>
                </a:lnTo>
                <a:cubicBezTo>
                  <a:pt x="11719" y="14747"/>
                  <a:pt x="11925" y="14759"/>
                  <a:pt x="12130" y="14777"/>
                </a:cubicBezTo>
                <a:lnTo>
                  <a:pt x="12270" y="15645"/>
                </a:lnTo>
                <a:cubicBezTo>
                  <a:pt x="12362" y="16091"/>
                  <a:pt x="12519" y="16238"/>
                  <a:pt x="12665" y="16235"/>
                </a:cubicBezTo>
                <a:cubicBezTo>
                  <a:pt x="12810" y="16233"/>
                  <a:pt x="12851" y="16087"/>
                  <a:pt x="12834" y="15977"/>
                </a:cubicBezTo>
                <a:lnTo>
                  <a:pt x="12650" y="14835"/>
                </a:lnTo>
                <a:cubicBezTo>
                  <a:pt x="12855" y="14863"/>
                  <a:pt x="13058" y="14898"/>
                  <a:pt x="13260" y="14938"/>
                </a:cubicBezTo>
                <a:lnTo>
                  <a:pt x="13309" y="15817"/>
                </a:lnTo>
                <a:cubicBezTo>
                  <a:pt x="13354" y="16270"/>
                  <a:pt x="13495" y="16434"/>
                  <a:pt x="13640" y="16446"/>
                </a:cubicBezTo>
                <a:cubicBezTo>
                  <a:pt x="13785" y="16459"/>
                  <a:pt x="13842" y="16320"/>
                  <a:pt x="13836" y="16208"/>
                </a:cubicBezTo>
                <a:lnTo>
                  <a:pt x="13772" y="15052"/>
                </a:lnTo>
                <a:cubicBezTo>
                  <a:pt x="13973" y="15102"/>
                  <a:pt x="14172" y="15158"/>
                  <a:pt x="14369" y="15220"/>
                </a:cubicBezTo>
                <a:lnTo>
                  <a:pt x="14325" y="16099"/>
                </a:lnTo>
                <a:cubicBezTo>
                  <a:pt x="14323" y="16554"/>
                  <a:pt x="14446" y="16731"/>
                  <a:pt x="14589" y="16759"/>
                </a:cubicBezTo>
                <a:cubicBezTo>
                  <a:pt x="14732" y="16786"/>
                  <a:pt x="14802" y="16654"/>
                  <a:pt x="14808" y="16543"/>
                </a:cubicBezTo>
                <a:lnTo>
                  <a:pt x="14865" y="15387"/>
                </a:lnTo>
                <a:cubicBezTo>
                  <a:pt x="15060" y="15457"/>
                  <a:pt x="15251" y="15534"/>
                  <a:pt x="15441" y="15616"/>
                </a:cubicBezTo>
                <a:lnTo>
                  <a:pt x="15307" y="16485"/>
                </a:lnTo>
                <a:cubicBezTo>
                  <a:pt x="15257" y="16938"/>
                  <a:pt x="15360" y="17126"/>
                  <a:pt x="15500" y="17169"/>
                </a:cubicBezTo>
                <a:cubicBezTo>
                  <a:pt x="15639" y="17211"/>
                  <a:pt x="15722" y="17086"/>
                  <a:pt x="15739" y="16976"/>
                </a:cubicBezTo>
                <a:lnTo>
                  <a:pt x="15917" y="15835"/>
                </a:lnTo>
                <a:cubicBezTo>
                  <a:pt x="16102" y="15926"/>
                  <a:pt x="16286" y="16021"/>
                  <a:pt x="16467" y="16122"/>
                </a:cubicBezTo>
                <a:lnTo>
                  <a:pt x="16242" y="16971"/>
                </a:lnTo>
                <a:cubicBezTo>
                  <a:pt x="16145" y="17416"/>
                  <a:pt x="16228" y="17615"/>
                  <a:pt x="16362" y="17671"/>
                </a:cubicBezTo>
                <a:cubicBezTo>
                  <a:pt x="16496" y="17728"/>
                  <a:pt x="16593" y="17614"/>
                  <a:pt x="16622" y="17506"/>
                </a:cubicBezTo>
                <a:lnTo>
                  <a:pt x="16916" y="16391"/>
                </a:lnTo>
                <a:cubicBezTo>
                  <a:pt x="17090" y="16500"/>
                  <a:pt x="17263" y="16615"/>
                  <a:pt x="17432" y="16735"/>
                </a:cubicBezTo>
                <a:lnTo>
                  <a:pt x="17121" y="17553"/>
                </a:lnTo>
                <a:cubicBezTo>
                  <a:pt x="16978" y="17986"/>
                  <a:pt x="17039" y="18192"/>
                  <a:pt x="17167" y="18262"/>
                </a:cubicBezTo>
                <a:cubicBezTo>
                  <a:pt x="17294" y="18333"/>
                  <a:pt x="17402" y="18228"/>
                  <a:pt x="17442" y="18124"/>
                </a:cubicBezTo>
                <a:lnTo>
                  <a:pt x="17852" y="17047"/>
                </a:lnTo>
                <a:cubicBezTo>
                  <a:pt x="18209" y="17327"/>
                  <a:pt x="18550" y="17633"/>
                  <a:pt x="18875" y="17960"/>
                </a:cubicBezTo>
                <a:cubicBezTo>
                  <a:pt x="16895" y="20191"/>
                  <a:pt x="14010" y="21600"/>
                  <a:pt x="10800" y="21600"/>
                </a:cubicBezTo>
                <a:close/>
                <a:moveTo>
                  <a:pt x="2690" y="17921"/>
                </a:moveTo>
                <a:cubicBezTo>
                  <a:pt x="1017" y="16019"/>
                  <a:pt x="0" y="13527"/>
                  <a:pt x="0" y="10800"/>
                </a:cubicBezTo>
                <a:cubicBezTo>
                  <a:pt x="0" y="8150"/>
                  <a:pt x="961" y="5722"/>
                  <a:pt x="2550" y="3841"/>
                </a:cubicBezTo>
                <a:cubicBezTo>
                  <a:pt x="2865" y="4184"/>
                  <a:pt x="3199" y="4505"/>
                  <a:pt x="3551" y="4804"/>
                </a:cubicBezTo>
                <a:lnTo>
                  <a:pt x="2604" y="5516"/>
                </a:lnTo>
                <a:cubicBezTo>
                  <a:pt x="2515" y="5583"/>
                  <a:pt x="2445" y="5717"/>
                  <a:pt x="2548" y="5820"/>
                </a:cubicBezTo>
                <a:cubicBezTo>
                  <a:pt x="2651" y="5923"/>
                  <a:pt x="2867" y="5924"/>
                  <a:pt x="3242" y="5667"/>
                </a:cubicBezTo>
                <a:lnTo>
                  <a:pt x="3952" y="5133"/>
                </a:lnTo>
                <a:cubicBezTo>
                  <a:pt x="4132" y="5273"/>
                  <a:pt x="4316" y="5405"/>
                  <a:pt x="4502" y="5533"/>
                </a:cubicBezTo>
                <a:lnTo>
                  <a:pt x="3633" y="6342"/>
                </a:lnTo>
                <a:cubicBezTo>
                  <a:pt x="3552" y="6418"/>
                  <a:pt x="3496" y="6557"/>
                  <a:pt x="3610" y="6649"/>
                </a:cubicBezTo>
                <a:cubicBezTo>
                  <a:pt x="3723" y="6740"/>
                  <a:pt x="3937" y="6720"/>
                  <a:pt x="4283" y="6424"/>
                </a:cubicBezTo>
                <a:lnTo>
                  <a:pt x="4933" y="5818"/>
                </a:lnTo>
                <a:cubicBezTo>
                  <a:pt x="5126" y="5938"/>
                  <a:pt x="5322" y="6053"/>
                  <a:pt x="5522" y="6161"/>
                </a:cubicBezTo>
                <a:lnTo>
                  <a:pt x="4744" y="7054"/>
                </a:lnTo>
                <a:cubicBezTo>
                  <a:pt x="4670" y="7138"/>
                  <a:pt x="4630" y="7282"/>
                  <a:pt x="4752" y="7361"/>
                </a:cubicBezTo>
                <a:cubicBezTo>
                  <a:pt x="4874" y="7440"/>
                  <a:pt x="5085" y="7397"/>
                  <a:pt x="5398" y="7067"/>
                </a:cubicBezTo>
                <a:lnTo>
                  <a:pt x="5984" y="6394"/>
                </a:lnTo>
                <a:cubicBezTo>
                  <a:pt x="6188" y="6493"/>
                  <a:pt x="6394" y="6587"/>
                  <a:pt x="6603" y="6674"/>
                </a:cubicBezTo>
                <a:lnTo>
                  <a:pt x="5922" y="7646"/>
                </a:lnTo>
                <a:cubicBezTo>
                  <a:pt x="5858" y="7737"/>
                  <a:pt x="5832" y="7886"/>
                  <a:pt x="5962" y="7951"/>
                </a:cubicBezTo>
                <a:cubicBezTo>
                  <a:pt x="6092" y="8017"/>
                  <a:pt x="6297" y="7952"/>
                  <a:pt x="6575" y="7590"/>
                </a:cubicBezTo>
                <a:lnTo>
                  <a:pt x="7088" y="6860"/>
                </a:lnTo>
                <a:cubicBezTo>
                  <a:pt x="7300" y="6937"/>
                  <a:pt x="7515" y="7008"/>
                  <a:pt x="7732" y="7072"/>
                </a:cubicBezTo>
                <a:lnTo>
                  <a:pt x="7157" y="8112"/>
                </a:lnTo>
                <a:cubicBezTo>
                  <a:pt x="7103" y="8209"/>
                  <a:pt x="7092" y="8358"/>
                  <a:pt x="7228" y="8410"/>
                </a:cubicBezTo>
                <a:cubicBezTo>
                  <a:pt x="7364" y="8462"/>
                  <a:pt x="7562" y="8377"/>
                  <a:pt x="7800" y="7989"/>
                </a:cubicBezTo>
                <a:lnTo>
                  <a:pt x="8233" y="7209"/>
                </a:lnTo>
                <a:cubicBezTo>
                  <a:pt x="8453" y="7264"/>
                  <a:pt x="8674" y="7312"/>
                  <a:pt x="8897" y="7354"/>
                </a:cubicBezTo>
                <a:lnTo>
                  <a:pt x="8431" y="8446"/>
                </a:lnTo>
                <a:cubicBezTo>
                  <a:pt x="8387" y="8549"/>
                  <a:pt x="8395" y="8699"/>
                  <a:pt x="8536" y="8736"/>
                </a:cubicBezTo>
                <a:cubicBezTo>
                  <a:pt x="8676" y="8774"/>
                  <a:pt x="8862" y="8668"/>
                  <a:pt x="9059" y="8257"/>
                </a:cubicBezTo>
                <a:lnTo>
                  <a:pt x="9406" y="7438"/>
                </a:lnTo>
                <a:cubicBezTo>
                  <a:pt x="9630" y="7470"/>
                  <a:pt x="9855" y="7495"/>
                  <a:pt x="10081" y="7513"/>
                </a:cubicBezTo>
                <a:lnTo>
                  <a:pt x="9735" y="8645"/>
                </a:lnTo>
                <a:cubicBezTo>
                  <a:pt x="9703" y="8752"/>
                  <a:pt x="9725" y="8901"/>
                  <a:pt x="9869" y="8923"/>
                </a:cubicBezTo>
                <a:cubicBezTo>
                  <a:pt x="10012" y="8946"/>
                  <a:pt x="10187" y="8821"/>
                  <a:pt x="10339" y="8392"/>
                </a:cubicBezTo>
                <a:lnTo>
                  <a:pt x="10599" y="7545"/>
                </a:lnTo>
                <a:cubicBezTo>
                  <a:pt x="10825" y="7553"/>
                  <a:pt x="11050" y="7554"/>
                  <a:pt x="11278" y="7548"/>
                </a:cubicBezTo>
                <a:lnTo>
                  <a:pt x="11053" y="8706"/>
                </a:lnTo>
                <a:cubicBezTo>
                  <a:pt x="11032" y="8815"/>
                  <a:pt x="11068" y="8962"/>
                  <a:pt x="11214" y="8969"/>
                </a:cubicBezTo>
                <a:cubicBezTo>
                  <a:pt x="11359" y="8977"/>
                  <a:pt x="11520" y="8835"/>
                  <a:pt x="11627" y="8392"/>
                </a:cubicBezTo>
                <a:lnTo>
                  <a:pt x="11797" y="7519"/>
                </a:lnTo>
                <a:cubicBezTo>
                  <a:pt x="11864" y="7515"/>
                  <a:pt x="11928" y="7514"/>
                  <a:pt x="11995" y="7508"/>
                </a:cubicBezTo>
                <a:cubicBezTo>
                  <a:pt x="12155" y="7493"/>
                  <a:pt x="12314" y="7474"/>
                  <a:pt x="12472" y="7454"/>
                </a:cubicBezTo>
                <a:lnTo>
                  <a:pt x="12369" y="8630"/>
                </a:lnTo>
                <a:cubicBezTo>
                  <a:pt x="12360" y="8741"/>
                  <a:pt x="12411" y="8882"/>
                  <a:pt x="12557" y="8875"/>
                </a:cubicBezTo>
                <a:cubicBezTo>
                  <a:pt x="12702" y="8867"/>
                  <a:pt x="12848" y="8708"/>
                  <a:pt x="12908" y="8257"/>
                </a:cubicBezTo>
                <a:lnTo>
                  <a:pt x="12985" y="7376"/>
                </a:lnTo>
                <a:cubicBezTo>
                  <a:pt x="13209" y="7337"/>
                  <a:pt x="13430" y="7292"/>
                  <a:pt x="13650" y="7239"/>
                </a:cubicBezTo>
                <a:lnTo>
                  <a:pt x="13671" y="8416"/>
                </a:lnTo>
                <a:cubicBezTo>
                  <a:pt x="13672" y="8527"/>
                  <a:pt x="13739" y="8663"/>
                  <a:pt x="13883" y="8640"/>
                </a:cubicBezTo>
                <a:cubicBezTo>
                  <a:pt x="14027" y="8617"/>
                  <a:pt x="14154" y="8444"/>
                  <a:pt x="14167" y="7989"/>
                </a:cubicBezTo>
                <a:lnTo>
                  <a:pt x="14151" y="7108"/>
                </a:lnTo>
                <a:cubicBezTo>
                  <a:pt x="14370" y="7045"/>
                  <a:pt x="14586" y="6974"/>
                  <a:pt x="14799" y="6898"/>
                </a:cubicBezTo>
                <a:lnTo>
                  <a:pt x="14943" y="8068"/>
                </a:lnTo>
                <a:cubicBezTo>
                  <a:pt x="14956" y="8179"/>
                  <a:pt x="15037" y="8307"/>
                  <a:pt x="15177" y="8269"/>
                </a:cubicBezTo>
                <a:cubicBezTo>
                  <a:pt x="15318" y="8231"/>
                  <a:pt x="15426" y="8044"/>
                  <a:pt x="15390" y="7590"/>
                </a:cubicBezTo>
                <a:lnTo>
                  <a:pt x="15284" y="6716"/>
                </a:lnTo>
                <a:cubicBezTo>
                  <a:pt x="15494" y="6631"/>
                  <a:pt x="15702" y="6539"/>
                  <a:pt x="15906" y="6441"/>
                </a:cubicBezTo>
                <a:lnTo>
                  <a:pt x="16171" y="7589"/>
                </a:lnTo>
                <a:cubicBezTo>
                  <a:pt x="16196" y="7697"/>
                  <a:pt x="16289" y="7815"/>
                  <a:pt x="16424" y="7762"/>
                </a:cubicBezTo>
                <a:cubicBezTo>
                  <a:pt x="16560" y="7710"/>
                  <a:pt x="16649" y="7515"/>
                  <a:pt x="16566" y="7067"/>
                </a:cubicBezTo>
                <a:lnTo>
                  <a:pt x="16369" y="6208"/>
                </a:lnTo>
                <a:cubicBezTo>
                  <a:pt x="16569" y="6102"/>
                  <a:pt x="16766" y="5988"/>
                  <a:pt x="16959" y="5869"/>
                </a:cubicBezTo>
                <a:lnTo>
                  <a:pt x="17342" y="6983"/>
                </a:lnTo>
                <a:cubicBezTo>
                  <a:pt x="17379" y="7088"/>
                  <a:pt x="17485" y="7196"/>
                  <a:pt x="17614" y="7130"/>
                </a:cubicBezTo>
                <a:cubicBezTo>
                  <a:pt x="17744" y="7063"/>
                  <a:pt x="17811" y="6859"/>
                  <a:pt x="17682" y="6423"/>
                </a:cubicBezTo>
                <a:lnTo>
                  <a:pt x="17395" y="5589"/>
                </a:lnTo>
                <a:cubicBezTo>
                  <a:pt x="17582" y="5462"/>
                  <a:pt x="17767" y="5329"/>
                  <a:pt x="17947" y="5191"/>
                </a:cubicBezTo>
                <a:lnTo>
                  <a:pt x="18444" y="6259"/>
                </a:lnTo>
                <a:cubicBezTo>
                  <a:pt x="18491" y="6360"/>
                  <a:pt x="18607" y="6457"/>
                  <a:pt x="18730" y="6377"/>
                </a:cubicBezTo>
                <a:cubicBezTo>
                  <a:pt x="18852" y="6298"/>
                  <a:pt x="18897" y="6087"/>
                  <a:pt x="18723" y="5667"/>
                </a:cubicBezTo>
                <a:lnTo>
                  <a:pt x="18352" y="4865"/>
                </a:lnTo>
                <a:cubicBezTo>
                  <a:pt x="18654" y="4610"/>
                  <a:pt x="18945" y="4340"/>
                  <a:pt x="19222" y="4052"/>
                </a:cubicBezTo>
                <a:cubicBezTo>
                  <a:pt x="20708" y="5902"/>
                  <a:pt x="21600" y="8248"/>
                  <a:pt x="21600" y="10800"/>
                </a:cubicBezTo>
                <a:cubicBezTo>
                  <a:pt x="21600" y="13354"/>
                  <a:pt x="20707" y="15702"/>
                  <a:pt x="19219" y="17553"/>
                </a:cubicBezTo>
                <a:cubicBezTo>
                  <a:pt x="19009" y="17343"/>
                  <a:pt x="18791" y="17141"/>
                  <a:pt x="18568" y="16949"/>
                </a:cubicBezTo>
                <a:lnTo>
                  <a:pt x="19511" y="16240"/>
                </a:lnTo>
                <a:cubicBezTo>
                  <a:pt x="19600" y="16173"/>
                  <a:pt x="19670" y="16040"/>
                  <a:pt x="19567" y="15937"/>
                </a:cubicBezTo>
                <a:cubicBezTo>
                  <a:pt x="19463" y="15834"/>
                  <a:pt x="19248" y="15833"/>
                  <a:pt x="18873" y="16090"/>
                </a:cubicBezTo>
                <a:lnTo>
                  <a:pt x="18169" y="16620"/>
                </a:lnTo>
                <a:cubicBezTo>
                  <a:pt x="17990" y="16480"/>
                  <a:pt x="17805" y="16347"/>
                  <a:pt x="17619" y="16219"/>
                </a:cubicBezTo>
                <a:lnTo>
                  <a:pt x="18482" y="15417"/>
                </a:lnTo>
                <a:cubicBezTo>
                  <a:pt x="18563" y="15341"/>
                  <a:pt x="18619" y="15200"/>
                  <a:pt x="18505" y="15108"/>
                </a:cubicBezTo>
                <a:cubicBezTo>
                  <a:pt x="18392" y="15017"/>
                  <a:pt x="18178" y="15039"/>
                  <a:pt x="17832" y="15334"/>
                </a:cubicBezTo>
                <a:lnTo>
                  <a:pt x="17187" y="15933"/>
                </a:lnTo>
                <a:cubicBezTo>
                  <a:pt x="16994" y="15813"/>
                  <a:pt x="16799" y="15699"/>
                  <a:pt x="16600" y="15591"/>
                </a:cubicBezTo>
                <a:lnTo>
                  <a:pt x="17371" y="14705"/>
                </a:lnTo>
                <a:cubicBezTo>
                  <a:pt x="17444" y="14621"/>
                  <a:pt x="17485" y="14475"/>
                  <a:pt x="17363" y="14396"/>
                </a:cubicBezTo>
                <a:cubicBezTo>
                  <a:pt x="17240" y="14317"/>
                  <a:pt x="17030" y="14360"/>
                  <a:pt x="16716" y="14690"/>
                </a:cubicBezTo>
                <a:lnTo>
                  <a:pt x="16139" y="15353"/>
                </a:lnTo>
                <a:cubicBezTo>
                  <a:pt x="15935" y="15253"/>
                  <a:pt x="15728" y="15160"/>
                  <a:pt x="15518" y="15073"/>
                </a:cubicBezTo>
                <a:lnTo>
                  <a:pt x="16193" y="14113"/>
                </a:lnTo>
                <a:cubicBezTo>
                  <a:pt x="16257" y="14021"/>
                  <a:pt x="16283" y="13873"/>
                  <a:pt x="16153" y="13807"/>
                </a:cubicBezTo>
                <a:cubicBezTo>
                  <a:pt x="16023" y="13741"/>
                  <a:pt x="15818" y="13805"/>
                  <a:pt x="15540" y="14167"/>
                </a:cubicBezTo>
                <a:lnTo>
                  <a:pt x="15036" y="14885"/>
                </a:lnTo>
                <a:cubicBezTo>
                  <a:pt x="14822" y="14808"/>
                  <a:pt x="14606" y="14737"/>
                  <a:pt x="14388" y="14673"/>
                </a:cubicBezTo>
                <a:lnTo>
                  <a:pt x="14958" y="13647"/>
                </a:lnTo>
                <a:cubicBezTo>
                  <a:pt x="15012" y="13549"/>
                  <a:pt x="15023" y="13398"/>
                  <a:pt x="14887" y="13346"/>
                </a:cubicBezTo>
                <a:cubicBezTo>
                  <a:pt x="14751" y="13294"/>
                  <a:pt x="14553" y="13380"/>
                  <a:pt x="14315" y="13768"/>
                </a:cubicBezTo>
                <a:lnTo>
                  <a:pt x="13888" y="14538"/>
                </a:lnTo>
                <a:cubicBezTo>
                  <a:pt x="13668" y="14483"/>
                  <a:pt x="13447" y="14435"/>
                  <a:pt x="13223" y="14394"/>
                </a:cubicBezTo>
                <a:lnTo>
                  <a:pt x="13682" y="13313"/>
                </a:lnTo>
                <a:cubicBezTo>
                  <a:pt x="13726" y="13210"/>
                  <a:pt x="13720" y="13058"/>
                  <a:pt x="13579" y="13021"/>
                </a:cubicBezTo>
                <a:cubicBezTo>
                  <a:pt x="13439" y="12983"/>
                  <a:pt x="13253" y="13091"/>
                  <a:pt x="13056" y="13502"/>
                </a:cubicBezTo>
                <a:lnTo>
                  <a:pt x="12710" y="14313"/>
                </a:lnTo>
                <a:cubicBezTo>
                  <a:pt x="12486" y="14283"/>
                  <a:pt x="12261" y="14258"/>
                  <a:pt x="12034" y="14241"/>
                </a:cubicBezTo>
                <a:lnTo>
                  <a:pt x="12380" y="13114"/>
                </a:lnTo>
                <a:cubicBezTo>
                  <a:pt x="12412" y="13007"/>
                  <a:pt x="12390" y="12858"/>
                  <a:pt x="12246" y="12835"/>
                </a:cubicBezTo>
                <a:cubicBezTo>
                  <a:pt x="12102" y="12813"/>
                  <a:pt x="11928" y="12937"/>
                  <a:pt x="11775" y="13367"/>
                </a:cubicBezTo>
                <a:lnTo>
                  <a:pt x="11516" y="14212"/>
                </a:lnTo>
                <a:cubicBezTo>
                  <a:pt x="11394" y="14208"/>
                  <a:pt x="11275" y="14204"/>
                  <a:pt x="11153" y="14204"/>
                </a:cubicBezTo>
                <a:cubicBezTo>
                  <a:pt x="11048" y="14204"/>
                  <a:pt x="10941" y="14208"/>
                  <a:pt x="10836" y="14210"/>
                </a:cubicBezTo>
                <a:lnTo>
                  <a:pt x="11062" y="13051"/>
                </a:lnTo>
                <a:cubicBezTo>
                  <a:pt x="11083" y="12942"/>
                  <a:pt x="11047" y="12795"/>
                  <a:pt x="10901" y="12788"/>
                </a:cubicBezTo>
                <a:cubicBezTo>
                  <a:pt x="10756" y="12780"/>
                  <a:pt x="10594" y="12924"/>
                  <a:pt x="10488" y="13367"/>
                </a:cubicBezTo>
                <a:lnTo>
                  <a:pt x="10319" y="14236"/>
                </a:lnTo>
                <a:cubicBezTo>
                  <a:pt x="10253" y="14241"/>
                  <a:pt x="10185" y="14243"/>
                  <a:pt x="10118" y="14249"/>
                </a:cubicBezTo>
                <a:cubicBezTo>
                  <a:pt x="9958" y="14264"/>
                  <a:pt x="9801" y="14283"/>
                  <a:pt x="9642" y="14303"/>
                </a:cubicBezTo>
                <a:lnTo>
                  <a:pt x="9745" y="13127"/>
                </a:lnTo>
                <a:cubicBezTo>
                  <a:pt x="9755" y="13016"/>
                  <a:pt x="9704" y="12876"/>
                  <a:pt x="9558" y="12884"/>
                </a:cubicBezTo>
                <a:cubicBezTo>
                  <a:pt x="9413" y="12892"/>
                  <a:pt x="9267" y="13050"/>
                  <a:pt x="9207" y="13502"/>
                </a:cubicBezTo>
                <a:lnTo>
                  <a:pt x="9129" y="14383"/>
                </a:lnTo>
                <a:cubicBezTo>
                  <a:pt x="8906" y="14422"/>
                  <a:pt x="8684" y="14465"/>
                  <a:pt x="8465" y="14518"/>
                </a:cubicBezTo>
                <a:lnTo>
                  <a:pt x="8444" y="13341"/>
                </a:lnTo>
                <a:cubicBezTo>
                  <a:pt x="8443" y="13230"/>
                  <a:pt x="8376" y="13096"/>
                  <a:pt x="8232" y="13119"/>
                </a:cubicBezTo>
                <a:cubicBezTo>
                  <a:pt x="8088" y="13142"/>
                  <a:pt x="7960" y="13313"/>
                  <a:pt x="7948" y="13768"/>
                </a:cubicBezTo>
                <a:lnTo>
                  <a:pt x="7963" y="14651"/>
                </a:lnTo>
                <a:cubicBezTo>
                  <a:pt x="7745" y="14713"/>
                  <a:pt x="7529" y="14780"/>
                  <a:pt x="7315" y="14855"/>
                </a:cubicBezTo>
                <a:lnTo>
                  <a:pt x="7172" y="13691"/>
                </a:lnTo>
                <a:cubicBezTo>
                  <a:pt x="7159" y="13580"/>
                  <a:pt x="7078" y="13452"/>
                  <a:pt x="6937" y="13490"/>
                </a:cubicBezTo>
                <a:cubicBezTo>
                  <a:pt x="6797" y="13528"/>
                  <a:pt x="6688" y="13713"/>
                  <a:pt x="6723" y="14167"/>
                </a:cubicBezTo>
                <a:lnTo>
                  <a:pt x="6829" y="15037"/>
                </a:lnTo>
                <a:cubicBezTo>
                  <a:pt x="6619" y="15122"/>
                  <a:pt x="6412" y="15217"/>
                  <a:pt x="6207" y="15314"/>
                </a:cubicBezTo>
                <a:lnTo>
                  <a:pt x="5944" y="14170"/>
                </a:lnTo>
                <a:cubicBezTo>
                  <a:pt x="5919" y="14061"/>
                  <a:pt x="5826" y="13942"/>
                  <a:pt x="5690" y="13994"/>
                </a:cubicBezTo>
                <a:cubicBezTo>
                  <a:pt x="5554" y="14047"/>
                  <a:pt x="5464" y="14244"/>
                  <a:pt x="5547" y="14691"/>
                </a:cubicBezTo>
                <a:lnTo>
                  <a:pt x="5744" y="15545"/>
                </a:lnTo>
                <a:cubicBezTo>
                  <a:pt x="5544" y="15652"/>
                  <a:pt x="5348" y="15767"/>
                  <a:pt x="5154" y="15886"/>
                </a:cubicBezTo>
                <a:lnTo>
                  <a:pt x="4772" y="14774"/>
                </a:lnTo>
                <a:cubicBezTo>
                  <a:pt x="4736" y="14669"/>
                  <a:pt x="4630" y="14561"/>
                  <a:pt x="4501" y="14627"/>
                </a:cubicBezTo>
                <a:cubicBezTo>
                  <a:pt x="4371" y="14694"/>
                  <a:pt x="4304" y="14898"/>
                  <a:pt x="4433" y="15334"/>
                </a:cubicBezTo>
                <a:lnTo>
                  <a:pt x="4718" y="16166"/>
                </a:lnTo>
                <a:cubicBezTo>
                  <a:pt x="4531" y="16294"/>
                  <a:pt x="4347" y="16427"/>
                  <a:pt x="4167" y="16566"/>
                </a:cubicBezTo>
                <a:lnTo>
                  <a:pt x="3670" y="15500"/>
                </a:lnTo>
                <a:cubicBezTo>
                  <a:pt x="3623" y="15399"/>
                  <a:pt x="3507" y="15302"/>
                  <a:pt x="3385" y="15382"/>
                </a:cubicBezTo>
                <a:cubicBezTo>
                  <a:pt x="3263" y="15461"/>
                  <a:pt x="3218" y="15671"/>
                  <a:pt x="3392" y="16092"/>
                </a:cubicBezTo>
                <a:lnTo>
                  <a:pt x="3763" y="16892"/>
                </a:lnTo>
                <a:cubicBezTo>
                  <a:pt x="3590" y="17038"/>
                  <a:pt x="3422" y="17191"/>
                  <a:pt x="3257" y="17347"/>
                </a:cubicBezTo>
                <a:lnTo>
                  <a:pt x="2650" y="16335"/>
                </a:lnTo>
                <a:cubicBezTo>
                  <a:pt x="2592" y="16239"/>
                  <a:pt x="2467" y="16155"/>
                  <a:pt x="2354" y="16247"/>
                </a:cubicBezTo>
                <a:cubicBezTo>
                  <a:pt x="2241" y="16339"/>
                  <a:pt x="2218" y="16552"/>
                  <a:pt x="2435" y="16953"/>
                </a:cubicBezTo>
                <a:lnTo>
                  <a:pt x="2891" y="17712"/>
                </a:lnTo>
                <a:cubicBezTo>
                  <a:pt x="2824" y="17781"/>
                  <a:pt x="2755" y="17850"/>
                  <a:pt x="2690" y="17921"/>
                </a:cubicBezTo>
                <a:close/>
                <a:moveTo>
                  <a:pt x="11126" y="7020"/>
                </a:moveTo>
                <a:lnTo>
                  <a:pt x="10896" y="6178"/>
                </a:lnTo>
                <a:cubicBezTo>
                  <a:pt x="10758" y="5744"/>
                  <a:pt x="10587" y="5613"/>
                  <a:pt x="10442" y="5631"/>
                </a:cubicBezTo>
                <a:cubicBezTo>
                  <a:pt x="10298" y="5649"/>
                  <a:pt x="10271" y="5797"/>
                  <a:pt x="10301" y="5905"/>
                </a:cubicBezTo>
                <a:lnTo>
                  <a:pt x="10603" y="7015"/>
                </a:lnTo>
                <a:cubicBezTo>
                  <a:pt x="10396" y="7007"/>
                  <a:pt x="10189" y="6995"/>
                  <a:pt x="9983" y="6976"/>
                </a:cubicBezTo>
                <a:lnTo>
                  <a:pt x="9845" y="6114"/>
                </a:lnTo>
                <a:cubicBezTo>
                  <a:pt x="9753" y="5668"/>
                  <a:pt x="9596" y="5520"/>
                  <a:pt x="9450" y="5523"/>
                </a:cubicBezTo>
                <a:cubicBezTo>
                  <a:pt x="9304" y="5526"/>
                  <a:pt x="9264" y="5670"/>
                  <a:pt x="9281" y="5780"/>
                </a:cubicBezTo>
                <a:lnTo>
                  <a:pt x="9464" y="6914"/>
                </a:lnTo>
                <a:cubicBezTo>
                  <a:pt x="9259" y="6885"/>
                  <a:pt x="9055" y="6850"/>
                  <a:pt x="8853" y="6809"/>
                </a:cubicBezTo>
                <a:lnTo>
                  <a:pt x="8804" y="5940"/>
                </a:lnTo>
                <a:cubicBezTo>
                  <a:pt x="8759" y="5487"/>
                  <a:pt x="8620" y="5323"/>
                  <a:pt x="8475" y="5311"/>
                </a:cubicBezTo>
                <a:cubicBezTo>
                  <a:pt x="8330" y="5298"/>
                  <a:pt x="8273" y="5439"/>
                  <a:pt x="8279" y="5550"/>
                </a:cubicBezTo>
                <a:lnTo>
                  <a:pt x="8343" y="6693"/>
                </a:lnTo>
                <a:cubicBezTo>
                  <a:pt x="8143" y="6642"/>
                  <a:pt x="7943" y="6587"/>
                  <a:pt x="7746" y="6526"/>
                </a:cubicBezTo>
                <a:lnTo>
                  <a:pt x="7788" y="5658"/>
                </a:lnTo>
                <a:cubicBezTo>
                  <a:pt x="7790" y="5203"/>
                  <a:pt x="7669" y="5026"/>
                  <a:pt x="7526" y="4998"/>
                </a:cubicBezTo>
                <a:cubicBezTo>
                  <a:pt x="7383" y="4971"/>
                  <a:pt x="7313" y="5103"/>
                  <a:pt x="7307" y="5214"/>
                </a:cubicBezTo>
                <a:lnTo>
                  <a:pt x="7251" y="6357"/>
                </a:lnTo>
                <a:cubicBezTo>
                  <a:pt x="7057" y="6286"/>
                  <a:pt x="6866" y="6210"/>
                  <a:pt x="6676" y="6129"/>
                </a:cubicBezTo>
                <a:lnTo>
                  <a:pt x="6808" y="5272"/>
                </a:lnTo>
                <a:cubicBezTo>
                  <a:pt x="6858" y="4819"/>
                  <a:pt x="6755" y="4631"/>
                  <a:pt x="6615" y="4588"/>
                </a:cubicBezTo>
                <a:cubicBezTo>
                  <a:pt x="6476" y="4546"/>
                  <a:pt x="6393" y="4670"/>
                  <a:pt x="6376" y="4781"/>
                </a:cubicBezTo>
                <a:lnTo>
                  <a:pt x="6200" y="5913"/>
                </a:lnTo>
                <a:cubicBezTo>
                  <a:pt x="6014" y="5823"/>
                  <a:pt x="5830" y="5727"/>
                  <a:pt x="5650" y="5626"/>
                </a:cubicBezTo>
                <a:lnTo>
                  <a:pt x="5873" y="4786"/>
                </a:lnTo>
                <a:cubicBezTo>
                  <a:pt x="5970" y="4341"/>
                  <a:pt x="5887" y="4142"/>
                  <a:pt x="5753" y="4085"/>
                </a:cubicBezTo>
                <a:cubicBezTo>
                  <a:pt x="5619" y="4029"/>
                  <a:pt x="5521" y="4145"/>
                  <a:pt x="5493" y="4252"/>
                </a:cubicBezTo>
                <a:lnTo>
                  <a:pt x="5199" y="5363"/>
                </a:lnTo>
                <a:cubicBezTo>
                  <a:pt x="5024" y="5254"/>
                  <a:pt x="4852" y="5139"/>
                  <a:pt x="4683" y="5020"/>
                </a:cubicBezTo>
                <a:lnTo>
                  <a:pt x="4993" y="4204"/>
                </a:lnTo>
                <a:cubicBezTo>
                  <a:pt x="5137" y="3771"/>
                  <a:pt x="5075" y="3565"/>
                  <a:pt x="4948" y="3495"/>
                </a:cubicBezTo>
                <a:cubicBezTo>
                  <a:pt x="4820" y="3424"/>
                  <a:pt x="4712" y="3529"/>
                  <a:pt x="4673" y="3633"/>
                </a:cubicBezTo>
                <a:lnTo>
                  <a:pt x="4264" y="4706"/>
                </a:lnTo>
                <a:cubicBezTo>
                  <a:pt x="4102" y="4580"/>
                  <a:pt x="3943" y="4448"/>
                  <a:pt x="3787" y="4312"/>
                </a:cubicBezTo>
                <a:lnTo>
                  <a:pt x="4180" y="3534"/>
                </a:lnTo>
                <a:cubicBezTo>
                  <a:pt x="4368" y="3119"/>
                  <a:pt x="4328" y="2908"/>
                  <a:pt x="4209" y="2825"/>
                </a:cubicBezTo>
                <a:cubicBezTo>
                  <a:pt x="4089" y="2741"/>
                  <a:pt x="3971" y="2833"/>
                  <a:pt x="3920" y="2933"/>
                </a:cubicBezTo>
                <a:lnTo>
                  <a:pt x="3402" y="3957"/>
                </a:lnTo>
                <a:cubicBezTo>
                  <a:pt x="3231" y="3792"/>
                  <a:pt x="3064" y="3622"/>
                  <a:pt x="2903" y="3444"/>
                </a:cubicBezTo>
                <a:cubicBezTo>
                  <a:pt x="4876" y="1327"/>
                  <a:pt x="7685" y="0"/>
                  <a:pt x="10800" y="0"/>
                </a:cubicBezTo>
                <a:cubicBezTo>
                  <a:pt x="14012" y="0"/>
                  <a:pt x="16900" y="1412"/>
                  <a:pt x="18880" y="3645"/>
                </a:cubicBezTo>
                <a:cubicBezTo>
                  <a:pt x="18722" y="3810"/>
                  <a:pt x="18558" y="3968"/>
                  <a:pt x="18392" y="4123"/>
                </a:cubicBezTo>
                <a:lnTo>
                  <a:pt x="17656" y="3648"/>
                </a:lnTo>
                <a:cubicBezTo>
                  <a:pt x="17263" y="3419"/>
                  <a:pt x="17050" y="3435"/>
                  <a:pt x="16954" y="3545"/>
                </a:cubicBezTo>
                <a:cubicBezTo>
                  <a:pt x="16859" y="3655"/>
                  <a:pt x="16938" y="3784"/>
                  <a:pt x="17032" y="3844"/>
                </a:cubicBezTo>
                <a:lnTo>
                  <a:pt x="18001" y="4468"/>
                </a:lnTo>
                <a:cubicBezTo>
                  <a:pt x="17842" y="4602"/>
                  <a:pt x="17680" y="4729"/>
                  <a:pt x="17515" y="4853"/>
                </a:cubicBezTo>
                <a:lnTo>
                  <a:pt x="16833" y="4305"/>
                </a:lnTo>
                <a:cubicBezTo>
                  <a:pt x="16466" y="4035"/>
                  <a:pt x="16251" y="4030"/>
                  <a:pt x="16144" y="4129"/>
                </a:cubicBezTo>
                <a:cubicBezTo>
                  <a:pt x="16038" y="4229"/>
                  <a:pt x="16103" y="4365"/>
                  <a:pt x="16190" y="4435"/>
                </a:cubicBezTo>
                <a:lnTo>
                  <a:pt x="17089" y="5157"/>
                </a:lnTo>
                <a:cubicBezTo>
                  <a:pt x="16918" y="5273"/>
                  <a:pt x="16744" y="5384"/>
                  <a:pt x="16566" y="5489"/>
                </a:cubicBezTo>
                <a:lnTo>
                  <a:pt x="15944" y="4872"/>
                </a:lnTo>
                <a:cubicBezTo>
                  <a:pt x="15607" y="4565"/>
                  <a:pt x="15393" y="4538"/>
                  <a:pt x="15277" y="4625"/>
                </a:cubicBezTo>
                <a:cubicBezTo>
                  <a:pt x="15161" y="4713"/>
                  <a:pt x="15211" y="4854"/>
                  <a:pt x="15291" y="4933"/>
                </a:cubicBezTo>
                <a:lnTo>
                  <a:pt x="16111" y="5746"/>
                </a:lnTo>
                <a:cubicBezTo>
                  <a:pt x="15928" y="5843"/>
                  <a:pt x="15743" y="5936"/>
                  <a:pt x="15555" y="6023"/>
                </a:cubicBezTo>
                <a:lnTo>
                  <a:pt x="15000" y="5343"/>
                </a:lnTo>
                <a:cubicBezTo>
                  <a:pt x="14697" y="5003"/>
                  <a:pt x="14489" y="4952"/>
                  <a:pt x="14364" y="5027"/>
                </a:cubicBezTo>
                <a:cubicBezTo>
                  <a:pt x="14239" y="5102"/>
                  <a:pt x="14275" y="5249"/>
                  <a:pt x="14346" y="5336"/>
                </a:cubicBezTo>
                <a:lnTo>
                  <a:pt x="15075" y="6230"/>
                </a:lnTo>
                <a:cubicBezTo>
                  <a:pt x="14883" y="6308"/>
                  <a:pt x="14690" y="6382"/>
                  <a:pt x="14494" y="6448"/>
                </a:cubicBezTo>
                <a:lnTo>
                  <a:pt x="14013" y="5712"/>
                </a:lnTo>
                <a:cubicBezTo>
                  <a:pt x="13748" y="5342"/>
                  <a:pt x="13544" y="5271"/>
                  <a:pt x="13412" y="5332"/>
                </a:cubicBezTo>
                <a:cubicBezTo>
                  <a:pt x="13280" y="5394"/>
                  <a:pt x="13301" y="5543"/>
                  <a:pt x="13362" y="5636"/>
                </a:cubicBezTo>
                <a:lnTo>
                  <a:pt x="13995" y="6603"/>
                </a:lnTo>
                <a:cubicBezTo>
                  <a:pt x="13796" y="6660"/>
                  <a:pt x="13594" y="6710"/>
                  <a:pt x="13392" y="6755"/>
                </a:cubicBezTo>
                <a:lnTo>
                  <a:pt x="12992" y="5975"/>
                </a:lnTo>
                <a:cubicBezTo>
                  <a:pt x="12767" y="5580"/>
                  <a:pt x="12573" y="5487"/>
                  <a:pt x="12435" y="5535"/>
                </a:cubicBezTo>
                <a:cubicBezTo>
                  <a:pt x="12298" y="5583"/>
                  <a:pt x="12302" y="5733"/>
                  <a:pt x="12353" y="5832"/>
                </a:cubicBezTo>
                <a:lnTo>
                  <a:pt x="12879" y="6856"/>
                </a:lnTo>
                <a:cubicBezTo>
                  <a:pt x="12676" y="6892"/>
                  <a:pt x="12471" y="6921"/>
                  <a:pt x="12265" y="6946"/>
                </a:cubicBezTo>
                <a:lnTo>
                  <a:pt x="11949" y="6132"/>
                </a:lnTo>
                <a:cubicBezTo>
                  <a:pt x="11766" y="5715"/>
                  <a:pt x="11583" y="5603"/>
                  <a:pt x="11441" y="5636"/>
                </a:cubicBezTo>
                <a:cubicBezTo>
                  <a:pt x="11299" y="5669"/>
                  <a:pt x="11288" y="5819"/>
                  <a:pt x="11328" y="5923"/>
                </a:cubicBezTo>
                <a:lnTo>
                  <a:pt x="11745" y="6993"/>
                </a:lnTo>
                <a:cubicBezTo>
                  <a:pt x="11538" y="7007"/>
                  <a:pt x="11332" y="7017"/>
                  <a:pt x="11126" y="702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97" name="Children At Play"/>
          <p:cNvSpPr/>
          <p:nvPr/>
        </p:nvSpPr>
        <p:spPr>
          <a:xfrm>
            <a:off x="6510241" y="8169783"/>
            <a:ext cx="378594" cy="5951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498" name="R2 Only (2 outs)…"/>
          <p:cNvSpPr txBox="1"/>
          <p:nvPr/>
        </p:nvSpPr>
        <p:spPr>
          <a:xfrm>
            <a:off x="4869261" y="863015"/>
            <a:ext cx="3266277" cy="2120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700" u="sng">
                <a:solidFill>
                  <a:srgbClr val="000000"/>
                </a:solidFill>
                <a:latin typeface="Avenir Next Regular"/>
                <a:ea typeface="Avenir Next Regular"/>
                <a:cs typeface="Avenir Next Regular"/>
                <a:sym typeface="Avenir Next Regular"/>
              </a:defRPr>
            </a:pPr>
            <a:r>
              <a:t>R2 Only (2 outs)</a:t>
            </a:r>
          </a:p>
          <a:p>
            <a:pPr algn="ctr">
              <a:defRPr b="1" sz="2700" u="sng">
                <a:solidFill>
                  <a:srgbClr val="000000"/>
                </a:solidFill>
                <a:latin typeface="Avenir Next Regular"/>
                <a:ea typeface="Avenir Next Regular"/>
                <a:cs typeface="Avenir Next Regular"/>
                <a:sym typeface="Avenir Next Regular"/>
              </a:defRPr>
            </a:pPr>
            <a:r>
              <a:t>Base Hit</a:t>
            </a:r>
          </a:p>
          <a:p>
            <a:pPr algn="ctr">
              <a:defRPr b="1" sz="2700" u="sng">
                <a:solidFill>
                  <a:srgbClr val="000000"/>
                </a:solidFill>
                <a:latin typeface="Avenir Next Regular"/>
                <a:ea typeface="Avenir Next Regular"/>
                <a:cs typeface="Avenir Next Regular"/>
                <a:sym typeface="Avenir Next Regular"/>
              </a:defRPr>
            </a:pPr>
            <a:r>
              <a:t>Single</a:t>
            </a:r>
          </a:p>
        </p:txBody>
      </p:sp>
      <p:sp>
        <p:nvSpPr>
          <p:cNvPr id="499" name="U1: Drops to the outside of 1st to see touch by B-R and potential play back into 1st"/>
          <p:cNvSpPr txBox="1"/>
          <p:nvPr/>
        </p:nvSpPr>
        <p:spPr>
          <a:xfrm>
            <a:off x="9230917" y="6688164"/>
            <a:ext cx="2954679" cy="2260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500">
                <a:solidFill>
                  <a:srgbClr val="000000"/>
                </a:solidFill>
              </a:defRPr>
            </a:lvl1pPr>
          </a:lstStyle>
          <a:p>
            <a:pPr/>
            <a:r>
              <a:t>U1: Drops to the outside of 1st to see touch by B-R and potential play back into 1st</a:t>
            </a:r>
          </a:p>
        </p:txBody>
      </p:sp>
      <p:sp>
        <p:nvSpPr>
          <p:cNvPr id="500" name="U3: passes off R2 to score, picks up next responsibility of B-R into 2nd and 3rd"/>
          <p:cNvSpPr txBox="1"/>
          <p:nvPr/>
        </p:nvSpPr>
        <p:spPr>
          <a:xfrm>
            <a:off x="347478" y="6825564"/>
            <a:ext cx="2954679" cy="1778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400">
                <a:solidFill>
                  <a:srgbClr val="000000"/>
                </a:solidFill>
              </a:defRPr>
            </a:lvl1pPr>
          </a:lstStyle>
          <a:p>
            <a:pPr/>
            <a:r>
              <a:t>U3: passes off R2 to score, picks up next responsibility of B-R into 2nd and 3rd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C 0.009172 -0.129007 0.027010 -0.256656 0.053300 -0.381411 C 0.070146 -0.461352 0.090430 -0.539934 0.114051 -0.616766" origin="layout" pathEditMode="relative">
                                      <p:cBhvr>
                                        <p:cTn id="6" dur="6000" fill="hold"/>
                                        <p:tgtEl>
                                          <p:spTgt spid="496"/>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decel="50000" fill="hold">
                                  <p:stCondLst>
                                    <p:cond delay="700"/>
                                  </p:stCondLst>
                                  <p:childTnLst>
                                    <p:animMotion path="M 0.000000 0.000000 C -0.028219 0.033872 -0.055157 0.068059 -0.081020 0.102706 C -0.109149 0.140388 -0.138233 0.182690 -0.140788 0.237889 C -0.144055 0.308459 -0.107680 0.362181 -0.069017 0.401345 C -0.034367 0.436443 0.005219 0.464149 0.049786 0.482092" origin="layout" pathEditMode="relative">
                                      <p:cBhvr>
                                        <p:cTn id="9" dur="9000" fill="hold"/>
                                        <p:tgtEl>
                                          <p:spTgt spid="495"/>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0"/>
                                  </p:stCondLst>
                                  <p:childTnLst>
                                    <p:animMotion path="M 0.000000 0.000000 C 0.093328 0.005466 0.169757 -0.097793 0.164428 -0.222147 C 0.163353 -0.247225 0.158519 -0.271761 0.150211 -0.294306" origin="layout" pathEditMode="relative">
                                      <p:cBhvr>
                                        <p:cTn id="12" dur="6000" fill="hold"/>
                                        <p:tgtEl>
                                          <p:spTgt spid="497"/>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decel="50000" fill="hold">
                                  <p:stCondLst>
                                    <p:cond delay="900"/>
                                  </p:stCondLst>
                                  <p:childTnLst>
                                    <p:animMotion path="M 0.000000 0.000000 L -0.014376 0.065246" origin="layout" pathEditMode="relative">
                                      <p:cBhvr>
                                        <p:cTn id="15" dur="3000" fill="hold"/>
                                        <p:tgtEl>
                                          <p:spTgt spid="493"/>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502" name="Image" descr="Image"/>
          <p:cNvPicPr>
            <a:picLocks noChangeAspect="1"/>
          </p:cNvPicPr>
          <p:nvPr/>
        </p:nvPicPr>
        <p:blipFill>
          <a:blip r:embed="rId2">
            <a:extLst/>
          </a:blip>
          <a:stretch>
            <a:fillRect/>
          </a:stretch>
        </p:blipFill>
        <p:spPr>
          <a:xfrm>
            <a:off x="1371400" y="373905"/>
            <a:ext cx="10262000" cy="9005790"/>
          </a:xfrm>
          <a:prstGeom prst="rect">
            <a:avLst/>
          </a:prstGeom>
          <a:ln w="12700">
            <a:miter lim="400000"/>
          </a:ln>
        </p:spPr>
      </p:pic>
      <p:sp>
        <p:nvSpPr>
          <p:cNvPr id="503" name="Male"/>
          <p:cNvSpPr/>
          <p:nvPr/>
        </p:nvSpPr>
        <p:spPr>
          <a:xfrm>
            <a:off x="5827015" y="4741462"/>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04" name="Male"/>
          <p:cNvSpPr/>
          <p:nvPr/>
        </p:nvSpPr>
        <p:spPr>
          <a:xfrm>
            <a:off x="9463510" y="5754485"/>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05" name="Male"/>
          <p:cNvSpPr/>
          <p:nvPr/>
        </p:nvSpPr>
        <p:spPr>
          <a:xfrm>
            <a:off x="6361410" y="8845506"/>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06" name="Children At Play"/>
          <p:cNvSpPr/>
          <p:nvPr/>
        </p:nvSpPr>
        <p:spPr>
          <a:xfrm>
            <a:off x="5601117" y="3689101"/>
            <a:ext cx="378594" cy="5951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07" name="Baseball"/>
          <p:cNvSpPr/>
          <p:nvPr/>
        </p:nvSpPr>
        <p:spPr>
          <a:xfrm>
            <a:off x="6249490" y="8536378"/>
            <a:ext cx="194780" cy="19477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21600"/>
                </a:moveTo>
                <a:cubicBezTo>
                  <a:pt x="7762" y="21600"/>
                  <a:pt x="5015" y="20337"/>
                  <a:pt x="3051" y="18311"/>
                </a:cubicBezTo>
                <a:cubicBezTo>
                  <a:pt x="3266" y="18074"/>
                  <a:pt x="3489" y="17850"/>
                  <a:pt x="3721" y="17634"/>
                </a:cubicBezTo>
                <a:lnTo>
                  <a:pt x="4459" y="18109"/>
                </a:lnTo>
                <a:cubicBezTo>
                  <a:pt x="4852" y="18338"/>
                  <a:pt x="5065" y="18322"/>
                  <a:pt x="5161" y="18211"/>
                </a:cubicBezTo>
                <a:cubicBezTo>
                  <a:pt x="5256" y="18101"/>
                  <a:pt x="5177" y="17973"/>
                  <a:pt x="5083" y="17913"/>
                </a:cubicBezTo>
                <a:lnTo>
                  <a:pt x="4113" y="17288"/>
                </a:lnTo>
                <a:cubicBezTo>
                  <a:pt x="4271" y="17155"/>
                  <a:pt x="4432" y="17026"/>
                  <a:pt x="4597" y="16902"/>
                </a:cubicBezTo>
                <a:lnTo>
                  <a:pt x="5282" y="17452"/>
                </a:lnTo>
                <a:cubicBezTo>
                  <a:pt x="5649" y="17722"/>
                  <a:pt x="5864" y="17727"/>
                  <a:pt x="5971" y="17628"/>
                </a:cubicBezTo>
                <a:cubicBezTo>
                  <a:pt x="6077" y="17528"/>
                  <a:pt x="6012" y="17394"/>
                  <a:pt x="5925" y="17324"/>
                </a:cubicBezTo>
                <a:lnTo>
                  <a:pt x="5024" y="16598"/>
                </a:lnTo>
                <a:cubicBezTo>
                  <a:pt x="5195" y="16482"/>
                  <a:pt x="5368" y="16370"/>
                  <a:pt x="5545" y="16264"/>
                </a:cubicBezTo>
                <a:lnTo>
                  <a:pt x="6171" y="16887"/>
                </a:lnTo>
                <a:cubicBezTo>
                  <a:pt x="6508" y="17193"/>
                  <a:pt x="6722" y="17221"/>
                  <a:pt x="6838" y="17133"/>
                </a:cubicBezTo>
                <a:cubicBezTo>
                  <a:pt x="6954" y="17045"/>
                  <a:pt x="6902" y="16903"/>
                  <a:pt x="6823" y="16824"/>
                </a:cubicBezTo>
                <a:lnTo>
                  <a:pt x="6001" y="16008"/>
                </a:lnTo>
                <a:cubicBezTo>
                  <a:pt x="6184" y="15910"/>
                  <a:pt x="6370" y="15819"/>
                  <a:pt x="6558" y="15733"/>
                </a:cubicBezTo>
                <a:lnTo>
                  <a:pt x="7115" y="16416"/>
                </a:lnTo>
                <a:cubicBezTo>
                  <a:pt x="7418" y="16756"/>
                  <a:pt x="7626" y="16805"/>
                  <a:pt x="7751" y="16730"/>
                </a:cubicBezTo>
                <a:cubicBezTo>
                  <a:pt x="7876" y="16655"/>
                  <a:pt x="7840" y="16509"/>
                  <a:pt x="7769" y="16423"/>
                </a:cubicBezTo>
                <a:lnTo>
                  <a:pt x="7037" y="15525"/>
                </a:lnTo>
                <a:cubicBezTo>
                  <a:pt x="7229" y="15448"/>
                  <a:pt x="7424" y="15377"/>
                  <a:pt x="7621" y="15311"/>
                </a:cubicBezTo>
                <a:lnTo>
                  <a:pt x="8102" y="16046"/>
                </a:lnTo>
                <a:cubicBezTo>
                  <a:pt x="8367" y="16416"/>
                  <a:pt x="8571" y="16488"/>
                  <a:pt x="8703" y="16426"/>
                </a:cubicBezTo>
                <a:cubicBezTo>
                  <a:pt x="8834" y="16364"/>
                  <a:pt x="8814" y="16216"/>
                  <a:pt x="8753" y="16122"/>
                </a:cubicBezTo>
                <a:lnTo>
                  <a:pt x="8120" y="15155"/>
                </a:lnTo>
                <a:cubicBezTo>
                  <a:pt x="8319" y="15099"/>
                  <a:pt x="8520" y="15049"/>
                  <a:pt x="8723" y="15004"/>
                </a:cubicBezTo>
                <a:lnTo>
                  <a:pt x="9123" y="15781"/>
                </a:lnTo>
                <a:cubicBezTo>
                  <a:pt x="9348" y="16177"/>
                  <a:pt x="9542" y="16270"/>
                  <a:pt x="9680" y="16222"/>
                </a:cubicBezTo>
                <a:cubicBezTo>
                  <a:pt x="9817" y="16174"/>
                  <a:pt x="9813" y="16024"/>
                  <a:pt x="9762" y="15925"/>
                </a:cubicBezTo>
                <a:lnTo>
                  <a:pt x="9236" y="14901"/>
                </a:lnTo>
                <a:cubicBezTo>
                  <a:pt x="9439" y="14865"/>
                  <a:pt x="9644" y="14835"/>
                  <a:pt x="9850" y="14811"/>
                </a:cubicBezTo>
                <a:lnTo>
                  <a:pt x="10166" y="15626"/>
                </a:lnTo>
                <a:cubicBezTo>
                  <a:pt x="10349" y="16043"/>
                  <a:pt x="10532" y="16155"/>
                  <a:pt x="10674" y="16122"/>
                </a:cubicBezTo>
                <a:cubicBezTo>
                  <a:pt x="10815" y="16089"/>
                  <a:pt x="10825" y="15940"/>
                  <a:pt x="10785" y="15835"/>
                </a:cubicBezTo>
                <a:lnTo>
                  <a:pt x="10370" y="14764"/>
                </a:lnTo>
                <a:cubicBezTo>
                  <a:pt x="10577" y="14749"/>
                  <a:pt x="10783" y="14740"/>
                  <a:pt x="10989" y="14737"/>
                </a:cubicBezTo>
                <a:lnTo>
                  <a:pt x="11219" y="15581"/>
                </a:lnTo>
                <a:cubicBezTo>
                  <a:pt x="11357" y="16015"/>
                  <a:pt x="11528" y="16144"/>
                  <a:pt x="11673" y="16126"/>
                </a:cubicBezTo>
                <a:cubicBezTo>
                  <a:pt x="11817" y="16108"/>
                  <a:pt x="11843" y="15960"/>
                  <a:pt x="11814" y="15852"/>
                </a:cubicBezTo>
                <a:lnTo>
                  <a:pt x="11512" y="14740"/>
                </a:lnTo>
                <a:cubicBezTo>
                  <a:pt x="11719" y="14747"/>
                  <a:pt x="11925" y="14759"/>
                  <a:pt x="12130" y="14777"/>
                </a:cubicBezTo>
                <a:lnTo>
                  <a:pt x="12270" y="15645"/>
                </a:lnTo>
                <a:cubicBezTo>
                  <a:pt x="12362" y="16091"/>
                  <a:pt x="12519" y="16238"/>
                  <a:pt x="12665" y="16235"/>
                </a:cubicBezTo>
                <a:cubicBezTo>
                  <a:pt x="12810" y="16233"/>
                  <a:pt x="12851" y="16087"/>
                  <a:pt x="12834" y="15977"/>
                </a:cubicBezTo>
                <a:lnTo>
                  <a:pt x="12650" y="14835"/>
                </a:lnTo>
                <a:cubicBezTo>
                  <a:pt x="12855" y="14863"/>
                  <a:pt x="13058" y="14898"/>
                  <a:pt x="13260" y="14938"/>
                </a:cubicBezTo>
                <a:lnTo>
                  <a:pt x="13309" y="15817"/>
                </a:lnTo>
                <a:cubicBezTo>
                  <a:pt x="13354" y="16270"/>
                  <a:pt x="13495" y="16434"/>
                  <a:pt x="13640" y="16446"/>
                </a:cubicBezTo>
                <a:cubicBezTo>
                  <a:pt x="13785" y="16459"/>
                  <a:pt x="13842" y="16320"/>
                  <a:pt x="13836" y="16208"/>
                </a:cubicBezTo>
                <a:lnTo>
                  <a:pt x="13772" y="15052"/>
                </a:lnTo>
                <a:cubicBezTo>
                  <a:pt x="13973" y="15102"/>
                  <a:pt x="14172" y="15158"/>
                  <a:pt x="14369" y="15220"/>
                </a:cubicBezTo>
                <a:lnTo>
                  <a:pt x="14325" y="16099"/>
                </a:lnTo>
                <a:cubicBezTo>
                  <a:pt x="14323" y="16554"/>
                  <a:pt x="14446" y="16731"/>
                  <a:pt x="14589" y="16759"/>
                </a:cubicBezTo>
                <a:cubicBezTo>
                  <a:pt x="14732" y="16786"/>
                  <a:pt x="14802" y="16654"/>
                  <a:pt x="14808" y="16543"/>
                </a:cubicBezTo>
                <a:lnTo>
                  <a:pt x="14865" y="15387"/>
                </a:lnTo>
                <a:cubicBezTo>
                  <a:pt x="15060" y="15457"/>
                  <a:pt x="15251" y="15534"/>
                  <a:pt x="15441" y="15616"/>
                </a:cubicBezTo>
                <a:lnTo>
                  <a:pt x="15307" y="16485"/>
                </a:lnTo>
                <a:cubicBezTo>
                  <a:pt x="15257" y="16938"/>
                  <a:pt x="15360" y="17126"/>
                  <a:pt x="15500" y="17169"/>
                </a:cubicBezTo>
                <a:cubicBezTo>
                  <a:pt x="15639" y="17211"/>
                  <a:pt x="15722" y="17086"/>
                  <a:pt x="15739" y="16976"/>
                </a:cubicBezTo>
                <a:lnTo>
                  <a:pt x="15917" y="15835"/>
                </a:lnTo>
                <a:cubicBezTo>
                  <a:pt x="16102" y="15926"/>
                  <a:pt x="16286" y="16021"/>
                  <a:pt x="16467" y="16122"/>
                </a:cubicBezTo>
                <a:lnTo>
                  <a:pt x="16242" y="16971"/>
                </a:lnTo>
                <a:cubicBezTo>
                  <a:pt x="16145" y="17416"/>
                  <a:pt x="16228" y="17615"/>
                  <a:pt x="16362" y="17671"/>
                </a:cubicBezTo>
                <a:cubicBezTo>
                  <a:pt x="16496" y="17728"/>
                  <a:pt x="16593" y="17614"/>
                  <a:pt x="16622" y="17506"/>
                </a:cubicBezTo>
                <a:lnTo>
                  <a:pt x="16916" y="16391"/>
                </a:lnTo>
                <a:cubicBezTo>
                  <a:pt x="17090" y="16500"/>
                  <a:pt x="17263" y="16615"/>
                  <a:pt x="17432" y="16735"/>
                </a:cubicBezTo>
                <a:lnTo>
                  <a:pt x="17121" y="17553"/>
                </a:lnTo>
                <a:cubicBezTo>
                  <a:pt x="16978" y="17986"/>
                  <a:pt x="17039" y="18192"/>
                  <a:pt x="17167" y="18262"/>
                </a:cubicBezTo>
                <a:cubicBezTo>
                  <a:pt x="17294" y="18333"/>
                  <a:pt x="17402" y="18228"/>
                  <a:pt x="17442" y="18124"/>
                </a:cubicBezTo>
                <a:lnTo>
                  <a:pt x="17852" y="17047"/>
                </a:lnTo>
                <a:cubicBezTo>
                  <a:pt x="18209" y="17327"/>
                  <a:pt x="18550" y="17633"/>
                  <a:pt x="18875" y="17960"/>
                </a:cubicBezTo>
                <a:cubicBezTo>
                  <a:pt x="16895" y="20191"/>
                  <a:pt x="14010" y="21600"/>
                  <a:pt x="10800" y="21600"/>
                </a:cubicBezTo>
                <a:close/>
                <a:moveTo>
                  <a:pt x="2690" y="17921"/>
                </a:moveTo>
                <a:cubicBezTo>
                  <a:pt x="1017" y="16019"/>
                  <a:pt x="0" y="13527"/>
                  <a:pt x="0" y="10800"/>
                </a:cubicBezTo>
                <a:cubicBezTo>
                  <a:pt x="0" y="8150"/>
                  <a:pt x="961" y="5722"/>
                  <a:pt x="2550" y="3841"/>
                </a:cubicBezTo>
                <a:cubicBezTo>
                  <a:pt x="2865" y="4184"/>
                  <a:pt x="3199" y="4505"/>
                  <a:pt x="3551" y="4804"/>
                </a:cubicBezTo>
                <a:lnTo>
                  <a:pt x="2604" y="5516"/>
                </a:lnTo>
                <a:cubicBezTo>
                  <a:pt x="2515" y="5583"/>
                  <a:pt x="2445" y="5717"/>
                  <a:pt x="2548" y="5820"/>
                </a:cubicBezTo>
                <a:cubicBezTo>
                  <a:pt x="2651" y="5923"/>
                  <a:pt x="2867" y="5924"/>
                  <a:pt x="3242" y="5667"/>
                </a:cubicBezTo>
                <a:lnTo>
                  <a:pt x="3952" y="5133"/>
                </a:lnTo>
                <a:cubicBezTo>
                  <a:pt x="4132" y="5273"/>
                  <a:pt x="4316" y="5405"/>
                  <a:pt x="4502" y="5533"/>
                </a:cubicBezTo>
                <a:lnTo>
                  <a:pt x="3633" y="6342"/>
                </a:lnTo>
                <a:cubicBezTo>
                  <a:pt x="3552" y="6418"/>
                  <a:pt x="3496" y="6557"/>
                  <a:pt x="3610" y="6649"/>
                </a:cubicBezTo>
                <a:cubicBezTo>
                  <a:pt x="3723" y="6740"/>
                  <a:pt x="3937" y="6720"/>
                  <a:pt x="4283" y="6424"/>
                </a:cubicBezTo>
                <a:lnTo>
                  <a:pt x="4933" y="5818"/>
                </a:lnTo>
                <a:cubicBezTo>
                  <a:pt x="5126" y="5938"/>
                  <a:pt x="5322" y="6053"/>
                  <a:pt x="5522" y="6161"/>
                </a:cubicBezTo>
                <a:lnTo>
                  <a:pt x="4744" y="7054"/>
                </a:lnTo>
                <a:cubicBezTo>
                  <a:pt x="4670" y="7138"/>
                  <a:pt x="4630" y="7282"/>
                  <a:pt x="4752" y="7361"/>
                </a:cubicBezTo>
                <a:cubicBezTo>
                  <a:pt x="4874" y="7440"/>
                  <a:pt x="5085" y="7397"/>
                  <a:pt x="5398" y="7067"/>
                </a:cubicBezTo>
                <a:lnTo>
                  <a:pt x="5984" y="6394"/>
                </a:lnTo>
                <a:cubicBezTo>
                  <a:pt x="6188" y="6493"/>
                  <a:pt x="6394" y="6587"/>
                  <a:pt x="6603" y="6674"/>
                </a:cubicBezTo>
                <a:lnTo>
                  <a:pt x="5922" y="7646"/>
                </a:lnTo>
                <a:cubicBezTo>
                  <a:pt x="5858" y="7737"/>
                  <a:pt x="5832" y="7886"/>
                  <a:pt x="5962" y="7951"/>
                </a:cubicBezTo>
                <a:cubicBezTo>
                  <a:pt x="6092" y="8017"/>
                  <a:pt x="6297" y="7952"/>
                  <a:pt x="6575" y="7590"/>
                </a:cubicBezTo>
                <a:lnTo>
                  <a:pt x="7088" y="6860"/>
                </a:lnTo>
                <a:cubicBezTo>
                  <a:pt x="7300" y="6937"/>
                  <a:pt x="7515" y="7008"/>
                  <a:pt x="7732" y="7072"/>
                </a:cubicBezTo>
                <a:lnTo>
                  <a:pt x="7157" y="8112"/>
                </a:lnTo>
                <a:cubicBezTo>
                  <a:pt x="7103" y="8209"/>
                  <a:pt x="7092" y="8358"/>
                  <a:pt x="7228" y="8410"/>
                </a:cubicBezTo>
                <a:cubicBezTo>
                  <a:pt x="7364" y="8462"/>
                  <a:pt x="7562" y="8377"/>
                  <a:pt x="7800" y="7989"/>
                </a:cubicBezTo>
                <a:lnTo>
                  <a:pt x="8233" y="7209"/>
                </a:lnTo>
                <a:cubicBezTo>
                  <a:pt x="8453" y="7264"/>
                  <a:pt x="8674" y="7312"/>
                  <a:pt x="8897" y="7354"/>
                </a:cubicBezTo>
                <a:lnTo>
                  <a:pt x="8431" y="8446"/>
                </a:lnTo>
                <a:cubicBezTo>
                  <a:pt x="8387" y="8549"/>
                  <a:pt x="8395" y="8699"/>
                  <a:pt x="8536" y="8736"/>
                </a:cubicBezTo>
                <a:cubicBezTo>
                  <a:pt x="8676" y="8774"/>
                  <a:pt x="8862" y="8668"/>
                  <a:pt x="9059" y="8257"/>
                </a:cubicBezTo>
                <a:lnTo>
                  <a:pt x="9406" y="7438"/>
                </a:lnTo>
                <a:cubicBezTo>
                  <a:pt x="9630" y="7470"/>
                  <a:pt x="9855" y="7495"/>
                  <a:pt x="10081" y="7513"/>
                </a:cubicBezTo>
                <a:lnTo>
                  <a:pt x="9735" y="8645"/>
                </a:lnTo>
                <a:cubicBezTo>
                  <a:pt x="9703" y="8752"/>
                  <a:pt x="9725" y="8901"/>
                  <a:pt x="9869" y="8923"/>
                </a:cubicBezTo>
                <a:cubicBezTo>
                  <a:pt x="10012" y="8946"/>
                  <a:pt x="10187" y="8821"/>
                  <a:pt x="10339" y="8392"/>
                </a:cubicBezTo>
                <a:lnTo>
                  <a:pt x="10599" y="7545"/>
                </a:lnTo>
                <a:cubicBezTo>
                  <a:pt x="10825" y="7553"/>
                  <a:pt x="11050" y="7554"/>
                  <a:pt x="11278" y="7548"/>
                </a:cubicBezTo>
                <a:lnTo>
                  <a:pt x="11053" y="8706"/>
                </a:lnTo>
                <a:cubicBezTo>
                  <a:pt x="11032" y="8815"/>
                  <a:pt x="11068" y="8962"/>
                  <a:pt x="11214" y="8969"/>
                </a:cubicBezTo>
                <a:cubicBezTo>
                  <a:pt x="11359" y="8977"/>
                  <a:pt x="11520" y="8835"/>
                  <a:pt x="11627" y="8392"/>
                </a:cubicBezTo>
                <a:lnTo>
                  <a:pt x="11797" y="7519"/>
                </a:lnTo>
                <a:cubicBezTo>
                  <a:pt x="11864" y="7515"/>
                  <a:pt x="11928" y="7514"/>
                  <a:pt x="11995" y="7508"/>
                </a:cubicBezTo>
                <a:cubicBezTo>
                  <a:pt x="12155" y="7493"/>
                  <a:pt x="12314" y="7474"/>
                  <a:pt x="12472" y="7454"/>
                </a:cubicBezTo>
                <a:lnTo>
                  <a:pt x="12369" y="8630"/>
                </a:lnTo>
                <a:cubicBezTo>
                  <a:pt x="12360" y="8741"/>
                  <a:pt x="12411" y="8882"/>
                  <a:pt x="12557" y="8875"/>
                </a:cubicBezTo>
                <a:cubicBezTo>
                  <a:pt x="12702" y="8867"/>
                  <a:pt x="12848" y="8708"/>
                  <a:pt x="12908" y="8257"/>
                </a:cubicBezTo>
                <a:lnTo>
                  <a:pt x="12985" y="7376"/>
                </a:lnTo>
                <a:cubicBezTo>
                  <a:pt x="13209" y="7337"/>
                  <a:pt x="13430" y="7292"/>
                  <a:pt x="13650" y="7239"/>
                </a:cubicBezTo>
                <a:lnTo>
                  <a:pt x="13671" y="8416"/>
                </a:lnTo>
                <a:cubicBezTo>
                  <a:pt x="13672" y="8527"/>
                  <a:pt x="13739" y="8663"/>
                  <a:pt x="13883" y="8640"/>
                </a:cubicBezTo>
                <a:cubicBezTo>
                  <a:pt x="14027" y="8617"/>
                  <a:pt x="14154" y="8444"/>
                  <a:pt x="14167" y="7989"/>
                </a:cubicBezTo>
                <a:lnTo>
                  <a:pt x="14151" y="7108"/>
                </a:lnTo>
                <a:cubicBezTo>
                  <a:pt x="14370" y="7045"/>
                  <a:pt x="14586" y="6974"/>
                  <a:pt x="14799" y="6898"/>
                </a:cubicBezTo>
                <a:lnTo>
                  <a:pt x="14943" y="8068"/>
                </a:lnTo>
                <a:cubicBezTo>
                  <a:pt x="14956" y="8179"/>
                  <a:pt x="15037" y="8307"/>
                  <a:pt x="15177" y="8269"/>
                </a:cubicBezTo>
                <a:cubicBezTo>
                  <a:pt x="15318" y="8231"/>
                  <a:pt x="15426" y="8044"/>
                  <a:pt x="15390" y="7590"/>
                </a:cubicBezTo>
                <a:lnTo>
                  <a:pt x="15284" y="6716"/>
                </a:lnTo>
                <a:cubicBezTo>
                  <a:pt x="15494" y="6631"/>
                  <a:pt x="15702" y="6539"/>
                  <a:pt x="15906" y="6441"/>
                </a:cubicBezTo>
                <a:lnTo>
                  <a:pt x="16171" y="7589"/>
                </a:lnTo>
                <a:cubicBezTo>
                  <a:pt x="16196" y="7697"/>
                  <a:pt x="16289" y="7815"/>
                  <a:pt x="16424" y="7762"/>
                </a:cubicBezTo>
                <a:cubicBezTo>
                  <a:pt x="16560" y="7710"/>
                  <a:pt x="16649" y="7515"/>
                  <a:pt x="16566" y="7067"/>
                </a:cubicBezTo>
                <a:lnTo>
                  <a:pt x="16369" y="6208"/>
                </a:lnTo>
                <a:cubicBezTo>
                  <a:pt x="16569" y="6102"/>
                  <a:pt x="16766" y="5988"/>
                  <a:pt x="16959" y="5869"/>
                </a:cubicBezTo>
                <a:lnTo>
                  <a:pt x="17342" y="6983"/>
                </a:lnTo>
                <a:cubicBezTo>
                  <a:pt x="17379" y="7088"/>
                  <a:pt x="17485" y="7196"/>
                  <a:pt x="17614" y="7130"/>
                </a:cubicBezTo>
                <a:cubicBezTo>
                  <a:pt x="17744" y="7063"/>
                  <a:pt x="17811" y="6859"/>
                  <a:pt x="17682" y="6423"/>
                </a:cubicBezTo>
                <a:lnTo>
                  <a:pt x="17395" y="5589"/>
                </a:lnTo>
                <a:cubicBezTo>
                  <a:pt x="17582" y="5462"/>
                  <a:pt x="17767" y="5329"/>
                  <a:pt x="17947" y="5191"/>
                </a:cubicBezTo>
                <a:lnTo>
                  <a:pt x="18444" y="6259"/>
                </a:lnTo>
                <a:cubicBezTo>
                  <a:pt x="18491" y="6360"/>
                  <a:pt x="18607" y="6457"/>
                  <a:pt x="18730" y="6377"/>
                </a:cubicBezTo>
                <a:cubicBezTo>
                  <a:pt x="18852" y="6298"/>
                  <a:pt x="18897" y="6087"/>
                  <a:pt x="18723" y="5667"/>
                </a:cubicBezTo>
                <a:lnTo>
                  <a:pt x="18352" y="4865"/>
                </a:lnTo>
                <a:cubicBezTo>
                  <a:pt x="18654" y="4610"/>
                  <a:pt x="18945" y="4340"/>
                  <a:pt x="19222" y="4052"/>
                </a:cubicBezTo>
                <a:cubicBezTo>
                  <a:pt x="20708" y="5902"/>
                  <a:pt x="21600" y="8248"/>
                  <a:pt x="21600" y="10800"/>
                </a:cubicBezTo>
                <a:cubicBezTo>
                  <a:pt x="21600" y="13354"/>
                  <a:pt x="20707" y="15702"/>
                  <a:pt x="19219" y="17553"/>
                </a:cubicBezTo>
                <a:cubicBezTo>
                  <a:pt x="19009" y="17343"/>
                  <a:pt x="18791" y="17141"/>
                  <a:pt x="18568" y="16949"/>
                </a:cubicBezTo>
                <a:lnTo>
                  <a:pt x="19511" y="16240"/>
                </a:lnTo>
                <a:cubicBezTo>
                  <a:pt x="19600" y="16173"/>
                  <a:pt x="19670" y="16040"/>
                  <a:pt x="19567" y="15937"/>
                </a:cubicBezTo>
                <a:cubicBezTo>
                  <a:pt x="19463" y="15834"/>
                  <a:pt x="19248" y="15833"/>
                  <a:pt x="18873" y="16090"/>
                </a:cubicBezTo>
                <a:lnTo>
                  <a:pt x="18169" y="16620"/>
                </a:lnTo>
                <a:cubicBezTo>
                  <a:pt x="17990" y="16480"/>
                  <a:pt x="17805" y="16347"/>
                  <a:pt x="17619" y="16219"/>
                </a:cubicBezTo>
                <a:lnTo>
                  <a:pt x="18482" y="15417"/>
                </a:lnTo>
                <a:cubicBezTo>
                  <a:pt x="18563" y="15341"/>
                  <a:pt x="18619" y="15200"/>
                  <a:pt x="18505" y="15108"/>
                </a:cubicBezTo>
                <a:cubicBezTo>
                  <a:pt x="18392" y="15017"/>
                  <a:pt x="18178" y="15039"/>
                  <a:pt x="17832" y="15334"/>
                </a:cubicBezTo>
                <a:lnTo>
                  <a:pt x="17187" y="15933"/>
                </a:lnTo>
                <a:cubicBezTo>
                  <a:pt x="16994" y="15813"/>
                  <a:pt x="16799" y="15699"/>
                  <a:pt x="16600" y="15591"/>
                </a:cubicBezTo>
                <a:lnTo>
                  <a:pt x="17371" y="14705"/>
                </a:lnTo>
                <a:cubicBezTo>
                  <a:pt x="17444" y="14621"/>
                  <a:pt x="17485" y="14475"/>
                  <a:pt x="17363" y="14396"/>
                </a:cubicBezTo>
                <a:cubicBezTo>
                  <a:pt x="17240" y="14317"/>
                  <a:pt x="17030" y="14360"/>
                  <a:pt x="16716" y="14690"/>
                </a:cubicBezTo>
                <a:lnTo>
                  <a:pt x="16139" y="15353"/>
                </a:lnTo>
                <a:cubicBezTo>
                  <a:pt x="15935" y="15253"/>
                  <a:pt x="15728" y="15160"/>
                  <a:pt x="15518" y="15073"/>
                </a:cubicBezTo>
                <a:lnTo>
                  <a:pt x="16193" y="14113"/>
                </a:lnTo>
                <a:cubicBezTo>
                  <a:pt x="16257" y="14021"/>
                  <a:pt x="16283" y="13873"/>
                  <a:pt x="16153" y="13807"/>
                </a:cubicBezTo>
                <a:cubicBezTo>
                  <a:pt x="16023" y="13741"/>
                  <a:pt x="15818" y="13805"/>
                  <a:pt x="15540" y="14167"/>
                </a:cubicBezTo>
                <a:lnTo>
                  <a:pt x="15036" y="14885"/>
                </a:lnTo>
                <a:cubicBezTo>
                  <a:pt x="14822" y="14808"/>
                  <a:pt x="14606" y="14737"/>
                  <a:pt x="14388" y="14673"/>
                </a:cubicBezTo>
                <a:lnTo>
                  <a:pt x="14958" y="13647"/>
                </a:lnTo>
                <a:cubicBezTo>
                  <a:pt x="15012" y="13549"/>
                  <a:pt x="15023" y="13398"/>
                  <a:pt x="14887" y="13346"/>
                </a:cubicBezTo>
                <a:cubicBezTo>
                  <a:pt x="14751" y="13294"/>
                  <a:pt x="14553" y="13380"/>
                  <a:pt x="14315" y="13768"/>
                </a:cubicBezTo>
                <a:lnTo>
                  <a:pt x="13888" y="14538"/>
                </a:lnTo>
                <a:cubicBezTo>
                  <a:pt x="13668" y="14483"/>
                  <a:pt x="13447" y="14435"/>
                  <a:pt x="13223" y="14394"/>
                </a:cubicBezTo>
                <a:lnTo>
                  <a:pt x="13682" y="13313"/>
                </a:lnTo>
                <a:cubicBezTo>
                  <a:pt x="13726" y="13210"/>
                  <a:pt x="13720" y="13058"/>
                  <a:pt x="13579" y="13021"/>
                </a:cubicBezTo>
                <a:cubicBezTo>
                  <a:pt x="13439" y="12983"/>
                  <a:pt x="13253" y="13091"/>
                  <a:pt x="13056" y="13502"/>
                </a:cubicBezTo>
                <a:lnTo>
                  <a:pt x="12710" y="14313"/>
                </a:lnTo>
                <a:cubicBezTo>
                  <a:pt x="12486" y="14283"/>
                  <a:pt x="12261" y="14258"/>
                  <a:pt x="12034" y="14241"/>
                </a:cubicBezTo>
                <a:lnTo>
                  <a:pt x="12380" y="13114"/>
                </a:lnTo>
                <a:cubicBezTo>
                  <a:pt x="12412" y="13007"/>
                  <a:pt x="12390" y="12858"/>
                  <a:pt x="12246" y="12835"/>
                </a:cubicBezTo>
                <a:cubicBezTo>
                  <a:pt x="12102" y="12813"/>
                  <a:pt x="11928" y="12937"/>
                  <a:pt x="11775" y="13367"/>
                </a:cubicBezTo>
                <a:lnTo>
                  <a:pt x="11516" y="14212"/>
                </a:lnTo>
                <a:cubicBezTo>
                  <a:pt x="11394" y="14208"/>
                  <a:pt x="11275" y="14204"/>
                  <a:pt x="11153" y="14204"/>
                </a:cubicBezTo>
                <a:cubicBezTo>
                  <a:pt x="11048" y="14204"/>
                  <a:pt x="10941" y="14208"/>
                  <a:pt x="10836" y="14210"/>
                </a:cubicBezTo>
                <a:lnTo>
                  <a:pt x="11062" y="13051"/>
                </a:lnTo>
                <a:cubicBezTo>
                  <a:pt x="11083" y="12942"/>
                  <a:pt x="11047" y="12795"/>
                  <a:pt x="10901" y="12788"/>
                </a:cubicBezTo>
                <a:cubicBezTo>
                  <a:pt x="10756" y="12780"/>
                  <a:pt x="10594" y="12924"/>
                  <a:pt x="10488" y="13367"/>
                </a:cubicBezTo>
                <a:lnTo>
                  <a:pt x="10319" y="14236"/>
                </a:lnTo>
                <a:cubicBezTo>
                  <a:pt x="10253" y="14241"/>
                  <a:pt x="10185" y="14243"/>
                  <a:pt x="10118" y="14249"/>
                </a:cubicBezTo>
                <a:cubicBezTo>
                  <a:pt x="9958" y="14264"/>
                  <a:pt x="9801" y="14283"/>
                  <a:pt x="9642" y="14303"/>
                </a:cubicBezTo>
                <a:lnTo>
                  <a:pt x="9745" y="13127"/>
                </a:lnTo>
                <a:cubicBezTo>
                  <a:pt x="9755" y="13016"/>
                  <a:pt x="9704" y="12876"/>
                  <a:pt x="9558" y="12884"/>
                </a:cubicBezTo>
                <a:cubicBezTo>
                  <a:pt x="9413" y="12892"/>
                  <a:pt x="9267" y="13050"/>
                  <a:pt x="9207" y="13502"/>
                </a:cubicBezTo>
                <a:lnTo>
                  <a:pt x="9129" y="14383"/>
                </a:lnTo>
                <a:cubicBezTo>
                  <a:pt x="8906" y="14422"/>
                  <a:pt x="8684" y="14465"/>
                  <a:pt x="8465" y="14518"/>
                </a:cubicBezTo>
                <a:lnTo>
                  <a:pt x="8444" y="13341"/>
                </a:lnTo>
                <a:cubicBezTo>
                  <a:pt x="8443" y="13230"/>
                  <a:pt x="8376" y="13096"/>
                  <a:pt x="8232" y="13119"/>
                </a:cubicBezTo>
                <a:cubicBezTo>
                  <a:pt x="8088" y="13142"/>
                  <a:pt x="7960" y="13313"/>
                  <a:pt x="7948" y="13768"/>
                </a:cubicBezTo>
                <a:lnTo>
                  <a:pt x="7963" y="14651"/>
                </a:lnTo>
                <a:cubicBezTo>
                  <a:pt x="7745" y="14713"/>
                  <a:pt x="7529" y="14780"/>
                  <a:pt x="7315" y="14855"/>
                </a:cubicBezTo>
                <a:lnTo>
                  <a:pt x="7172" y="13691"/>
                </a:lnTo>
                <a:cubicBezTo>
                  <a:pt x="7159" y="13580"/>
                  <a:pt x="7078" y="13452"/>
                  <a:pt x="6937" y="13490"/>
                </a:cubicBezTo>
                <a:cubicBezTo>
                  <a:pt x="6797" y="13528"/>
                  <a:pt x="6688" y="13713"/>
                  <a:pt x="6723" y="14167"/>
                </a:cubicBezTo>
                <a:lnTo>
                  <a:pt x="6829" y="15037"/>
                </a:lnTo>
                <a:cubicBezTo>
                  <a:pt x="6619" y="15122"/>
                  <a:pt x="6412" y="15217"/>
                  <a:pt x="6207" y="15314"/>
                </a:cubicBezTo>
                <a:lnTo>
                  <a:pt x="5944" y="14170"/>
                </a:lnTo>
                <a:cubicBezTo>
                  <a:pt x="5919" y="14061"/>
                  <a:pt x="5826" y="13942"/>
                  <a:pt x="5690" y="13994"/>
                </a:cubicBezTo>
                <a:cubicBezTo>
                  <a:pt x="5554" y="14047"/>
                  <a:pt x="5464" y="14244"/>
                  <a:pt x="5547" y="14691"/>
                </a:cubicBezTo>
                <a:lnTo>
                  <a:pt x="5744" y="15545"/>
                </a:lnTo>
                <a:cubicBezTo>
                  <a:pt x="5544" y="15652"/>
                  <a:pt x="5348" y="15767"/>
                  <a:pt x="5154" y="15886"/>
                </a:cubicBezTo>
                <a:lnTo>
                  <a:pt x="4772" y="14774"/>
                </a:lnTo>
                <a:cubicBezTo>
                  <a:pt x="4736" y="14669"/>
                  <a:pt x="4630" y="14561"/>
                  <a:pt x="4501" y="14627"/>
                </a:cubicBezTo>
                <a:cubicBezTo>
                  <a:pt x="4371" y="14694"/>
                  <a:pt x="4304" y="14898"/>
                  <a:pt x="4433" y="15334"/>
                </a:cubicBezTo>
                <a:lnTo>
                  <a:pt x="4718" y="16166"/>
                </a:lnTo>
                <a:cubicBezTo>
                  <a:pt x="4531" y="16294"/>
                  <a:pt x="4347" y="16427"/>
                  <a:pt x="4167" y="16566"/>
                </a:cubicBezTo>
                <a:lnTo>
                  <a:pt x="3670" y="15500"/>
                </a:lnTo>
                <a:cubicBezTo>
                  <a:pt x="3623" y="15399"/>
                  <a:pt x="3507" y="15302"/>
                  <a:pt x="3385" y="15382"/>
                </a:cubicBezTo>
                <a:cubicBezTo>
                  <a:pt x="3263" y="15461"/>
                  <a:pt x="3218" y="15671"/>
                  <a:pt x="3392" y="16092"/>
                </a:cubicBezTo>
                <a:lnTo>
                  <a:pt x="3763" y="16892"/>
                </a:lnTo>
                <a:cubicBezTo>
                  <a:pt x="3590" y="17038"/>
                  <a:pt x="3422" y="17191"/>
                  <a:pt x="3257" y="17347"/>
                </a:cubicBezTo>
                <a:lnTo>
                  <a:pt x="2650" y="16335"/>
                </a:lnTo>
                <a:cubicBezTo>
                  <a:pt x="2592" y="16239"/>
                  <a:pt x="2467" y="16155"/>
                  <a:pt x="2354" y="16247"/>
                </a:cubicBezTo>
                <a:cubicBezTo>
                  <a:pt x="2241" y="16339"/>
                  <a:pt x="2218" y="16552"/>
                  <a:pt x="2435" y="16953"/>
                </a:cubicBezTo>
                <a:lnTo>
                  <a:pt x="2891" y="17712"/>
                </a:lnTo>
                <a:cubicBezTo>
                  <a:pt x="2824" y="17781"/>
                  <a:pt x="2755" y="17850"/>
                  <a:pt x="2690" y="17921"/>
                </a:cubicBezTo>
                <a:close/>
                <a:moveTo>
                  <a:pt x="11126" y="7020"/>
                </a:moveTo>
                <a:lnTo>
                  <a:pt x="10896" y="6178"/>
                </a:lnTo>
                <a:cubicBezTo>
                  <a:pt x="10758" y="5744"/>
                  <a:pt x="10587" y="5613"/>
                  <a:pt x="10442" y="5631"/>
                </a:cubicBezTo>
                <a:cubicBezTo>
                  <a:pt x="10298" y="5649"/>
                  <a:pt x="10271" y="5797"/>
                  <a:pt x="10301" y="5905"/>
                </a:cubicBezTo>
                <a:lnTo>
                  <a:pt x="10603" y="7015"/>
                </a:lnTo>
                <a:cubicBezTo>
                  <a:pt x="10396" y="7007"/>
                  <a:pt x="10189" y="6995"/>
                  <a:pt x="9983" y="6976"/>
                </a:cubicBezTo>
                <a:lnTo>
                  <a:pt x="9845" y="6114"/>
                </a:lnTo>
                <a:cubicBezTo>
                  <a:pt x="9753" y="5668"/>
                  <a:pt x="9596" y="5520"/>
                  <a:pt x="9450" y="5523"/>
                </a:cubicBezTo>
                <a:cubicBezTo>
                  <a:pt x="9304" y="5526"/>
                  <a:pt x="9264" y="5670"/>
                  <a:pt x="9281" y="5780"/>
                </a:cubicBezTo>
                <a:lnTo>
                  <a:pt x="9464" y="6914"/>
                </a:lnTo>
                <a:cubicBezTo>
                  <a:pt x="9259" y="6885"/>
                  <a:pt x="9055" y="6850"/>
                  <a:pt x="8853" y="6809"/>
                </a:cubicBezTo>
                <a:lnTo>
                  <a:pt x="8804" y="5940"/>
                </a:lnTo>
                <a:cubicBezTo>
                  <a:pt x="8759" y="5487"/>
                  <a:pt x="8620" y="5323"/>
                  <a:pt x="8475" y="5311"/>
                </a:cubicBezTo>
                <a:cubicBezTo>
                  <a:pt x="8330" y="5298"/>
                  <a:pt x="8273" y="5439"/>
                  <a:pt x="8279" y="5550"/>
                </a:cubicBezTo>
                <a:lnTo>
                  <a:pt x="8343" y="6693"/>
                </a:lnTo>
                <a:cubicBezTo>
                  <a:pt x="8143" y="6642"/>
                  <a:pt x="7943" y="6587"/>
                  <a:pt x="7746" y="6526"/>
                </a:cubicBezTo>
                <a:lnTo>
                  <a:pt x="7788" y="5658"/>
                </a:lnTo>
                <a:cubicBezTo>
                  <a:pt x="7790" y="5203"/>
                  <a:pt x="7669" y="5026"/>
                  <a:pt x="7526" y="4998"/>
                </a:cubicBezTo>
                <a:cubicBezTo>
                  <a:pt x="7383" y="4971"/>
                  <a:pt x="7313" y="5103"/>
                  <a:pt x="7307" y="5214"/>
                </a:cubicBezTo>
                <a:lnTo>
                  <a:pt x="7251" y="6357"/>
                </a:lnTo>
                <a:cubicBezTo>
                  <a:pt x="7057" y="6286"/>
                  <a:pt x="6866" y="6210"/>
                  <a:pt x="6676" y="6129"/>
                </a:cubicBezTo>
                <a:lnTo>
                  <a:pt x="6808" y="5272"/>
                </a:lnTo>
                <a:cubicBezTo>
                  <a:pt x="6858" y="4819"/>
                  <a:pt x="6755" y="4631"/>
                  <a:pt x="6615" y="4588"/>
                </a:cubicBezTo>
                <a:cubicBezTo>
                  <a:pt x="6476" y="4546"/>
                  <a:pt x="6393" y="4670"/>
                  <a:pt x="6376" y="4781"/>
                </a:cubicBezTo>
                <a:lnTo>
                  <a:pt x="6200" y="5913"/>
                </a:lnTo>
                <a:cubicBezTo>
                  <a:pt x="6014" y="5823"/>
                  <a:pt x="5830" y="5727"/>
                  <a:pt x="5650" y="5626"/>
                </a:cubicBezTo>
                <a:lnTo>
                  <a:pt x="5873" y="4786"/>
                </a:lnTo>
                <a:cubicBezTo>
                  <a:pt x="5970" y="4341"/>
                  <a:pt x="5887" y="4142"/>
                  <a:pt x="5753" y="4085"/>
                </a:cubicBezTo>
                <a:cubicBezTo>
                  <a:pt x="5619" y="4029"/>
                  <a:pt x="5521" y="4145"/>
                  <a:pt x="5493" y="4252"/>
                </a:cubicBezTo>
                <a:lnTo>
                  <a:pt x="5199" y="5363"/>
                </a:lnTo>
                <a:cubicBezTo>
                  <a:pt x="5024" y="5254"/>
                  <a:pt x="4852" y="5139"/>
                  <a:pt x="4683" y="5020"/>
                </a:cubicBezTo>
                <a:lnTo>
                  <a:pt x="4993" y="4204"/>
                </a:lnTo>
                <a:cubicBezTo>
                  <a:pt x="5137" y="3771"/>
                  <a:pt x="5075" y="3565"/>
                  <a:pt x="4948" y="3495"/>
                </a:cubicBezTo>
                <a:cubicBezTo>
                  <a:pt x="4820" y="3424"/>
                  <a:pt x="4712" y="3529"/>
                  <a:pt x="4673" y="3633"/>
                </a:cubicBezTo>
                <a:lnTo>
                  <a:pt x="4264" y="4706"/>
                </a:lnTo>
                <a:cubicBezTo>
                  <a:pt x="4102" y="4580"/>
                  <a:pt x="3943" y="4448"/>
                  <a:pt x="3787" y="4312"/>
                </a:cubicBezTo>
                <a:lnTo>
                  <a:pt x="4180" y="3534"/>
                </a:lnTo>
                <a:cubicBezTo>
                  <a:pt x="4368" y="3119"/>
                  <a:pt x="4328" y="2908"/>
                  <a:pt x="4209" y="2825"/>
                </a:cubicBezTo>
                <a:cubicBezTo>
                  <a:pt x="4089" y="2741"/>
                  <a:pt x="3971" y="2833"/>
                  <a:pt x="3920" y="2933"/>
                </a:cubicBezTo>
                <a:lnTo>
                  <a:pt x="3402" y="3957"/>
                </a:lnTo>
                <a:cubicBezTo>
                  <a:pt x="3231" y="3792"/>
                  <a:pt x="3064" y="3622"/>
                  <a:pt x="2903" y="3444"/>
                </a:cubicBezTo>
                <a:cubicBezTo>
                  <a:pt x="4876" y="1327"/>
                  <a:pt x="7685" y="0"/>
                  <a:pt x="10800" y="0"/>
                </a:cubicBezTo>
                <a:cubicBezTo>
                  <a:pt x="14012" y="0"/>
                  <a:pt x="16900" y="1412"/>
                  <a:pt x="18880" y="3645"/>
                </a:cubicBezTo>
                <a:cubicBezTo>
                  <a:pt x="18722" y="3810"/>
                  <a:pt x="18558" y="3968"/>
                  <a:pt x="18392" y="4123"/>
                </a:cubicBezTo>
                <a:lnTo>
                  <a:pt x="17656" y="3648"/>
                </a:lnTo>
                <a:cubicBezTo>
                  <a:pt x="17263" y="3419"/>
                  <a:pt x="17050" y="3435"/>
                  <a:pt x="16954" y="3545"/>
                </a:cubicBezTo>
                <a:cubicBezTo>
                  <a:pt x="16859" y="3655"/>
                  <a:pt x="16938" y="3784"/>
                  <a:pt x="17032" y="3844"/>
                </a:cubicBezTo>
                <a:lnTo>
                  <a:pt x="18001" y="4468"/>
                </a:lnTo>
                <a:cubicBezTo>
                  <a:pt x="17842" y="4602"/>
                  <a:pt x="17680" y="4729"/>
                  <a:pt x="17515" y="4853"/>
                </a:cubicBezTo>
                <a:lnTo>
                  <a:pt x="16833" y="4305"/>
                </a:lnTo>
                <a:cubicBezTo>
                  <a:pt x="16466" y="4035"/>
                  <a:pt x="16251" y="4030"/>
                  <a:pt x="16144" y="4129"/>
                </a:cubicBezTo>
                <a:cubicBezTo>
                  <a:pt x="16038" y="4229"/>
                  <a:pt x="16103" y="4365"/>
                  <a:pt x="16190" y="4435"/>
                </a:cubicBezTo>
                <a:lnTo>
                  <a:pt x="17089" y="5157"/>
                </a:lnTo>
                <a:cubicBezTo>
                  <a:pt x="16918" y="5273"/>
                  <a:pt x="16744" y="5384"/>
                  <a:pt x="16566" y="5489"/>
                </a:cubicBezTo>
                <a:lnTo>
                  <a:pt x="15944" y="4872"/>
                </a:lnTo>
                <a:cubicBezTo>
                  <a:pt x="15607" y="4565"/>
                  <a:pt x="15393" y="4538"/>
                  <a:pt x="15277" y="4625"/>
                </a:cubicBezTo>
                <a:cubicBezTo>
                  <a:pt x="15161" y="4713"/>
                  <a:pt x="15211" y="4854"/>
                  <a:pt x="15291" y="4933"/>
                </a:cubicBezTo>
                <a:lnTo>
                  <a:pt x="16111" y="5746"/>
                </a:lnTo>
                <a:cubicBezTo>
                  <a:pt x="15928" y="5843"/>
                  <a:pt x="15743" y="5936"/>
                  <a:pt x="15555" y="6023"/>
                </a:cubicBezTo>
                <a:lnTo>
                  <a:pt x="15000" y="5343"/>
                </a:lnTo>
                <a:cubicBezTo>
                  <a:pt x="14697" y="5003"/>
                  <a:pt x="14489" y="4952"/>
                  <a:pt x="14364" y="5027"/>
                </a:cubicBezTo>
                <a:cubicBezTo>
                  <a:pt x="14239" y="5102"/>
                  <a:pt x="14275" y="5249"/>
                  <a:pt x="14346" y="5336"/>
                </a:cubicBezTo>
                <a:lnTo>
                  <a:pt x="15075" y="6230"/>
                </a:lnTo>
                <a:cubicBezTo>
                  <a:pt x="14883" y="6308"/>
                  <a:pt x="14690" y="6382"/>
                  <a:pt x="14494" y="6448"/>
                </a:cubicBezTo>
                <a:lnTo>
                  <a:pt x="14013" y="5712"/>
                </a:lnTo>
                <a:cubicBezTo>
                  <a:pt x="13748" y="5342"/>
                  <a:pt x="13544" y="5271"/>
                  <a:pt x="13412" y="5332"/>
                </a:cubicBezTo>
                <a:cubicBezTo>
                  <a:pt x="13280" y="5394"/>
                  <a:pt x="13301" y="5543"/>
                  <a:pt x="13362" y="5636"/>
                </a:cubicBezTo>
                <a:lnTo>
                  <a:pt x="13995" y="6603"/>
                </a:lnTo>
                <a:cubicBezTo>
                  <a:pt x="13796" y="6660"/>
                  <a:pt x="13594" y="6710"/>
                  <a:pt x="13392" y="6755"/>
                </a:cubicBezTo>
                <a:lnTo>
                  <a:pt x="12992" y="5975"/>
                </a:lnTo>
                <a:cubicBezTo>
                  <a:pt x="12767" y="5580"/>
                  <a:pt x="12573" y="5487"/>
                  <a:pt x="12435" y="5535"/>
                </a:cubicBezTo>
                <a:cubicBezTo>
                  <a:pt x="12298" y="5583"/>
                  <a:pt x="12302" y="5733"/>
                  <a:pt x="12353" y="5832"/>
                </a:cubicBezTo>
                <a:lnTo>
                  <a:pt x="12879" y="6856"/>
                </a:lnTo>
                <a:cubicBezTo>
                  <a:pt x="12676" y="6892"/>
                  <a:pt x="12471" y="6921"/>
                  <a:pt x="12265" y="6946"/>
                </a:cubicBezTo>
                <a:lnTo>
                  <a:pt x="11949" y="6132"/>
                </a:lnTo>
                <a:cubicBezTo>
                  <a:pt x="11766" y="5715"/>
                  <a:pt x="11583" y="5603"/>
                  <a:pt x="11441" y="5636"/>
                </a:cubicBezTo>
                <a:cubicBezTo>
                  <a:pt x="11299" y="5669"/>
                  <a:pt x="11288" y="5819"/>
                  <a:pt x="11328" y="5923"/>
                </a:cubicBezTo>
                <a:lnTo>
                  <a:pt x="11745" y="6993"/>
                </a:lnTo>
                <a:cubicBezTo>
                  <a:pt x="11538" y="7007"/>
                  <a:pt x="11332" y="7017"/>
                  <a:pt x="11126" y="702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08" name="Children At Play"/>
          <p:cNvSpPr/>
          <p:nvPr/>
        </p:nvSpPr>
        <p:spPr>
          <a:xfrm>
            <a:off x="6510241" y="8169783"/>
            <a:ext cx="378594" cy="5951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09" name="R2, R3 Only (2 outs)…"/>
          <p:cNvSpPr txBox="1"/>
          <p:nvPr/>
        </p:nvSpPr>
        <p:spPr>
          <a:xfrm>
            <a:off x="4672124" y="863015"/>
            <a:ext cx="3660552" cy="2120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700" u="sng">
                <a:solidFill>
                  <a:srgbClr val="000000"/>
                </a:solidFill>
                <a:latin typeface="Avenir Next Regular"/>
                <a:ea typeface="Avenir Next Regular"/>
                <a:cs typeface="Avenir Next Regular"/>
                <a:sym typeface="Avenir Next Regular"/>
              </a:defRPr>
            </a:pPr>
            <a:r>
              <a:t>R2, R3 Only (2 outs)</a:t>
            </a:r>
          </a:p>
          <a:p>
            <a:pPr algn="ctr">
              <a:defRPr b="1" sz="2700" u="sng">
                <a:solidFill>
                  <a:srgbClr val="000000"/>
                </a:solidFill>
                <a:latin typeface="Avenir Next Regular"/>
                <a:ea typeface="Avenir Next Regular"/>
                <a:cs typeface="Avenir Next Regular"/>
                <a:sym typeface="Avenir Next Regular"/>
              </a:defRPr>
            </a:pPr>
            <a:r>
              <a:t>Base Hit</a:t>
            </a:r>
          </a:p>
          <a:p>
            <a:pPr algn="ctr">
              <a:defRPr b="1" sz="2700" u="sng">
                <a:solidFill>
                  <a:srgbClr val="000000"/>
                </a:solidFill>
                <a:latin typeface="Avenir Next Regular"/>
                <a:ea typeface="Avenir Next Regular"/>
                <a:cs typeface="Avenir Next Regular"/>
                <a:sym typeface="Avenir Next Regular"/>
              </a:defRPr>
            </a:pPr>
            <a:r>
              <a:t>Single</a:t>
            </a:r>
          </a:p>
        </p:txBody>
      </p:sp>
      <p:sp>
        <p:nvSpPr>
          <p:cNvPr id="510" name="U1: Drops to the outside of 1st to see touch by B-R and potential play back into 1st"/>
          <p:cNvSpPr txBox="1"/>
          <p:nvPr/>
        </p:nvSpPr>
        <p:spPr>
          <a:xfrm>
            <a:off x="9230917" y="6688164"/>
            <a:ext cx="2954679" cy="2260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500">
                <a:solidFill>
                  <a:srgbClr val="000000"/>
                </a:solidFill>
              </a:defRPr>
            </a:lvl1pPr>
          </a:lstStyle>
          <a:p>
            <a:pPr/>
            <a:r>
              <a:t>U1: Drops to the outside of 1st to see touch by B-R and potential play back into 1st</a:t>
            </a:r>
          </a:p>
        </p:txBody>
      </p:sp>
      <p:sp>
        <p:nvSpPr>
          <p:cNvPr id="511" name="U3: passes off R2 to score, picks up next responsibility of B-R into 2nd and 3rd"/>
          <p:cNvSpPr txBox="1"/>
          <p:nvPr/>
        </p:nvSpPr>
        <p:spPr>
          <a:xfrm>
            <a:off x="347478" y="6825564"/>
            <a:ext cx="2954679" cy="1778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400">
                <a:solidFill>
                  <a:srgbClr val="000000"/>
                </a:solidFill>
              </a:defRPr>
            </a:lvl1pPr>
          </a:lstStyle>
          <a:p>
            <a:pPr/>
            <a:r>
              <a:t>U3: passes off R2 to score, picks up next responsibility of B-R into 2nd and 3rd</a:t>
            </a:r>
          </a:p>
        </p:txBody>
      </p:sp>
      <p:sp>
        <p:nvSpPr>
          <p:cNvPr id="512" name="Children At Play"/>
          <p:cNvSpPr/>
          <p:nvPr/>
        </p:nvSpPr>
        <p:spPr>
          <a:xfrm>
            <a:off x="3899756" y="6494398"/>
            <a:ext cx="378594" cy="5951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C 0.009172 -0.129007 0.027010 -0.256656 0.053300 -0.381411 C 0.070146 -0.461352 0.090430 -0.539934 0.114051 -0.616766" origin="layout" pathEditMode="relative">
                                      <p:cBhvr>
                                        <p:cTn id="6" dur="6000" fill="hold"/>
                                        <p:tgtEl>
                                          <p:spTgt spid="507"/>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decel="50000" fill="hold">
                                  <p:stCondLst>
                                    <p:cond delay="700"/>
                                  </p:stCondLst>
                                  <p:childTnLst>
                                    <p:animMotion path="M 0.000000 0.000000 C -0.028219 0.033872 -0.055157 0.068059 -0.081020 0.102706 C -0.109149 0.140388 -0.138233 0.182690 -0.140788 0.237889 C -0.144055 0.308459 -0.107680 0.362181 -0.069017 0.401345 C -0.034367 0.436443 0.005219 0.464149 0.049786 0.482092" origin="layout" pathEditMode="relative">
                                      <p:cBhvr>
                                        <p:cTn id="9" dur="9000" fill="hold"/>
                                        <p:tgtEl>
                                          <p:spTgt spid="506"/>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accel="50000" decel="50000" fill="hold">
                                  <p:stCondLst>
                                    <p:cond delay="0"/>
                                  </p:stCondLst>
                                  <p:childTnLst>
                                    <p:animMotion path="M 0.000000 0.000000 C 0.093328 0.005466 0.169757 -0.097793 0.164428 -0.222147 C 0.163353 -0.247225 0.158519 -0.271761 0.150211 -0.294306" origin="layout" pathEditMode="relative">
                                      <p:cBhvr>
                                        <p:cTn id="12" dur="6000" fill="hold"/>
                                        <p:tgtEl>
                                          <p:spTgt spid="508"/>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0"/>
                                  </p:stCondLst>
                                  <p:childTnLst>
                                    <p:animMotion path="M 0.000000 0.000000 L 0.173615 0.213049" origin="layout" pathEditMode="relative">
                                      <p:cBhvr>
                                        <p:cTn id="15" dur="3250" fill="hold"/>
                                        <p:tgtEl>
                                          <p:spTgt spid="512"/>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decel="50000" fill="hold">
                                  <p:stCondLst>
                                    <p:cond delay="900"/>
                                  </p:stCondLst>
                                  <p:childTnLst>
                                    <p:animMotion path="M 0.000000 0.000000 L -0.014376 0.065246" origin="layout" pathEditMode="relative">
                                      <p:cBhvr>
                                        <p:cTn id="18" dur="3000" fill="hold"/>
                                        <p:tgtEl>
                                          <p:spTgt spid="504"/>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514" name="Image" descr="Image"/>
          <p:cNvPicPr>
            <a:picLocks noChangeAspect="1"/>
          </p:cNvPicPr>
          <p:nvPr/>
        </p:nvPicPr>
        <p:blipFill>
          <a:blip r:embed="rId2">
            <a:extLst/>
          </a:blip>
          <a:stretch>
            <a:fillRect/>
          </a:stretch>
        </p:blipFill>
        <p:spPr>
          <a:xfrm>
            <a:off x="1371400" y="373905"/>
            <a:ext cx="10262000" cy="9005790"/>
          </a:xfrm>
          <a:prstGeom prst="rect">
            <a:avLst/>
          </a:prstGeom>
          <a:ln w="12700">
            <a:miter lim="400000"/>
          </a:ln>
        </p:spPr>
      </p:pic>
      <p:sp>
        <p:nvSpPr>
          <p:cNvPr id="515" name="Male"/>
          <p:cNvSpPr/>
          <p:nvPr/>
        </p:nvSpPr>
        <p:spPr>
          <a:xfrm>
            <a:off x="5827015" y="4741462"/>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16" name="Male"/>
          <p:cNvSpPr/>
          <p:nvPr/>
        </p:nvSpPr>
        <p:spPr>
          <a:xfrm>
            <a:off x="9463510" y="5754485"/>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17" name="Male"/>
          <p:cNvSpPr/>
          <p:nvPr/>
        </p:nvSpPr>
        <p:spPr>
          <a:xfrm>
            <a:off x="6361410" y="8845506"/>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18" name="Children At Play"/>
          <p:cNvSpPr/>
          <p:nvPr/>
        </p:nvSpPr>
        <p:spPr>
          <a:xfrm>
            <a:off x="5601117" y="3689101"/>
            <a:ext cx="378594" cy="5951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19" name="Baseball"/>
          <p:cNvSpPr/>
          <p:nvPr/>
        </p:nvSpPr>
        <p:spPr>
          <a:xfrm>
            <a:off x="6249490" y="8536378"/>
            <a:ext cx="194780" cy="19477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21600"/>
                </a:moveTo>
                <a:cubicBezTo>
                  <a:pt x="7762" y="21600"/>
                  <a:pt x="5015" y="20337"/>
                  <a:pt x="3051" y="18311"/>
                </a:cubicBezTo>
                <a:cubicBezTo>
                  <a:pt x="3266" y="18074"/>
                  <a:pt x="3489" y="17850"/>
                  <a:pt x="3721" y="17634"/>
                </a:cubicBezTo>
                <a:lnTo>
                  <a:pt x="4459" y="18109"/>
                </a:lnTo>
                <a:cubicBezTo>
                  <a:pt x="4852" y="18338"/>
                  <a:pt x="5065" y="18322"/>
                  <a:pt x="5161" y="18211"/>
                </a:cubicBezTo>
                <a:cubicBezTo>
                  <a:pt x="5256" y="18101"/>
                  <a:pt x="5177" y="17973"/>
                  <a:pt x="5083" y="17913"/>
                </a:cubicBezTo>
                <a:lnTo>
                  <a:pt x="4113" y="17288"/>
                </a:lnTo>
                <a:cubicBezTo>
                  <a:pt x="4271" y="17155"/>
                  <a:pt x="4432" y="17026"/>
                  <a:pt x="4597" y="16902"/>
                </a:cubicBezTo>
                <a:lnTo>
                  <a:pt x="5282" y="17452"/>
                </a:lnTo>
                <a:cubicBezTo>
                  <a:pt x="5649" y="17722"/>
                  <a:pt x="5864" y="17727"/>
                  <a:pt x="5971" y="17628"/>
                </a:cubicBezTo>
                <a:cubicBezTo>
                  <a:pt x="6077" y="17528"/>
                  <a:pt x="6012" y="17394"/>
                  <a:pt x="5925" y="17324"/>
                </a:cubicBezTo>
                <a:lnTo>
                  <a:pt x="5024" y="16598"/>
                </a:lnTo>
                <a:cubicBezTo>
                  <a:pt x="5195" y="16482"/>
                  <a:pt x="5368" y="16370"/>
                  <a:pt x="5545" y="16264"/>
                </a:cubicBezTo>
                <a:lnTo>
                  <a:pt x="6171" y="16887"/>
                </a:lnTo>
                <a:cubicBezTo>
                  <a:pt x="6508" y="17193"/>
                  <a:pt x="6722" y="17221"/>
                  <a:pt x="6838" y="17133"/>
                </a:cubicBezTo>
                <a:cubicBezTo>
                  <a:pt x="6954" y="17045"/>
                  <a:pt x="6902" y="16903"/>
                  <a:pt x="6823" y="16824"/>
                </a:cubicBezTo>
                <a:lnTo>
                  <a:pt x="6001" y="16008"/>
                </a:lnTo>
                <a:cubicBezTo>
                  <a:pt x="6184" y="15910"/>
                  <a:pt x="6370" y="15819"/>
                  <a:pt x="6558" y="15733"/>
                </a:cubicBezTo>
                <a:lnTo>
                  <a:pt x="7115" y="16416"/>
                </a:lnTo>
                <a:cubicBezTo>
                  <a:pt x="7418" y="16756"/>
                  <a:pt x="7626" y="16805"/>
                  <a:pt x="7751" y="16730"/>
                </a:cubicBezTo>
                <a:cubicBezTo>
                  <a:pt x="7876" y="16655"/>
                  <a:pt x="7840" y="16509"/>
                  <a:pt x="7769" y="16423"/>
                </a:cubicBezTo>
                <a:lnTo>
                  <a:pt x="7037" y="15525"/>
                </a:lnTo>
                <a:cubicBezTo>
                  <a:pt x="7229" y="15448"/>
                  <a:pt x="7424" y="15377"/>
                  <a:pt x="7621" y="15311"/>
                </a:cubicBezTo>
                <a:lnTo>
                  <a:pt x="8102" y="16046"/>
                </a:lnTo>
                <a:cubicBezTo>
                  <a:pt x="8367" y="16416"/>
                  <a:pt x="8571" y="16488"/>
                  <a:pt x="8703" y="16426"/>
                </a:cubicBezTo>
                <a:cubicBezTo>
                  <a:pt x="8834" y="16364"/>
                  <a:pt x="8814" y="16216"/>
                  <a:pt x="8753" y="16122"/>
                </a:cubicBezTo>
                <a:lnTo>
                  <a:pt x="8120" y="15155"/>
                </a:lnTo>
                <a:cubicBezTo>
                  <a:pt x="8319" y="15099"/>
                  <a:pt x="8520" y="15049"/>
                  <a:pt x="8723" y="15004"/>
                </a:cubicBezTo>
                <a:lnTo>
                  <a:pt x="9123" y="15781"/>
                </a:lnTo>
                <a:cubicBezTo>
                  <a:pt x="9348" y="16177"/>
                  <a:pt x="9542" y="16270"/>
                  <a:pt x="9680" y="16222"/>
                </a:cubicBezTo>
                <a:cubicBezTo>
                  <a:pt x="9817" y="16174"/>
                  <a:pt x="9813" y="16024"/>
                  <a:pt x="9762" y="15925"/>
                </a:cubicBezTo>
                <a:lnTo>
                  <a:pt x="9236" y="14901"/>
                </a:lnTo>
                <a:cubicBezTo>
                  <a:pt x="9439" y="14865"/>
                  <a:pt x="9644" y="14835"/>
                  <a:pt x="9850" y="14811"/>
                </a:cubicBezTo>
                <a:lnTo>
                  <a:pt x="10166" y="15626"/>
                </a:lnTo>
                <a:cubicBezTo>
                  <a:pt x="10349" y="16043"/>
                  <a:pt x="10532" y="16155"/>
                  <a:pt x="10674" y="16122"/>
                </a:cubicBezTo>
                <a:cubicBezTo>
                  <a:pt x="10815" y="16089"/>
                  <a:pt x="10825" y="15940"/>
                  <a:pt x="10785" y="15835"/>
                </a:cubicBezTo>
                <a:lnTo>
                  <a:pt x="10370" y="14764"/>
                </a:lnTo>
                <a:cubicBezTo>
                  <a:pt x="10577" y="14749"/>
                  <a:pt x="10783" y="14740"/>
                  <a:pt x="10989" y="14737"/>
                </a:cubicBezTo>
                <a:lnTo>
                  <a:pt x="11219" y="15581"/>
                </a:lnTo>
                <a:cubicBezTo>
                  <a:pt x="11357" y="16015"/>
                  <a:pt x="11528" y="16144"/>
                  <a:pt x="11673" y="16126"/>
                </a:cubicBezTo>
                <a:cubicBezTo>
                  <a:pt x="11817" y="16108"/>
                  <a:pt x="11843" y="15960"/>
                  <a:pt x="11814" y="15852"/>
                </a:cubicBezTo>
                <a:lnTo>
                  <a:pt x="11512" y="14740"/>
                </a:lnTo>
                <a:cubicBezTo>
                  <a:pt x="11719" y="14747"/>
                  <a:pt x="11925" y="14759"/>
                  <a:pt x="12130" y="14777"/>
                </a:cubicBezTo>
                <a:lnTo>
                  <a:pt x="12270" y="15645"/>
                </a:lnTo>
                <a:cubicBezTo>
                  <a:pt x="12362" y="16091"/>
                  <a:pt x="12519" y="16238"/>
                  <a:pt x="12665" y="16235"/>
                </a:cubicBezTo>
                <a:cubicBezTo>
                  <a:pt x="12810" y="16233"/>
                  <a:pt x="12851" y="16087"/>
                  <a:pt x="12834" y="15977"/>
                </a:cubicBezTo>
                <a:lnTo>
                  <a:pt x="12650" y="14835"/>
                </a:lnTo>
                <a:cubicBezTo>
                  <a:pt x="12855" y="14863"/>
                  <a:pt x="13058" y="14898"/>
                  <a:pt x="13260" y="14938"/>
                </a:cubicBezTo>
                <a:lnTo>
                  <a:pt x="13309" y="15817"/>
                </a:lnTo>
                <a:cubicBezTo>
                  <a:pt x="13354" y="16270"/>
                  <a:pt x="13495" y="16434"/>
                  <a:pt x="13640" y="16446"/>
                </a:cubicBezTo>
                <a:cubicBezTo>
                  <a:pt x="13785" y="16459"/>
                  <a:pt x="13842" y="16320"/>
                  <a:pt x="13836" y="16208"/>
                </a:cubicBezTo>
                <a:lnTo>
                  <a:pt x="13772" y="15052"/>
                </a:lnTo>
                <a:cubicBezTo>
                  <a:pt x="13973" y="15102"/>
                  <a:pt x="14172" y="15158"/>
                  <a:pt x="14369" y="15220"/>
                </a:cubicBezTo>
                <a:lnTo>
                  <a:pt x="14325" y="16099"/>
                </a:lnTo>
                <a:cubicBezTo>
                  <a:pt x="14323" y="16554"/>
                  <a:pt x="14446" y="16731"/>
                  <a:pt x="14589" y="16759"/>
                </a:cubicBezTo>
                <a:cubicBezTo>
                  <a:pt x="14732" y="16786"/>
                  <a:pt x="14802" y="16654"/>
                  <a:pt x="14808" y="16543"/>
                </a:cubicBezTo>
                <a:lnTo>
                  <a:pt x="14865" y="15387"/>
                </a:lnTo>
                <a:cubicBezTo>
                  <a:pt x="15060" y="15457"/>
                  <a:pt x="15251" y="15534"/>
                  <a:pt x="15441" y="15616"/>
                </a:cubicBezTo>
                <a:lnTo>
                  <a:pt x="15307" y="16485"/>
                </a:lnTo>
                <a:cubicBezTo>
                  <a:pt x="15257" y="16938"/>
                  <a:pt x="15360" y="17126"/>
                  <a:pt x="15500" y="17169"/>
                </a:cubicBezTo>
                <a:cubicBezTo>
                  <a:pt x="15639" y="17211"/>
                  <a:pt x="15722" y="17086"/>
                  <a:pt x="15739" y="16976"/>
                </a:cubicBezTo>
                <a:lnTo>
                  <a:pt x="15917" y="15835"/>
                </a:lnTo>
                <a:cubicBezTo>
                  <a:pt x="16102" y="15926"/>
                  <a:pt x="16286" y="16021"/>
                  <a:pt x="16467" y="16122"/>
                </a:cubicBezTo>
                <a:lnTo>
                  <a:pt x="16242" y="16971"/>
                </a:lnTo>
                <a:cubicBezTo>
                  <a:pt x="16145" y="17416"/>
                  <a:pt x="16228" y="17615"/>
                  <a:pt x="16362" y="17671"/>
                </a:cubicBezTo>
                <a:cubicBezTo>
                  <a:pt x="16496" y="17728"/>
                  <a:pt x="16593" y="17614"/>
                  <a:pt x="16622" y="17506"/>
                </a:cubicBezTo>
                <a:lnTo>
                  <a:pt x="16916" y="16391"/>
                </a:lnTo>
                <a:cubicBezTo>
                  <a:pt x="17090" y="16500"/>
                  <a:pt x="17263" y="16615"/>
                  <a:pt x="17432" y="16735"/>
                </a:cubicBezTo>
                <a:lnTo>
                  <a:pt x="17121" y="17553"/>
                </a:lnTo>
                <a:cubicBezTo>
                  <a:pt x="16978" y="17986"/>
                  <a:pt x="17039" y="18192"/>
                  <a:pt x="17167" y="18262"/>
                </a:cubicBezTo>
                <a:cubicBezTo>
                  <a:pt x="17294" y="18333"/>
                  <a:pt x="17402" y="18228"/>
                  <a:pt x="17442" y="18124"/>
                </a:cubicBezTo>
                <a:lnTo>
                  <a:pt x="17852" y="17047"/>
                </a:lnTo>
                <a:cubicBezTo>
                  <a:pt x="18209" y="17327"/>
                  <a:pt x="18550" y="17633"/>
                  <a:pt x="18875" y="17960"/>
                </a:cubicBezTo>
                <a:cubicBezTo>
                  <a:pt x="16895" y="20191"/>
                  <a:pt x="14010" y="21600"/>
                  <a:pt x="10800" y="21600"/>
                </a:cubicBezTo>
                <a:close/>
                <a:moveTo>
                  <a:pt x="2690" y="17921"/>
                </a:moveTo>
                <a:cubicBezTo>
                  <a:pt x="1017" y="16019"/>
                  <a:pt x="0" y="13527"/>
                  <a:pt x="0" y="10800"/>
                </a:cubicBezTo>
                <a:cubicBezTo>
                  <a:pt x="0" y="8150"/>
                  <a:pt x="961" y="5722"/>
                  <a:pt x="2550" y="3841"/>
                </a:cubicBezTo>
                <a:cubicBezTo>
                  <a:pt x="2865" y="4184"/>
                  <a:pt x="3199" y="4505"/>
                  <a:pt x="3551" y="4804"/>
                </a:cubicBezTo>
                <a:lnTo>
                  <a:pt x="2604" y="5516"/>
                </a:lnTo>
                <a:cubicBezTo>
                  <a:pt x="2515" y="5583"/>
                  <a:pt x="2445" y="5717"/>
                  <a:pt x="2548" y="5820"/>
                </a:cubicBezTo>
                <a:cubicBezTo>
                  <a:pt x="2651" y="5923"/>
                  <a:pt x="2867" y="5924"/>
                  <a:pt x="3242" y="5667"/>
                </a:cubicBezTo>
                <a:lnTo>
                  <a:pt x="3952" y="5133"/>
                </a:lnTo>
                <a:cubicBezTo>
                  <a:pt x="4132" y="5273"/>
                  <a:pt x="4316" y="5405"/>
                  <a:pt x="4502" y="5533"/>
                </a:cubicBezTo>
                <a:lnTo>
                  <a:pt x="3633" y="6342"/>
                </a:lnTo>
                <a:cubicBezTo>
                  <a:pt x="3552" y="6418"/>
                  <a:pt x="3496" y="6557"/>
                  <a:pt x="3610" y="6649"/>
                </a:cubicBezTo>
                <a:cubicBezTo>
                  <a:pt x="3723" y="6740"/>
                  <a:pt x="3937" y="6720"/>
                  <a:pt x="4283" y="6424"/>
                </a:cubicBezTo>
                <a:lnTo>
                  <a:pt x="4933" y="5818"/>
                </a:lnTo>
                <a:cubicBezTo>
                  <a:pt x="5126" y="5938"/>
                  <a:pt x="5322" y="6053"/>
                  <a:pt x="5522" y="6161"/>
                </a:cubicBezTo>
                <a:lnTo>
                  <a:pt x="4744" y="7054"/>
                </a:lnTo>
                <a:cubicBezTo>
                  <a:pt x="4670" y="7138"/>
                  <a:pt x="4630" y="7282"/>
                  <a:pt x="4752" y="7361"/>
                </a:cubicBezTo>
                <a:cubicBezTo>
                  <a:pt x="4874" y="7440"/>
                  <a:pt x="5085" y="7397"/>
                  <a:pt x="5398" y="7067"/>
                </a:cubicBezTo>
                <a:lnTo>
                  <a:pt x="5984" y="6394"/>
                </a:lnTo>
                <a:cubicBezTo>
                  <a:pt x="6188" y="6493"/>
                  <a:pt x="6394" y="6587"/>
                  <a:pt x="6603" y="6674"/>
                </a:cubicBezTo>
                <a:lnTo>
                  <a:pt x="5922" y="7646"/>
                </a:lnTo>
                <a:cubicBezTo>
                  <a:pt x="5858" y="7737"/>
                  <a:pt x="5832" y="7886"/>
                  <a:pt x="5962" y="7951"/>
                </a:cubicBezTo>
                <a:cubicBezTo>
                  <a:pt x="6092" y="8017"/>
                  <a:pt x="6297" y="7952"/>
                  <a:pt x="6575" y="7590"/>
                </a:cubicBezTo>
                <a:lnTo>
                  <a:pt x="7088" y="6860"/>
                </a:lnTo>
                <a:cubicBezTo>
                  <a:pt x="7300" y="6937"/>
                  <a:pt x="7515" y="7008"/>
                  <a:pt x="7732" y="7072"/>
                </a:cubicBezTo>
                <a:lnTo>
                  <a:pt x="7157" y="8112"/>
                </a:lnTo>
                <a:cubicBezTo>
                  <a:pt x="7103" y="8209"/>
                  <a:pt x="7092" y="8358"/>
                  <a:pt x="7228" y="8410"/>
                </a:cubicBezTo>
                <a:cubicBezTo>
                  <a:pt x="7364" y="8462"/>
                  <a:pt x="7562" y="8377"/>
                  <a:pt x="7800" y="7989"/>
                </a:cubicBezTo>
                <a:lnTo>
                  <a:pt x="8233" y="7209"/>
                </a:lnTo>
                <a:cubicBezTo>
                  <a:pt x="8453" y="7264"/>
                  <a:pt x="8674" y="7312"/>
                  <a:pt x="8897" y="7354"/>
                </a:cubicBezTo>
                <a:lnTo>
                  <a:pt x="8431" y="8446"/>
                </a:lnTo>
                <a:cubicBezTo>
                  <a:pt x="8387" y="8549"/>
                  <a:pt x="8395" y="8699"/>
                  <a:pt x="8536" y="8736"/>
                </a:cubicBezTo>
                <a:cubicBezTo>
                  <a:pt x="8676" y="8774"/>
                  <a:pt x="8862" y="8668"/>
                  <a:pt x="9059" y="8257"/>
                </a:cubicBezTo>
                <a:lnTo>
                  <a:pt x="9406" y="7438"/>
                </a:lnTo>
                <a:cubicBezTo>
                  <a:pt x="9630" y="7470"/>
                  <a:pt x="9855" y="7495"/>
                  <a:pt x="10081" y="7513"/>
                </a:cubicBezTo>
                <a:lnTo>
                  <a:pt x="9735" y="8645"/>
                </a:lnTo>
                <a:cubicBezTo>
                  <a:pt x="9703" y="8752"/>
                  <a:pt x="9725" y="8901"/>
                  <a:pt x="9869" y="8923"/>
                </a:cubicBezTo>
                <a:cubicBezTo>
                  <a:pt x="10012" y="8946"/>
                  <a:pt x="10187" y="8821"/>
                  <a:pt x="10339" y="8392"/>
                </a:cubicBezTo>
                <a:lnTo>
                  <a:pt x="10599" y="7545"/>
                </a:lnTo>
                <a:cubicBezTo>
                  <a:pt x="10825" y="7553"/>
                  <a:pt x="11050" y="7554"/>
                  <a:pt x="11278" y="7548"/>
                </a:cubicBezTo>
                <a:lnTo>
                  <a:pt x="11053" y="8706"/>
                </a:lnTo>
                <a:cubicBezTo>
                  <a:pt x="11032" y="8815"/>
                  <a:pt x="11068" y="8962"/>
                  <a:pt x="11214" y="8969"/>
                </a:cubicBezTo>
                <a:cubicBezTo>
                  <a:pt x="11359" y="8977"/>
                  <a:pt x="11520" y="8835"/>
                  <a:pt x="11627" y="8392"/>
                </a:cubicBezTo>
                <a:lnTo>
                  <a:pt x="11797" y="7519"/>
                </a:lnTo>
                <a:cubicBezTo>
                  <a:pt x="11864" y="7515"/>
                  <a:pt x="11928" y="7514"/>
                  <a:pt x="11995" y="7508"/>
                </a:cubicBezTo>
                <a:cubicBezTo>
                  <a:pt x="12155" y="7493"/>
                  <a:pt x="12314" y="7474"/>
                  <a:pt x="12472" y="7454"/>
                </a:cubicBezTo>
                <a:lnTo>
                  <a:pt x="12369" y="8630"/>
                </a:lnTo>
                <a:cubicBezTo>
                  <a:pt x="12360" y="8741"/>
                  <a:pt x="12411" y="8882"/>
                  <a:pt x="12557" y="8875"/>
                </a:cubicBezTo>
                <a:cubicBezTo>
                  <a:pt x="12702" y="8867"/>
                  <a:pt x="12848" y="8708"/>
                  <a:pt x="12908" y="8257"/>
                </a:cubicBezTo>
                <a:lnTo>
                  <a:pt x="12985" y="7376"/>
                </a:lnTo>
                <a:cubicBezTo>
                  <a:pt x="13209" y="7337"/>
                  <a:pt x="13430" y="7292"/>
                  <a:pt x="13650" y="7239"/>
                </a:cubicBezTo>
                <a:lnTo>
                  <a:pt x="13671" y="8416"/>
                </a:lnTo>
                <a:cubicBezTo>
                  <a:pt x="13672" y="8527"/>
                  <a:pt x="13739" y="8663"/>
                  <a:pt x="13883" y="8640"/>
                </a:cubicBezTo>
                <a:cubicBezTo>
                  <a:pt x="14027" y="8617"/>
                  <a:pt x="14154" y="8444"/>
                  <a:pt x="14167" y="7989"/>
                </a:cubicBezTo>
                <a:lnTo>
                  <a:pt x="14151" y="7108"/>
                </a:lnTo>
                <a:cubicBezTo>
                  <a:pt x="14370" y="7045"/>
                  <a:pt x="14586" y="6974"/>
                  <a:pt x="14799" y="6898"/>
                </a:cubicBezTo>
                <a:lnTo>
                  <a:pt x="14943" y="8068"/>
                </a:lnTo>
                <a:cubicBezTo>
                  <a:pt x="14956" y="8179"/>
                  <a:pt x="15037" y="8307"/>
                  <a:pt x="15177" y="8269"/>
                </a:cubicBezTo>
                <a:cubicBezTo>
                  <a:pt x="15318" y="8231"/>
                  <a:pt x="15426" y="8044"/>
                  <a:pt x="15390" y="7590"/>
                </a:cubicBezTo>
                <a:lnTo>
                  <a:pt x="15284" y="6716"/>
                </a:lnTo>
                <a:cubicBezTo>
                  <a:pt x="15494" y="6631"/>
                  <a:pt x="15702" y="6539"/>
                  <a:pt x="15906" y="6441"/>
                </a:cubicBezTo>
                <a:lnTo>
                  <a:pt x="16171" y="7589"/>
                </a:lnTo>
                <a:cubicBezTo>
                  <a:pt x="16196" y="7697"/>
                  <a:pt x="16289" y="7815"/>
                  <a:pt x="16424" y="7762"/>
                </a:cubicBezTo>
                <a:cubicBezTo>
                  <a:pt x="16560" y="7710"/>
                  <a:pt x="16649" y="7515"/>
                  <a:pt x="16566" y="7067"/>
                </a:cubicBezTo>
                <a:lnTo>
                  <a:pt x="16369" y="6208"/>
                </a:lnTo>
                <a:cubicBezTo>
                  <a:pt x="16569" y="6102"/>
                  <a:pt x="16766" y="5988"/>
                  <a:pt x="16959" y="5869"/>
                </a:cubicBezTo>
                <a:lnTo>
                  <a:pt x="17342" y="6983"/>
                </a:lnTo>
                <a:cubicBezTo>
                  <a:pt x="17379" y="7088"/>
                  <a:pt x="17485" y="7196"/>
                  <a:pt x="17614" y="7130"/>
                </a:cubicBezTo>
                <a:cubicBezTo>
                  <a:pt x="17744" y="7063"/>
                  <a:pt x="17811" y="6859"/>
                  <a:pt x="17682" y="6423"/>
                </a:cubicBezTo>
                <a:lnTo>
                  <a:pt x="17395" y="5589"/>
                </a:lnTo>
                <a:cubicBezTo>
                  <a:pt x="17582" y="5462"/>
                  <a:pt x="17767" y="5329"/>
                  <a:pt x="17947" y="5191"/>
                </a:cubicBezTo>
                <a:lnTo>
                  <a:pt x="18444" y="6259"/>
                </a:lnTo>
                <a:cubicBezTo>
                  <a:pt x="18491" y="6360"/>
                  <a:pt x="18607" y="6457"/>
                  <a:pt x="18730" y="6377"/>
                </a:cubicBezTo>
                <a:cubicBezTo>
                  <a:pt x="18852" y="6298"/>
                  <a:pt x="18897" y="6087"/>
                  <a:pt x="18723" y="5667"/>
                </a:cubicBezTo>
                <a:lnTo>
                  <a:pt x="18352" y="4865"/>
                </a:lnTo>
                <a:cubicBezTo>
                  <a:pt x="18654" y="4610"/>
                  <a:pt x="18945" y="4340"/>
                  <a:pt x="19222" y="4052"/>
                </a:cubicBezTo>
                <a:cubicBezTo>
                  <a:pt x="20708" y="5902"/>
                  <a:pt x="21600" y="8248"/>
                  <a:pt x="21600" y="10800"/>
                </a:cubicBezTo>
                <a:cubicBezTo>
                  <a:pt x="21600" y="13354"/>
                  <a:pt x="20707" y="15702"/>
                  <a:pt x="19219" y="17553"/>
                </a:cubicBezTo>
                <a:cubicBezTo>
                  <a:pt x="19009" y="17343"/>
                  <a:pt x="18791" y="17141"/>
                  <a:pt x="18568" y="16949"/>
                </a:cubicBezTo>
                <a:lnTo>
                  <a:pt x="19511" y="16240"/>
                </a:lnTo>
                <a:cubicBezTo>
                  <a:pt x="19600" y="16173"/>
                  <a:pt x="19670" y="16040"/>
                  <a:pt x="19567" y="15937"/>
                </a:cubicBezTo>
                <a:cubicBezTo>
                  <a:pt x="19463" y="15834"/>
                  <a:pt x="19248" y="15833"/>
                  <a:pt x="18873" y="16090"/>
                </a:cubicBezTo>
                <a:lnTo>
                  <a:pt x="18169" y="16620"/>
                </a:lnTo>
                <a:cubicBezTo>
                  <a:pt x="17990" y="16480"/>
                  <a:pt x="17805" y="16347"/>
                  <a:pt x="17619" y="16219"/>
                </a:cubicBezTo>
                <a:lnTo>
                  <a:pt x="18482" y="15417"/>
                </a:lnTo>
                <a:cubicBezTo>
                  <a:pt x="18563" y="15341"/>
                  <a:pt x="18619" y="15200"/>
                  <a:pt x="18505" y="15108"/>
                </a:cubicBezTo>
                <a:cubicBezTo>
                  <a:pt x="18392" y="15017"/>
                  <a:pt x="18178" y="15039"/>
                  <a:pt x="17832" y="15334"/>
                </a:cubicBezTo>
                <a:lnTo>
                  <a:pt x="17187" y="15933"/>
                </a:lnTo>
                <a:cubicBezTo>
                  <a:pt x="16994" y="15813"/>
                  <a:pt x="16799" y="15699"/>
                  <a:pt x="16600" y="15591"/>
                </a:cubicBezTo>
                <a:lnTo>
                  <a:pt x="17371" y="14705"/>
                </a:lnTo>
                <a:cubicBezTo>
                  <a:pt x="17444" y="14621"/>
                  <a:pt x="17485" y="14475"/>
                  <a:pt x="17363" y="14396"/>
                </a:cubicBezTo>
                <a:cubicBezTo>
                  <a:pt x="17240" y="14317"/>
                  <a:pt x="17030" y="14360"/>
                  <a:pt x="16716" y="14690"/>
                </a:cubicBezTo>
                <a:lnTo>
                  <a:pt x="16139" y="15353"/>
                </a:lnTo>
                <a:cubicBezTo>
                  <a:pt x="15935" y="15253"/>
                  <a:pt x="15728" y="15160"/>
                  <a:pt x="15518" y="15073"/>
                </a:cubicBezTo>
                <a:lnTo>
                  <a:pt x="16193" y="14113"/>
                </a:lnTo>
                <a:cubicBezTo>
                  <a:pt x="16257" y="14021"/>
                  <a:pt x="16283" y="13873"/>
                  <a:pt x="16153" y="13807"/>
                </a:cubicBezTo>
                <a:cubicBezTo>
                  <a:pt x="16023" y="13741"/>
                  <a:pt x="15818" y="13805"/>
                  <a:pt x="15540" y="14167"/>
                </a:cubicBezTo>
                <a:lnTo>
                  <a:pt x="15036" y="14885"/>
                </a:lnTo>
                <a:cubicBezTo>
                  <a:pt x="14822" y="14808"/>
                  <a:pt x="14606" y="14737"/>
                  <a:pt x="14388" y="14673"/>
                </a:cubicBezTo>
                <a:lnTo>
                  <a:pt x="14958" y="13647"/>
                </a:lnTo>
                <a:cubicBezTo>
                  <a:pt x="15012" y="13549"/>
                  <a:pt x="15023" y="13398"/>
                  <a:pt x="14887" y="13346"/>
                </a:cubicBezTo>
                <a:cubicBezTo>
                  <a:pt x="14751" y="13294"/>
                  <a:pt x="14553" y="13380"/>
                  <a:pt x="14315" y="13768"/>
                </a:cubicBezTo>
                <a:lnTo>
                  <a:pt x="13888" y="14538"/>
                </a:lnTo>
                <a:cubicBezTo>
                  <a:pt x="13668" y="14483"/>
                  <a:pt x="13447" y="14435"/>
                  <a:pt x="13223" y="14394"/>
                </a:cubicBezTo>
                <a:lnTo>
                  <a:pt x="13682" y="13313"/>
                </a:lnTo>
                <a:cubicBezTo>
                  <a:pt x="13726" y="13210"/>
                  <a:pt x="13720" y="13058"/>
                  <a:pt x="13579" y="13021"/>
                </a:cubicBezTo>
                <a:cubicBezTo>
                  <a:pt x="13439" y="12983"/>
                  <a:pt x="13253" y="13091"/>
                  <a:pt x="13056" y="13502"/>
                </a:cubicBezTo>
                <a:lnTo>
                  <a:pt x="12710" y="14313"/>
                </a:lnTo>
                <a:cubicBezTo>
                  <a:pt x="12486" y="14283"/>
                  <a:pt x="12261" y="14258"/>
                  <a:pt x="12034" y="14241"/>
                </a:cubicBezTo>
                <a:lnTo>
                  <a:pt x="12380" y="13114"/>
                </a:lnTo>
                <a:cubicBezTo>
                  <a:pt x="12412" y="13007"/>
                  <a:pt x="12390" y="12858"/>
                  <a:pt x="12246" y="12835"/>
                </a:cubicBezTo>
                <a:cubicBezTo>
                  <a:pt x="12102" y="12813"/>
                  <a:pt x="11928" y="12937"/>
                  <a:pt x="11775" y="13367"/>
                </a:cubicBezTo>
                <a:lnTo>
                  <a:pt x="11516" y="14212"/>
                </a:lnTo>
                <a:cubicBezTo>
                  <a:pt x="11394" y="14208"/>
                  <a:pt x="11275" y="14204"/>
                  <a:pt x="11153" y="14204"/>
                </a:cubicBezTo>
                <a:cubicBezTo>
                  <a:pt x="11048" y="14204"/>
                  <a:pt x="10941" y="14208"/>
                  <a:pt x="10836" y="14210"/>
                </a:cubicBezTo>
                <a:lnTo>
                  <a:pt x="11062" y="13051"/>
                </a:lnTo>
                <a:cubicBezTo>
                  <a:pt x="11083" y="12942"/>
                  <a:pt x="11047" y="12795"/>
                  <a:pt x="10901" y="12788"/>
                </a:cubicBezTo>
                <a:cubicBezTo>
                  <a:pt x="10756" y="12780"/>
                  <a:pt x="10594" y="12924"/>
                  <a:pt x="10488" y="13367"/>
                </a:cubicBezTo>
                <a:lnTo>
                  <a:pt x="10319" y="14236"/>
                </a:lnTo>
                <a:cubicBezTo>
                  <a:pt x="10253" y="14241"/>
                  <a:pt x="10185" y="14243"/>
                  <a:pt x="10118" y="14249"/>
                </a:cubicBezTo>
                <a:cubicBezTo>
                  <a:pt x="9958" y="14264"/>
                  <a:pt x="9801" y="14283"/>
                  <a:pt x="9642" y="14303"/>
                </a:cubicBezTo>
                <a:lnTo>
                  <a:pt x="9745" y="13127"/>
                </a:lnTo>
                <a:cubicBezTo>
                  <a:pt x="9755" y="13016"/>
                  <a:pt x="9704" y="12876"/>
                  <a:pt x="9558" y="12884"/>
                </a:cubicBezTo>
                <a:cubicBezTo>
                  <a:pt x="9413" y="12892"/>
                  <a:pt x="9267" y="13050"/>
                  <a:pt x="9207" y="13502"/>
                </a:cubicBezTo>
                <a:lnTo>
                  <a:pt x="9129" y="14383"/>
                </a:lnTo>
                <a:cubicBezTo>
                  <a:pt x="8906" y="14422"/>
                  <a:pt x="8684" y="14465"/>
                  <a:pt x="8465" y="14518"/>
                </a:cubicBezTo>
                <a:lnTo>
                  <a:pt x="8444" y="13341"/>
                </a:lnTo>
                <a:cubicBezTo>
                  <a:pt x="8443" y="13230"/>
                  <a:pt x="8376" y="13096"/>
                  <a:pt x="8232" y="13119"/>
                </a:cubicBezTo>
                <a:cubicBezTo>
                  <a:pt x="8088" y="13142"/>
                  <a:pt x="7960" y="13313"/>
                  <a:pt x="7948" y="13768"/>
                </a:cubicBezTo>
                <a:lnTo>
                  <a:pt x="7963" y="14651"/>
                </a:lnTo>
                <a:cubicBezTo>
                  <a:pt x="7745" y="14713"/>
                  <a:pt x="7529" y="14780"/>
                  <a:pt x="7315" y="14855"/>
                </a:cubicBezTo>
                <a:lnTo>
                  <a:pt x="7172" y="13691"/>
                </a:lnTo>
                <a:cubicBezTo>
                  <a:pt x="7159" y="13580"/>
                  <a:pt x="7078" y="13452"/>
                  <a:pt x="6937" y="13490"/>
                </a:cubicBezTo>
                <a:cubicBezTo>
                  <a:pt x="6797" y="13528"/>
                  <a:pt x="6688" y="13713"/>
                  <a:pt x="6723" y="14167"/>
                </a:cubicBezTo>
                <a:lnTo>
                  <a:pt x="6829" y="15037"/>
                </a:lnTo>
                <a:cubicBezTo>
                  <a:pt x="6619" y="15122"/>
                  <a:pt x="6412" y="15217"/>
                  <a:pt x="6207" y="15314"/>
                </a:cubicBezTo>
                <a:lnTo>
                  <a:pt x="5944" y="14170"/>
                </a:lnTo>
                <a:cubicBezTo>
                  <a:pt x="5919" y="14061"/>
                  <a:pt x="5826" y="13942"/>
                  <a:pt x="5690" y="13994"/>
                </a:cubicBezTo>
                <a:cubicBezTo>
                  <a:pt x="5554" y="14047"/>
                  <a:pt x="5464" y="14244"/>
                  <a:pt x="5547" y="14691"/>
                </a:cubicBezTo>
                <a:lnTo>
                  <a:pt x="5744" y="15545"/>
                </a:lnTo>
                <a:cubicBezTo>
                  <a:pt x="5544" y="15652"/>
                  <a:pt x="5348" y="15767"/>
                  <a:pt x="5154" y="15886"/>
                </a:cubicBezTo>
                <a:lnTo>
                  <a:pt x="4772" y="14774"/>
                </a:lnTo>
                <a:cubicBezTo>
                  <a:pt x="4736" y="14669"/>
                  <a:pt x="4630" y="14561"/>
                  <a:pt x="4501" y="14627"/>
                </a:cubicBezTo>
                <a:cubicBezTo>
                  <a:pt x="4371" y="14694"/>
                  <a:pt x="4304" y="14898"/>
                  <a:pt x="4433" y="15334"/>
                </a:cubicBezTo>
                <a:lnTo>
                  <a:pt x="4718" y="16166"/>
                </a:lnTo>
                <a:cubicBezTo>
                  <a:pt x="4531" y="16294"/>
                  <a:pt x="4347" y="16427"/>
                  <a:pt x="4167" y="16566"/>
                </a:cubicBezTo>
                <a:lnTo>
                  <a:pt x="3670" y="15500"/>
                </a:lnTo>
                <a:cubicBezTo>
                  <a:pt x="3623" y="15399"/>
                  <a:pt x="3507" y="15302"/>
                  <a:pt x="3385" y="15382"/>
                </a:cubicBezTo>
                <a:cubicBezTo>
                  <a:pt x="3263" y="15461"/>
                  <a:pt x="3218" y="15671"/>
                  <a:pt x="3392" y="16092"/>
                </a:cubicBezTo>
                <a:lnTo>
                  <a:pt x="3763" y="16892"/>
                </a:lnTo>
                <a:cubicBezTo>
                  <a:pt x="3590" y="17038"/>
                  <a:pt x="3422" y="17191"/>
                  <a:pt x="3257" y="17347"/>
                </a:cubicBezTo>
                <a:lnTo>
                  <a:pt x="2650" y="16335"/>
                </a:lnTo>
                <a:cubicBezTo>
                  <a:pt x="2592" y="16239"/>
                  <a:pt x="2467" y="16155"/>
                  <a:pt x="2354" y="16247"/>
                </a:cubicBezTo>
                <a:cubicBezTo>
                  <a:pt x="2241" y="16339"/>
                  <a:pt x="2218" y="16552"/>
                  <a:pt x="2435" y="16953"/>
                </a:cubicBezTo>
                <a:lnTo>
                  <a:pt x="2891" y="17712"/>
                </a:lnTo>
                <a:cubicBezTo>
                  <a:pt x="2824" y="17781"/>
                  <a:pt x="2755" y="17850"/>
                  <a:pt x="2690" y="17921"/>
                </a:cubicBezTo>
                <a:close/>
                <a:moveTo>
                  <a:pt x="11126" y="7020"/>
                </a:moveTo>
                <a:lnTo>
                  <a:pt x="10896" y="6178"/>
                </a:lnTo>
                <a:cubicBezTo>
                  <a:pt x="10758" y="5744"/>
                  <a:pt x="10587" y="5613"/>
                  <a:pt x="10442" y="5631"/>
                </a:cubicBezTo>
                <a:cubicBezTo>
                  <a:pt x="10298" y="5649"/>
                  <a:pt x="10271" y="5797"/>
                  <a:pt x="10301" y="5905"/>
                </a:cubicBezTo>
                <a:lnTo>
                  <a:pt x="10603" y="7015"/>
                </a:lnTo>
                <a:cubicBezTo>
                  <a:pt x="10396" y="7007"/>
                  <a:pt x="10189" y="6995"/>
                  <a:pt x="9983" y="6976"/>
                </a:cubicBezTo>
                <a:lnTo>
                  <a:pt x="9845" y="6114"/>
                </a:lnTo>
                <a:cubicBezTo>
                  <a:pt x="9753" y="5668"/>
                  <a:pt x="9596" y="5520"/>
                  <a:pt x="9450" y="5523"/>
                </a:cubicBezTo>
                <a:cubicBezTo>
                  <a:pt x="9304" y="5526"/>
                  <a:pt x="9264" y="5670"/>
                  <a:pt x="9281" y="5780"/>
                </a:cubicBezTo>
                <a:lnTo>
                  <a:pt x="9464" y="6914"/>
                </a:lnTo>
                <a:cubicBezTo>
                  <a:pt x="9259" y="6885"/>
                  <a:pt x="9055" y="6850"/>
                  <a:pt x="8853" y="6809"/>
                </a:cubicBezTo>
                <a:lnTo>
                  <a:pt x="8804" y="5940"/>
                </a:lnTo>
                <a:cubicBezTo>
                  <a:pt x="8759" y="5487"/>
                  <a:pt x="8620" y="5323"/>
                  <a:pt x="8475" y="5311"/>
                </a:cubicBezTo>
                <a:cubicBezTo>
                  <a:pt x="8330" y="5298"/>
                  <a:pt x="8273" y="5439"/>
                  <a:pt x="8279" y="5550"/>
                </a:cubicBezTo>
                <a:lnTo>
                  <a:pt x="8343" y="6693"/>
                </a:lnTo>
                <a:cubicBezTo>
                  <a:pt x="8143" y="6642"/>
                  <a:pt x="7943" y="6587"/>
                  <a:pt x="7746" y="6526"/>
                </a:cubicBezTo>
                <a:lnTo>
                  <a:pt x="7788" y="5658"/>
                </a:lnTo>
                <a:cubicBezTo>
                  <a:pt x="7790" y="5203"/>
                  <a:pt x="7669" y="5026"/>
                  <a:pt x="7526" y="4998"/>
                </a:cubicBezTo>
                <a:cubicBezTo>
                  <a:pt x="7383" y="4971"/>
                  <a:pt x="7313" y="5103"/>
                  <a:pt x="7307" y="5214"/>
                </a:cubicBezTo>
                <a:lnTo>
                  <a:pt x="7251" y="6357"/>
                </a:lnTo>
                <a:cubicBezTo>
                  <a:pt x="7057" y="6286"/>
                  <a:pt x="6866" y="6210"/>
                  <a:pt x="6676" y="6129"/>
                </a:cubicBezTo>
                <a:lnTo>
                  <a:pt x="6808" y="5272"/>
                </a:lnTo>
                <a:cubicBezTo>
                  <a:pt x="6858" y="4819"/>
                  <a:pt x="6755" y="4631"/>
                  <a:pt x="6615" y="4588"/>
                </a:cubicBezTo>
                <a:cubicBezTo>
                  <a:pt x="6476" y="4546"/>
                  <a:pt x="6393" y="4670"/>
                  <a:pt x="6376" y="4781"/>
                </a:cubicBezTo>
                <a:lnTo>
                  <a:pt x="6200" y="5913"/>
                </a:lnTo>
                <a:cubicBezTo>
                  <a:pt x="6014" y="5823"/>
                  <a:pt x="5830" y="5727"/>
                  <a:pt x="5650" y="5626"/>
                </a:cubicBezTo>
                <a:lnTo>
                  <a:pt x="5873" y="4786"/>
                </a:lnTo>
                <a:cubicBezTo>
                  <a:pt x="5970" y="4341"/>
                  <a:pt x="5887" y="4142"/>
                  <a:pt x="5753" y="4085"/>
                </a:cubicBezTo>
                <a:cubicBezTo>
                  <a:pt x="5619" y="4029"/>
                  <a:pt x="5521" y="4145"/>
                  <a:pt x="5493" y="4252"/>
                </a:cubicBezTo>
                <a:lnTo>
                  <a:pt x="5199" y="5363"/>
                </a:lnTo>
                <a:cubicBezTo>
                  <a:pt x="5024" y="5254"/>
                  <a:pt x="4852" y="5139"/>
                  <a:pt x="4683" y="5020"/>
                </a:cubicBezTo>
                <a:lnTo>
                  <a:pt x="4993" y="4204"/>
                </a:lnTo>
                <a:cubicBezTo>
                  <a:pt x="5137" y="3771"/>
                  <a:pt x="5075" y="3565"/>
                  <a:pt x="4948" y="3495"/>
                </a:cubicBezTo>
                <a:cubicBezTo>
                  <a:pt x="4820" y="3424"/>
                  <a:pt x="4712" y="3529"/>
                  <a:pt x="4673" y="3633"/>
                </a:cubicBezTo>
                <a:lnTo>
                  <a:pt x="4264" y="4706"/>
                </a:lnTo>
                <a:cubicBezTo>
                  <a:pt x="4102" y="4580"/>
                  <a:pt x="3943" y="4448"/>
                  <a:pt x="3787" y="4312"/>
                </a:cubicBezTo>
                <a:lnTo>
                  <a:pt x="4180" y="3534"/>
                </a:lnTo>
                <a:cubicBezTo>
                  <a:pt x="4368" y="3119"/>
                  <a:pt x="4328" y="2908"/>
                  <a:pt x="4209" y="2825"/>
                </a:cubicBezTo>
                <a:cubicBezTo>
                  <a:pt x="4089" y="2741"/>
                  <a:pt x="3971" y="2833"/>
                  <a:pt x="3920" y="2933"/>
                </a:cubicBezTo>
                <a:lnTo>
                  <a:pt x="3402" y="3957"/>
                </a:lnTo>
                <a:cubicBezTo>
                  <a:pt x="3231" y="3792"/>
                  <a:pt x="3064" y="3622"/>
                  <a:pt x="2903" y="3444"/>
                </a:cubicBezTo>
                <a:cubicBezTo>
                  <a:pt x="4876" y="1327"/>
                  <a:pt x="7685" y="0"/>
                  <a:pt x="10800" y="0"/>
                </a:cubicBezTo>
                <a:cubicBezTo>
                  <a:pt x="14012" y="0"/>
                  <a:pt x="16900" y="1412"/>
                  <a:pt x="18880" y="3645"/>
                </a:cubicBezTo>
                <a:cubicBezTo>
                  <a:pt x="18722" y="3810"/>
                  <a:pt x="18558" y="3968"/>
                  <a:pt x="18392" y="4123"/>
                </a:cubicBezTo>
                <a:lnTo>
                  <a:pt x="17656" y="3648"/>
                </a:lnTo>
                <a:cubicBezTo>
                  <a:pt x="17263" y="3419"/>
                  <a:pt x="17050" y="3435"/>
                  <a:pt x="16954" y="3545"/>
                </a:cubicBezTo>
                <a:cubicBezTo>
                  <a:pt x="16859" y="3655"/>
                  <a:pt x="16938" y="3784"/>
                  <a:pt x="17032" y="3844"/>
                </a:cubicBezTo>
                <a:lnTo>
                  <a:pt x="18001" y="4468"/>
                </a:lnTo>
                <a:cubicBezTo>
                  <a:pt x="17842" y="4602"/>
                  <a:pt x="17680" y="4729"/>
                  <a:pt x="17515" y="4853"/>
                </a:cubicBezTo>
                <a:lnTo>
                  <a:pt x="16833" y="4305"/>
                </a:lnTo>
                <a:cubicBezTo>
                  <a:pt x="16466" y="4035"/>
                  <a:pt x="16251" y="4030"/>
                  <a:pt x="16144" y="4129"/>
                </a:cubicBezTo>
                <a:cubicBezTo>
                  <a:pt x="16038" y="4229"/>
                  <a:pt x="16103" y="4365"/>
                  <a:pt x="16190" y="4435"/>
                </a:cubicBezTo>
                <a:lnTo>
                  <a:pt x="17089" y="5157"/>
                </a:lnTo>
                <a:cubicBezTo>
                  <a:pt x="16918" y="5273"/>
                  <a:pt x="16744" y="5384"/>
                  <a:pt x="16566" y="5489"/>
                </a:cubicBezTo>
                <a:lnTo>
                  <a:pt x="15944" y="4872"/>
                </a:lnTo>
                <a:cubicBezTo>
                  <a:pt x="15607" y="4565"/>
                  <a:pt x="15393" y="4538"/>
                  <a:pt x="15277" y="4625"/>
                </a:cubicBezTo>
                <a:cubicBezTo>
                  <a:pt x="15161" y="4713"/>
                  <a:pt x="15211" y="4854"/>
                  <a:pt x="15291" y="4933"/>
                </a:cubicBezTo>
                <a:lnTo>
                  <a:pt x="16111" y="5746"/>
                </a:lnTo>
                <a:cubicBezTo>
                  <a:pt x="15928" y="5843"/>
                  <a:pt x="15743" y="5936"/>
                  <a:pt x="15555" y="6023"/>
                </a:cubicBezTo>
                <a:lnTo>
                  <a:pt x="15000" y="5343"/>
                </a:lnTo>
                <a:cubicBezTo>
                  <a:pt x="14697" y="5003"/>
                  <a:pt x="14489" y="4952"/>
                  <a:pt x="14364" y="5027"/>
                </a:cubicBezTo>
                <a:cubicBezTo>
                  <a:pt x="14239" y="5102"/>
                  <a:pt x="14275" y="5249"/>
                  <a:pt x="14346" y="5336"/>
                </a:cubicBezTo>
                <a:lnTo>
                  <a:pt x="15075" y="6230"/>
                </a:lnTo>
                <a:cubicBezTo>
                  <a:pt x="14883" y="6308"/>
                  <a:pt x="14690" y="6382"/>
                  <a:pt x="14494" y="6448"/>
                </a:cubicBezTo>
                <a:lnTo>
                  <a:pt x="14013" y="5712"/>
                </a:lnTo>
                <a:cubicBezTo>
                  <a:pt x="13748" y="5342"/>
                  <a:pt x="13544" y="5271"/>
                  <a:pt x="13412" y="5332"/>
                </a:cubicBezTo>
                <a:cubicBezTo>
                  <a:pt x="13280" y="5394"/>
                  <a:pt x="13301" y="5543"/>
                  <a:pt x="13362" y="5636"/>
                </a:cubicBezTo>
                <a:lnTo>
                  <a:pt x="13995" y="6603"/>
                </a:lnTo>
                <a:cubicBezTo>
                  <a:pt x="13796" y="6660"/>
                  <a:pt x="13594" y="6710"/>
                  <a:pt x="13392" y="6755"/>
                </a:cubicBezTo>
                <a:lnTo>
                  <a:pt x="12992" y="5975"/>
                </a:lnTo>
                <a:cubicBezTo>
                  <a:pt x="12767" y="5580"/>
                  <a:pt x="12573" y="5487"/>
                  <a:pt x="12435" y="5535"/>
                </a:cubicBezTo>
                <a:cubicBezTo>
                  <a:pt x="12298" y="5583"/>
                  <a:pt x="12302" y="5733"/>
                  <a:pt x="12353" y="5832"/>
                </a:cubicBezTo>
                <a:lnTo>
                  <a:pt x="12879" y="6856"/>
                </a:lnTo>
                <a:cubicBezTo>
                  <a:pt x="12676" y="6892"/>
                  <a:pt x="12471" y="6921"/>
                  <a:pt x="12265" y="6946"/>
                </a:cubicBezTo>
                <a:lnTo>
                  <a:pt x="11949" y="6132"/>
                </a:lnTo>
                <a:cubicBezTo>
                  <a:pt x="11766" y="5715"/>
                  <a:pt x="11583" y="5603"/>
                  <a:pt x="11441" y="5636"/>
                </a:cubicBezTo>
                <a:cubicBezTo>
                  <a:pt x="11299" y="5669"/>
                  <a:pt x="11288" y="5819"/>
                  <a:pt x="11328" y="5923"/>
                </a:cubicBezTo>
                <a:lnTo>
                  <a:pt x="11745" y="6993"/>
                </a:lnTo>
                <a:cubicBezTo>
                  <a:pt x="11538" y="7007"/>
                  <a:pt x="11332" y="7017"/>
                  <a:pt x="11126" y="702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20" name="Children At Play"/>
          <p:cNvSpPr/>
          <p:nvPr/>
        </p:nvSpPr>
        <p:spPr>
          <a:xfrm>
            <a:off x="6510241" y="8169783"/>
            <a:ext cx="378594" cy="5951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21" name="R2 Only (2 outs)…"/>
          <p:cNvSpPr txBox="1"/>
          <p:nvPr/>
        </p:nvSpPr>
        <p:spPr>
          <a:xfrm>
            <a:off x="4869261" y="863015"/>
            <a:ext cx="3266277" cy="2120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700" u="sng">
                <a:solidFill>
                  <a:srgbClr val="000000"/>
                </a:solidFill>
                <a:latin typeface="Avenir Next Regular"/>
                <a:ea typeface="Avenir Next Regular"/>
                <a:cs typeface="Avenir Next Regular"/>
                <a:sym typeface="Avenir Next Regular"/>
              </a:defRPr>
            </a:pPr>
            <a:r>
              <a:t>R2 Only (2 outs)</a:t>
            </a:r>
          </a:p>
          <a:p>
            <a:pPr algn="ctr">
              <a:defRPr b="1" sz="2700" u="sng">
                <a:solidFill>
                  <a:srgbClr val="000000"/>
                </a:solidFill>
                <a:latin typeface="Avenir Next Regular"/>
                <a:ea typeface="Avenir Next Regular"/>
                <a:cs typeface="Avenir Next Regular"/>
                <a:sym typeface="Avenir Next Regular"/>
              </a:defRPr>
            </a:pPr>
            <a:r>
              <a:t>Base Hit</a:t>
            </a:r>
          </a:p>
          <a:p>
            <a:pPr algn="ctr">
              <a:defRPr b="1" sz="2700" u="sng">
                <a:solidFill>
                  <a:srgbClr val="000000"/>
                </a:solidFill>
                <a:latin typeface="Avenir Next Regular"/>
                <a:ea typeface="Avenir Next Regular"/>
                <a:cs typeface="Avenir Next Regular"/>
                <a:sym typeface="Avenir Next Regular"/>
              </a:defRPr>
            </a:pPr>
            <a:r>
              <a:t>Possible Triple</a:t>
            </a:r>
          </a:p>
        </p:txBody>
      </p:sp>
      <p:sp>
        <p:nvSpPr>
          <p:cNvPr id="522" name="U1: Drops to the outside of 1st to see touch by B-R and potential play back into 1st"/>
          <p:cNvSpPr txBox="1"/>
          <p:nvPr/>
        </p:nvSpPr>
        <p:spPr>
          <a:xfrm>
            <a:off x="9230917" y="6688164"/>
            <a:ext cx="2954679" cy="2260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500">
                <a:solidFill>
                  <a:srgbClr val="000000"/>
                </a:solidFill>
              </a:defRPr>
            </a:lvl1pPr>
          </a:lstStyle>
          <a:p>
            <a:pPr/>
            <a:r>
              <a:t>U1: Drops to the outside of 1st to see touch by B-R and potential play back into 1st</a:t>
            </a:r>
          </a:p>
        </p:txBody>
      </p:sp>
      <p:sp>
        <p:nvSpPr>
          <p:cNvPr id="523" name="U3: passes off R2 to score, picks up next responsibility of B-R into 2nd and 3rd"/>
          <p:cNvSpPr txBox="1"/>
          <p:nvPr/>
        </p:nvSpPr>
        <p:spPr>
          <a:xfrm>
            <a:off x="347478" y="6825564"/>
            <a:ext cx="2954679" cy="1778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400">
                <a:solidFill>
                  <a:srgbClr val="000000"/>
                </a:solidFill>
              </a:defRPr>
            </a:lvl1pPr>
          </a:lstStyle>
          <a:p>
            <a:pPr/>
            <a:r>
              <a:t>U3: passes off R2 to score, picks up next responsibility of B-R into 2nd and 3rd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C -0.021419 -0.035277 -0.043760 -0.069542 -0.066981 -0.102730 C -0.142378 -0.210491 -0.226718 -0.306476 -0.318376 -0.388836" origin="layout" pathEditMode="relative">
                                      <p:cBhvr>
                                        <p:cTn id="6" dur="9250" fill="hold"/>
                                        <p:tgtEl>
                                          <p:spTgt spid="519"/>
                                        </p:tgtEl>
                                        <p:attrNameLst>
                                          <p:attrName>ppt_x</p:attrName>
                                          <p:attrName>ppt_y</p:attrName>
                                        </p:attrNameLst>
                                      </p:cBhvr>
                                    </p:animMotion>
                                  </p:childTnLst>
                                </p:cTn>
                              </p:par>
                            </p:childTnLst>
                          </p:cTn>
                        </p:par>
                        <p:par>
                          <p:cTn id="7" fill="hold">
                            <p:stCondLst>
                              <p:cond delay="0"/>
                            </p:stCondLst>
                            <p:childTnLst>
                              <p:par>
                                <p:cTn id="8" presetClass="emph" nodeType="withEffect" presetSubtype="0" presetID="6" grpId="2" accel="50000" decel="50000" fill="hold">
                                  <p:stCondLst>
                                    <p:cond delay="0"/>
                                  </p:stCondLst>
                                  <p:childTnLst>
                                    <p:animScale>
                                      <p:cBhvr>
                                        <p:cTn id="9" dur="1000" fill="hold"/>
                                        <p:tgtEl>
                                          <p:spTgt spid="519"/>
                                        </p:tgtEl>
                                      </p:cBhvr>
                                      <p:by x="100000" y="100000"/>
                                    </p:animScale>
                                  </p:childTnLst>
                                </p:cTn>
                              </p:par>
                            </p:childTnLst>
                          </p:cTn>
                        </p:par>
                        <p:par>
                          <p:cTn id="10" fill="hold">
                            <p:stCondLst>
                              <p:cond delay="0"/>
                            </p:stCondLst>
                            <p:childTnLst>
                              <p:par>
                                <p:cTn id="11" presetClass="path" nodeType="withEffect" presetSubtype="0" presetID="-1" grpId="3" decel="50000" fill="hold">
                                  <p:stCondLst>
                                    <p:cond delay="2000"/>
                                  </p:stCondLst>
                                  <p:childTnLst>
                                    <p:animMotion path="M 0.000000 0.000000 C -0.028219 0.033872 -0.055157 0.068059 -0.081020 0.102706 C -0.109149 0.140388 -0.138233 0.182690 -0.140788 0.237889 C -0.144055 0.308459 -0.107680 0.362181 -0.069017 0.401345 C -0.034367 0.436443 0.005219 0.464149 0.049786 0.482092" origin="layout" pathEditMode="relative">
                                      <p:cBhvr>
                                        <p:cTn id="12" dur="11500" fill="hold"/>
                                        <p:tgtEl>
                                          <p:spTgt spid="518"/>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2000"/>
                                  </p:stCondLst>
                                  <p:childTnLst>
                                    <p:animMotion path="M 0.000000 0.000000 C 0.092829 0.003482 0.168247 -0.098429 0.164428 -0.222147 C 0.162050 -0.299162 0.137022 -0.360677 0.104994 -0.405527 C 0.071710 -0.452137 0.027531 -0.483541 -0.021278 -0.479297 C -0.064531 -0.475536 -0.102258 -0.441843 -0.132001 -0.400118 C -0.158008 -0.363635 -0.179205 -0.319247 -0.195071 -0.265505" origin="layout" pathEditMode="relative">
                                      <p:cBhvr>
                                        <p:cTn id="15" dur="15000" fill="hold"/>
                                        <p:tgtEl>
                                          <p:spTgt spid="520"/>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decel="50000" fill="hold">
                                  <p:stCondLst>
                                    <p:cond delay="900"/>
                                  </p:stCondLst>
                                  <p:childTnLst>
                                    <p:animMotion path="M 0.000000 0.000000 C -0.038307 0.018644 -0.080388 0.018108 -0.118421 -0.001508 C -0.172721 -0.029515 -0.212677 -0.092302 -0.224561 -0.168296" origin="layout" pathEditMode="relative">
                                      <p:cBhvr>
                                        <p:cTn id="18" dur="6750" fill="hold"/>
                                        <p:tgtEl>
                                          <p:spTgt spid="516"/>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fill="hold">
                                  <p:stCondLst>
                                    <p:cond delay="2750"/>
                                  </p:stCondLst>
                                  <p:childTnLst>
                                    <p:animMotion path="M 0.000000 0.000000 C -0.028912 0.049184 -0.065249 0.089724 -0.106657 0.118998 C -0.132680 0.137394 -0.160417 0.151110 -0.189143 0.159787" origin="layout" pathEditMode="relative">
                                      <p:cBhvr>
                                        <p:cTn id="21" dur="4250" fill="hold"/>
                                        <p:tgtEl>
                                          <p:spTgt spid="515"/>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19" grpId="2"/>
    </p:bldLst>
  </p:timing>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525" name="Image" descr="Image"/>
          <p:cNvPicPr>
            <a:picLocks noChangeAspect="1"/>
          </p:cNvPicPr>
          <p:nvPr/>
        </p:nvPicPr>
        <p:blipFill>
          <a:blip r:embed="rId2">
            <a:extLst/>
          </a:blip>
          <a:stretch>
            <a:fillRect/>
          </a:stretch>
        </p:blipFill>
        <p:spPr>
          <a:xfrm>
            <a:off x="1371400" y="373905"/>
            <a:ext cx="10262000" cy="9005790"/>
          </a:xfrm>
          <a:prstGeom prst="rect">
            <a:avLst/>
          </a:prstGeom>
          <a:ln w="12700">
            <a:miter lim="400000"/>
          </a:ln>
        </p:spPr>
      </p:pic>
      <p:sp>
        <p:nvSpPr>
          <p:cNvPr id="526" name="Male"/>
          <p:cNvSpPr/>
          <p:nvPr/>
        </p:nvSpPr>
        <p:spPr>
          <a:xfrm>
            <a:off x="5827015" y="4741462"/>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27" name="Male"/>
          <p:cNvSpPr/>
          <p:nvPr/>
        </p:nvSpPr>
        <p:spPr>
          <a:xfrm>
            <a:off x="9463510" y="5754485"/>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28" name="Male"/>
          <p:cNvSpPr/>
          <p:nvPr/>
        </p:nvSpPr>
        <p:spPr>
          <a:xfrm>
            <a:off x="6361410" y="8845506"/>
            <a:ext cx="281980" cy="760870"/>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29" name="Children At Play"/>
          <p:cNvSpPr/>
          <p:nvPr/>
        </p:nvSpPr>
        <p:spPr>
          <a:xfrm>
            <a:off x="5601117" y="3689101"/>
            <a:ext cx="378594" cy="5951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30" name="Baseball"/>
          <p:cNvSpPr/>
          <p:nvPr/>
        </p:nvSpPr>
        <p:spPr>
          <a:xfrm>
            <a:off x="6249490" y="8536378"/>
            <a:ext cx="194780" cy="19477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21600"/>
                </a:moveTo>
                <a:cubicBezTo>
                  <a:pt x="7762" y="21600"/>
                  <a:pt x="5015" y="20337"/>
                  <a:pt x="3051" y="18311"/>
                </a:cubicBezTo>
                <a:cubicBezTo>
                  <a:pt x="3266" y="18074"/>
                  <a:pt x="3489" y="17850"/>
                  <a:pt x="3721" y="17634"/>
                </a:cubicBezTo>
                <a:lnTo>
                  <a:pt x="4459" y="18109"/>
                </a:lnTo>
                <a:cubicBezTo>
                  <a:pt x="4852" y="18338"/>
                  <a:pt x="5065" y="18322"/>
                  <a:pt x="5161" y="18211"/>
                </a:cubicBezTo>
                <a:cubicBezTo>
                  <a:pt x="5256" y="18101"/>
                  <a:pt x="5177" y="17973"/>
                  <a:pt x="5083" y="17913"/>
                </a:cubicBezTo>
                <a:lnTo>
                  <a:pt x="4113" y="17288"/>
                </a:lnTo>
                <a:cubicBezTo>
                  <a:pt x="4271" y="17155"/>
                  <a:pt x="4432" y="17026"/>
                  <a:pt x="4597" y="16902"/>
                </a:cubicBezTo>
                <a:lnTo>
                  <a:pt x="5282" y="17452"/>
                </a:lnTo>
                <a:cubicBezTo>
                  <a:pt x="5649" y="17722"/>
                  <a:pt x="5864" y="17727"/>
                  <a:pt x="5971" y="17628"/>
                </a:cubicBezTo>
                <a:cubicBezTo>
                  <a:pt x="6077" y="17528"/>
                  <a:pt x="6012" y="17394"/>
                  <a:pt x="5925" y="17324"/>
                </a:cubicBezTo>
                <a:lnTo>
                  <a:pt x="5024" y="16598"/>
                </a:lnTo>
                <a:cubicBezTo>
                  <a:pt x="5195" y="16482"/>
                  <a:pt x="5368" y="16370"/>
                  <a:pt x="5545" y="16264"/>
                </a:cubicBezTo>
                <a:lnTo>
                  <a:pt x="6171" y="16887"/>
                </a:lnTo>
                <a:cubicBezTo>
                  <a:pt x="6508" y="17193"/>
                  <a:pt x="6722" y="17221"/>
                  <a:pt x="6838" y="17133"/>
                </a:cubicBezTo>
                <a:cubicBezTo>
                  <a:pt x="6954" y="17045"/>
                  <a:pt x="6902" y="16903"/>
                  <a:pt x="6823" y="16824"/>
                </a:cubicBezTo>
                <a:lnTo>
                  <a:pt x="6001" y="16008"/>
                </a:lnTo>
                <a:cubicBezTo>
                  <a:pt x="6184" y="15910"/>
                  <a:pt x="6370" y="15819"/>
                  <a:pt x="6558" y="15733"/>
                </a:cubicBezTo>
                <a:lnTo>
                  <a:pt x="7115" y="16416"/>
                </a:lnTo>
                <a:cubicBezTo>
                  <a:pt x="7418" y="16756"/>
                  <a:pt x="7626" y="16805"/>
                  <a:pt x="7751" y="16730"/>
                </a:cubicBezTo>
                <a:cubicBezTo>
                  <a:pt x="7876" y="16655"/>
                  <a:pt x="7840" y="16509"/>
                  <a:pt x="7769" y="16423"/>
                </a:cubicBezTo>
                <a:lnTo>
                  <a:pt x="7037" y="15525"/>
                </a:lnTo>
                <a:cubicBezTo>
                  <a:pt x="7229" y="15448"/>
                  <a:pt x="7424" y="15377"/>
                  <a:pt x="7621" y="15311"/>
                </a:cubicBezTo>
                <a:lnTo>
                  <a:pt x="8102" y="16046"/>
                </a:lnTo>
                <a:cubicBezTo>
                  <a:pt x="8367" y="16416"/>
                  <a:pt x="8571" y="16488"/>
                  <a:pt x="8703" y="16426"/>
                </a:cubicBezTo>
                <a:cubicBezTo>
                  <a:pt x="8834" y="16364"/>
                  <a:pt x="8814" y="16216"/>
                  <a:pt x="8753" y="16122"/>
                </a:cubicBezTo>
                <a:lnTo>
                  <a:pt x="8120" y="15155"/>
                </a:lnTo>
                <a:cubicBezTo>
                  <a:pt x="8319" y="15099"/>
                  <a:pt x="8520" y="15049"/>
                  <a:pt x="8723" y="15004"/>
                </a:cubicBezTo>
                <a:lnTo>
                  <a:pt x="9123" y="15781"/>
                </a:lnTo>
                <a:cubicBezTo>
                  <a:pt x="9348" y="16177"/>
                  <a:pt x="9542" y="16270"/>
                  <a:pt x="9680" y="16222"/>
                </a:cubicBezTo>
                <a:cubicBezTo>
                  <a:pt x="9817" y="16174"/>
                  <a:pt x="9813" y="16024"/>
                  <a:pt x="9762" y="15925"/>
                </a:cubicBezTo>
                <a:lnTo>
                  <a:pt x="9236" y="14901"/>
                </a:lnTo>
                <a:cubicBezTo>
                  <a:pt x="9439" y="14865"/>
                  <a:pt x="9644" y="14835"/>
                  <a:pt x="9850" y="14811"/>
                </a:cubicBezTo>
                <a:lnTo>
                  <a:pt x="10166" y="15626"/>
                </a:lnTo>
                <a:cubicBezTo>
                  <a:pt x="10349" y="16043"/>
                  <a:pt x="10532" y="16155"/>
                  <a:pt x="10674" y="16122"/>
                </a:cubicBezTo>
                <a:cubicBezTo>
                  <a:pt x="10815" y="16089"/>
                  <a:pt x="10825" y="15940"/>
                  <a:pt x="10785" y="15835"/>
                </a:cubicBezTo>
                <a:lnTo>
                  <a:pt x="10370" y="14764"/>
                </a:lnTo>
                <a:cubicBezTo>
                  <a:pt x="10577" y="14749"/>
                  <a:pt x="10783" y="14740"/>
                  <a:pt x="10989" y="14737"/>
                </a:cubicBezTo>
                <a:lnTo>
                  <a:pt x="11219" y="15581"/>
                </a:lnTo>
                <a:cubicBezTo>
                  <a:pt x="11357" y="16015"/>
                  <a:pt x="11528" y="16144"/>
                  <a:pt x="11673" y="16126"/>
                </a:cubicBezTo>
                <a:cubicBezTo>
                  <a:pt x="11817" y="16108"/>
                  <a:pt x="11843" y="15960"/>
                  <a:pt x="11814" y="15852"/>
                </a:cubicBezTo>
                <a:lnTo>
                  <a:pt x="11512" y="14740"/>
                </a:lnTo>
                <a:cubicBezTo>
                  <a:pt x="11719" y="14747"/>
                  <a:pt x="11925" y="14759"/>
                  <a:pt x="12130" y="14777"/>
                </a:cubicBezTo>
                <a:lnTo>
                  <a:pt x="12270" y="15645"/>
                </a:lnTo>
                <a:cubicBezTo>
                  <a:pt x="12362" y="16091"/>
                  <a:pt x="12519" y="16238"/>
                  <a:pt x="12665" y="16235"/>
                </a:cubicBezTo>
                <a:cubicBezTo>
                  <a:pt x="12810" y="16233"/>
                  <a:pt x="12851" y="16087"/>
                  <a:pt x="12834" y="15977"/>
                </a:cubicBezTo>
                <a:lnTo>
                  <a:pt x="12650" y="14835"/>
                </a:lnTo>
                <a:cubicBezTo>
                  <a:pt x="12855" y="14863"/>
                  <a:pt x="13058" y="14898"/>
                  <a:pt x="13260" y="14938"/>
                </a:cubicBezTo>
                <a:lnTo>
                  <a:pt x="13309" y="15817"/>
                </a:lnTo>
                <a:cubicBezTo>
                  <a:pt x="13354" y="16270"/>
                  <a:pt x="13495" y="16434"/>
                  <a:pt x="13640" y="16446"/>
                </a:cubicBezTo>
                <a:cubicBezTo>
                  <a:pt x="13785" y="16459"/>
                  <a:pt x="13842" y="16320"/>
                  <a:pt x="13836" y="16208"/>
                </a:cubicBezTo>
                <a:lnTo>
                  <a:pt x="13772" y="15052"/>
                </a:lnTo>
                <a:cubicBezTo>
                  <a:pt x="13973" y="15102"/>
                  <a:pt x="14172" y="15158"/>
                  <a:pt x="14369" y="15220"/>
                </a:cubicBezTo>
                <a:lnTo>
                  <a:pt x="14325" y="16099"/>
                </a:lnTo>
                <a:cubicBezTo>
                  <a:pt x="14323" y="16554"/>
                  <a:pt x="14446" y="16731"/>
                  <a:pt x="14589" y="16759"/>
                </a:cubicBezTo>
                <a:cubicBezTo>
                  <a:pt x="14732" y="16786"/>
                  <a:pt x="14802" y="16654"/>
                  <a:pt x="14808" y="16543"/>
                </a:cubicBezTo>
                <a:lnTo>
                  <a:pt x="14865" y="15387"/>
                </a:lnTo>
                <a:cubicBezTo>
                  <a:pt x="15060" y="15457"/>
                  <a:pt x="15251" y="15534"/>
                  <a:pt x="15441" y="15616"/>
                </a:cubicBezTo>
                <a:lnTo>
                  <a:pt x="15307" y="16485"/>
                </a:lnTo>
                <a:cubicBezTo>
                  <a:pt x="15257" y="16938"/>
                  <a:pt x="15360" y="17126"/>
                  <a:pt x="15500" y="17169"/>
                </a:cubicBezTo>
                <a:cubicBezTo>
                  <a:pt x="15639" y="17211"/>
                  <a:pt x="15722" y="17086"/>
                  <a:pt x="15739" y="16976"/>
                </a:cubicBezTo>
                <a:lnTo>
                  <a:pt x="15917" y="15835"/>
                </a:lnTo>
                <a:cubicBezTo>
                  <a:pt x="16102" y="15926"/>
                  <a:pt x="16286" y="16021"/>
                  <a:pt x="16467" y="16122"/>
                </a:cubicBezTo>
                <a:lnTo>
                  <a:pt x="16242" y="16971"/>
                </a:lnTo>
                <a:cubicBezTo>
                  <a:pt x="16145" y="17416"/>
                  <a:pt x="16228" y="17615"/>
                  <a:pt x="16362" y="17671"/>
                </a:cubicBezTo>
                <a:cubicBezTo>
                  <a:pt x="16496" y="17728"/>
                  <a:pt x="16593" y="17614"/>
                  <a:pt x="16622" y="17506"/>
                </a:cubicBezTo>
                <a:lnTo>
                  <a:pt x="16916" y="16391"/>
                </a:lnTo>
                <a:cubicBezTo>
                  <a:pt x="17090" y="16500"/>
                  <a:pt x="17263" y="16615"/>
                  <a:pt x="17432" y="16735"/>
                </a:cubicBezTo>
                <a:lnTo>
                  <a:pt x="17121" y="17553"/>
                </a:lnTo>
                <a:cubicBezTo>
                  <a:pt x="16978" y="17986"/>
                  <a:pt x="17039" y="18192"/>
                  <a:pt x="17167" y="18262"/>
                </a:cubicBezTo>
                <a:cubicBezTo>
                  <a:pt x="17294" y="18333"/>
                  <a:pt x="17402" y="18228"/>
                  <a:pt x="17442" y="18124"/>
                </a:cubicBezTo>
                <a:lnTo>
                  <a:pt x="17852" y="17047"/>
                </a:lnTo>
                <a:cubicBezTo>
                  <a:pt x="18209" y="17327"/>
                  <a:pt x="18550" y="17633"/>
                  <a:pt x="18875" y="17960"/>
                </a:cubicBezTo>
                <a:cubicBezTo>
                  <a:pt x="16895" y="20191"/>
                  <a:pt x="14010" y="21600"/>
                  <a:pt x="10800" y="21600"/>
                </a:cubicBezTo>
                <a:close/>
                <a:moveTo>
                  <a:pt x="2690" y="17921"/>
                </a:moveTo>
                <a:cubicBezTo>
                  <a:pt x="1017" y="16019"/>
                  <a:pt x="0" y="13527"/>
                  <a:pt x="0" y="10800"/>
                </a:cubicBezTo>
                <a:cubicBezTo>
                  <a:pt x="0" y="8150"/>
                  <a:pt x="961" y="5722"/>
                  <a:pt x="2550" y="3841"/>
                </a:cubicBezTo>
                <a:cubicBezTo>
                  <a:pt x="2865" y="4184"/>
                  <a:pt x="3199" y="4505"/>
                  <a:pt x="3551" y="4804"/>
                </a:cubicBezTo>
                <a:lnTo>
                  <a:pt x="2604" y="5516"/>
                </a:lnTo>
                <a:cubicBezTo>
                  <a:pt x="2515" y="5583"/>
                  <a:pt x="2445" y="5717"/>
                  <a:pt x="2548" y="5820"/>
                </a:cubicBezTo>
                <a:cubicBezTo>
                  <a:pt x="2651" y="5923"/>
                  <a:pt x="2867" y="5924"/>
                  <a:pt x="3242" y="5667"/>
                </a:cubicBezTo>
                <a:lnTo>
                  <a:pt x="3952" y="5133"/>
                </a:lnTo>
                <a:cubicBezTo>
                  <a:pt x="4132" y="5273"/>
                  <a:pt x="4316" y="5405"/>
                  <a:pt x="4502" y="5533"/>
                </a:cubicBezTo>
                <a:lnTo>
                  <a:pt x="3633" y="6342"/>
                </a:lnTo>
                <a:cubicBezTo>
                  <a:pt x="3552" y="6418"/>
                  <a:pt x="3496" y="6557"/>
                  <a:pt x="3610" y="6649"/>
                </a:cubicBezTo>
                <a:cubicBezTo>
                  <a:pt x="3723" y="6740"/>
                  <a:pt x="3937" y="6720"/>
                  <a:pt x="4283" y="6424"/>
                </a:cubicBezTo>
                <a:lnTo>
                  <a:pt x="4933" y="5818"/>
                </a:lnTo>
                <a:cubicBezTo>
                  <a:pt x="5126" y="5938"/>
                  <a:pt x="5322" y="6053"/>
                  <a:pt x="5522" y="6161"/>
                </a:cubicBezTo>
                <a:lnTo>
                  <a:pt x="4744" y="7054"/>
                </a:lnTo>
                <a:cubicBezTo>
                  <a:pt x="4670" y="7138"/>
                  <a:pt x="4630" y="7282"/>
                  <a:pt x="4752" y="7361"/>
                </a:cubicBezTo>
                <a:cubicBezTo>
                  <a:pt x="4874" y="7440"/>
                  <a:pt x="5085" y="7397"/>
                  <a:pt x="5398" y="7067"/>
                </a:cubicBezTo>
                <a:lnTo>
                  <a:pt x="5984" y="6394"/>
                </a:lnTo>
                <a:cubicBezTo>
                  <a:pt x="6188" y="6493"/>
                  <a:pt x="6394" y="6587"/>
                  <a:pt x="6603" y="6674"/>
                </a:cubicBezTo>
                <a:lnTo>
                  <a:pt x="5922" y="7646"/>
                </a:lnTo>
                <a:cubicBezTo>
                  <a:pt x="5858" y="7737"/>
                  <a:pt x="5832" y="7886"/>
                  <a:pt x="5962" y="7951"/>
                </a:cubicBezTo>
                <a:cubicBezTo>
                  <a:pt x="6092" y="8017"/>
                  <a:pt x="6297" y="7952"/>
                  <a:pt x="6575" y="7590"/>
                </a:cubicBezTo>
                <a:lnTo>
                  <a:pt x="7088" y="6860"/>
                </a:lnTo>
                <a:cubicBezTo>
                  <a:pt x="7300" y="6937"/>
                  <a:pt x="7515" y="7008"/>
                  <a:pt x="7732" y="7072"/>
                </a:cubicBezTo>
                <a:lnTo>
                  <a:pt x="7157" y="8112"/>
                </a:lnTo>
                <a:cubicBezTo>
                  <a:pt x="7103" y="8209"/>
                  <a:pt x="7092" y="8358"/>
                  <a:pt x="7228" y="8410"/>
                </a:cubicBezTo>
                <a:cubicBezTo>
                  <a:pt x="7364" y="8462"/>
                  <a:pt x="7562" y="8377"/>
                  <a:pt x="7800" y="7989"/>
                </a:cubicBezTo>
                <a:lnTo>
                  <a:pt x="8233" y="7209"/>
                </a:lnTo>
                <a:cubicBezTo>
                  <a:pt x="8453" y="7264"/>
                  <a:pt x="8674" y="7312"/>
                  <a:pt x="8897" y="7354"/>
                </a:cubicBezTo>
                <a:lnTo>
                  <a:pt x="8431" y="8446"/>
                </a:lnTo>
                <a:cubicBezTo>
                  <a:pt x="8387" y="8549"/>
                  <a:pt x="8395" y="8699"/>
                  <a:pt x="8536" y="8736"/>
                </a:cubicBezTo>
                <a:cubicBezTo>
                  <a:pt x="8676" y="8774"/>
                  <a:pt x="8862" y="8668"/>
                  <a:pt x="9059" y="8257"/>
                </a:cubicBezTo>
                <a:lnTo>
                  <a:pt x="9406" y="7438"/>
                </a:lnTo>
                <a:cubicBezTo>
                  <a:pt x="9630" y="7470"/>
                  <a:pt x="9855" y="7495"/>
                  <a:pt x="10081" y="7513"/>
                </a:cubicBezTo>
                <a:lnTo>
                  <a:pt x="9735" y="8645"/>
                </a:lnTo>
                <a:cubicBezTo>
                  <a:pt x="9703" y="8752"/>
                  <a:pt x="9725" y="8901"/>
                  <a:pt x="9869" y="8923"/>
                </a:cubicBezTo>
                <a:cubicBezTo>
                  <a:pt x="10012" y="8946"/>
                  <a:pt x="10187" y="8821"/>
                  <a:pt x="10339" y="8392"/>
                </a:cubicBezTo>
                <a:lnTo>
                  <a:pt x="10599" y="7545"/>
                </a:lnTo>
                <a:cubicBezTo>
                  <a:pt x="10825" y="7553"/>
                  <a:pt x="11050" y="7554"/>
                  <a:pt x="11278" y="7548"/>
                </a:cubicBezTo>
                <a:lnTo>
                  <a:pt x="11053" y="8706"/>
                </a:lnTo>
                <a:cubicBezTo>
                  <a:pt x="11032" y="8815"/>
                  <a:pt x="11068" y="8962"/>
                  <a:pt x="11214" y="8969"/>
                </a:cubicBezTo>
                <a:cubicBezTo>
                  <a:pt x="11359" y="8977"/>
                  <a:pt x="11520" y="8835"/>
                  <a:pt x="11627" y="8392"/>
                </a:cubicBezTo>
                <a:lnTo>
                  <a:pt x="11797" y="7519"/>
                </a:lnTo>
                <a:cubicBezTo>
                  <a:pt x="11864" y="7515"/>
                  <a:pt x="11928" y="7514"/>
                  <a:pt x="11995" y="7508"/>
                </a:cubicBezTo>
                <a:cubicBezTo>
                  <a:pt x="12155" y="7493"/>
                  <a:pt x="12314" y="7474"/>
                  <a:pt x="12472" y="7454"/>
                </a:cubicBezTo>
                <a:lnTo>
                  <a:pt x="12369" y="8630"/>
                </a:lnTo>
                <a:cubicBezTo>
                  <a:pt x="12360" y="8741"/>
                  <a:pt x="12411" y="8882"/>
                  <a:pt x="12557" y="8875"/>
                </a:cubicBezTo>
                <a:cubicBezTo>
                  <a:pt x="12702" y="8867"/>
                  <a:pt x="12848" y="8708"/>
                  <a:pt x="12908" y="8257"/>
                </a:cubicBezTo>
                <a:lnTo>
                  <a:pt x="12985" y="7376"/>
                </a:lnTo>
                <a:cubicBezTo>
                  <a:pt x="13209" y="7337"/>
                  <a:pt x="13430" y="7292"/>
                  <a:pt x="13650" y="7239"/>
                </a:cubicBezTo>
                <a:lnTo>
                  <a:pt x="13671" y="8416"/>
                </a:lnTo>
                <a:cubicBezTo>
                  <a:pt x="13672" y="8527"/>
                  <a:pt x="13739" y="8663"/>
                  <a:pt x="13883" y="8640"/>
                </a:cubicBezTo>
                <a:cubicBezTo>
                  <a:pt x="14027" y="8617"/>
                  <a:pt x="14154" y="8444"/>
                  <a:pt x="14167" y="7989"/>
                </a:cubicBezTo>
                <a:lnTo>
                  <a:pt x="14151" y="7108"/>
                </a:lnTo>
                <a:cubicBezTo>
                  <a:pt x="14370" y="7045"/>
                  <a:pt x="14586" y="6974"/>
                  <a:pt x="14799" y="6898"/>
                </a:cubicBezTo>
                <a:lnTo>
                  <a:pt x="14943" y="8068"/>
                </a:lnTo>
                <a:cubicBezTo>
                  <a:pt x="14956" y="8179"/>
                  <a:pt x="15037" y="8307"/>
                  <a:pt x="15177" y="8269"/>
                </a:cubicBezTo>
                <a:cubicBezTo>
                  <a:pt x="15318" y="8231"/>
                  <a:pt x="15426" y="8044"/>
                  <a:pt x="15390" y="7590"/>
                </a:cubicBezTo>
                <a:lnTo>
                  <a:pt x="15284" y="6716"/>
                </a:lnTo>
                <a:cubicBezTo>
                  <a:pt x="15494" y="6631"/>
                  <a:pt x="15702" y="6539"/>
                  <a:pt x="15906" y="6441"/>
                </a:cubicBezTo>
                <a:lnTo>
                  <a:pt x="16171" y="7589"/>
                </a:lnTo>
                <a:cubicBezTo>
                  <a:pt x="16196" y="7697"/>
                  <a:pt x="16289" y="7815"/>
                  <a:pt x="16424" y="7762"/>
                </a:cubicBezTo>
                <a:cubicBezTo>
                  <a:pt x="16560" y="7710"/>
                  <a:pt x="16649" y="7515"/>
                  <a:pt x="16566" y="7067"/>
                </a:cubicBezTo>
                <a:lnTo>
                  <a:pt x="16369" y="6208"/>
                </a:lnTo>
                <a:cubicBezTo>
                  <a:pt x="16569" y="6102"/>
                  <a:pt x="16766" y="5988"/>
                  <a:pt x="16959" y="5869"/>
                </a:cubicBezTo>
                <a:lnTo>
                  <a:pt x="17342" y="6983"/>
                </a:lnTo>
                <a:cubicBezTo>
                  <a:pt x="17379" y="7088"/>
                  <a:pt x="17485" y="7196"/>
                  <a:pt x="17614" y="7130"/>
                </a:cubicBezTo>
                <a:cubicBezTo>
                  <a:pt x="17744" y="7063"/>
                  <a:pt x="17811" y="6859"/>
                  <a:pt x="17682" y="6423"/>
                </a:cubicBezTo>
                <a:lnTo>
                  <a:pt x="17395" y="5589"/>
                </a:lnTo>
                <a:cubicBezTo>
                  <a:pt x="17582" y="5462"/>
                  <a:pt x="17767" y="5329"/>
                  <a:pt x="17947" y="5191"/>
                </a:cubicBezTo>
                <a:lnTo>
                  <a:pt x="18444" y="6259"/>
                </a:lnTo>
                <a:cubicBezTo>
                  <a:pt x="18491" y="6360"/>
                  <a:pt x="18607" y="6457"/>
                  <a:pt x="18730" y="6377"/>
                </a:cubicBezTo>
                <a:cubicBezTo>
                  <a:pt x="18852" y="6298"/>
                  <a:pt x="18897" y="6087"/>
                  <a:pt x="18723" y="5667"/>
                </a:cubicBezTo>
                <a:lnTo>
                  <a:pt x="18352" y="4865"/>
                </a:lnTo>
                <a:cubicBezTo>
                  <a:pt x="18654" y="4610"/>
                  <a:pt x="18945" y="4340"/>
                  <a:pt x="19222" y="4052"/>
                </a:cubicBezTo>
                <a:cubicBezTo>
                  <a:pt x="20708" y="5902"/>
                  <a:pt x="21600" y="8248"/>
                  <a:pt x="21600" y="10800"/>
                </a:cubicBezTo>
                <a:cubicBezTo>
                  <a:pt x="21600" y="13354"/>
                  <a:pt x="20707" y="15702"/>
                  <a:pt x="19219" y="17553"/>
                </a:cubicBezTo>
                <a:cubicBezTo>
                  <a:pt x="19009" y="17343"/>
                  <a:pt x="18791" y="17141"/>
                  <a:pt x="18568" y="16949"/>
                </a:cubicBezTo>
                <a:lnTo>
                  <a:pt x="19511" y="16240"/>
                </a:lnTo>
                <a:cubicBezTo>
                  <a:pt x="19600" y="16173"/>
                  <a:pt x="19670" y="16040"/>
                  <a:pt x="19567" y="15937"/>
                </a:cubicBezTo>
                <a:cubicBezTo>
                  <a:pt x="19463" y="15834"/>
                  <a:pt x="19248" y="15833"/>
                  <a:pt x="18873" y="16090"/>
                </a:cubicBezTo>
                <a:lnTo>
                  <a:pt x="18169" y="16620"/>
                </a:lnTo>
                <a:cubicBezTo>
                  <a:pt x="17990" y="16480"/>
                  <a:pt x="17805" y="16347"/>
                  <a:pt x="17619" y="16219"/>
                </a:cubicBezTo>
                <a:lnTo>
                  <a:pt x="18482" y="15417"/>
                </a:lnTo>
                <a:cubicBezTo>
                  <a:pt x="18563" y="15341"/>
                  <a:pt x="18619" y="15200"/>
                  <a:pt x="18505" y="15108"/>
                </a:cubicBezTo>
                <a:cubicBezTo>
                  <a:pt x="18392" y="15017"/>
                  <a:pt x="18178" y="15039"/>
                  <a:pt x="17832" y="15334"/>
                </a:cubicBezTo>
                <a:lnTo>
                  <a:pt x="17187" y="15933"/>
                </a:lnTo>
                <a:cubicBezTo>
                  <a:pt x="16994" y="15813"/>
                  <a:pt x="16799" y="15699"/>
                  <a:pt x="16600" y="15591"/>
                </a:cubicBezTo>
                <a:lnTo>
                  <a:pt x="17371" y="14705"/>
                </a:lnTo>
                <a:cubicBezTo>
                  <a:pt x="17444" y="14621"/>
                  <a:pt x="17485" y="14475"/>
                  <a:pt x="17363" y="14396"/>
                </a:cubicBezTo>
                <a:cubicBezTo>
                  <a:pt x="17240" y="14317"/>
                  <a:pt x="17030" y="14360"/>
                  <a:pt x="16716" y="14690"/>
                </a:cubicBezTo>
                <a:lnTo>
                  <a:pt x="16139" y="15353"/>
                </a:lnTo>
                <a:cubicBezTo>
                  <a:pt x="15935" y="15253"/>
                  <a:pt x="15728" y="15160"/>
                  <a:pt x="15518" y="15073"/>
                </a:cubicBezTo>
                <a:lnTo>
                  <a:pt x="16193" y="14113"/>
                </a:lnTo>
                <a:cubicBezTo>
                  <a:pt x="16257" y="14021"/>
                  <a:pt x="16283" y="13873"/>
                  <a:pt x="16153" y="13807"/>
                </a:cubicBezTo>
                <a:cubicBezTo>
                  <a:pt x="16023" y="13741"/>
                  <a:pt x="15818" y="13805"/>
                  <a:pt x="15540" y="14167"/>
                </a:cubicBezTo>
                <a:lnTo>
                  <a:pt x="15036" y="14885"/>
                </a:lnTo>
                <a:cubicBezTo>
                  <a:pt x="14822" y="14808"/>
                  <a:pt x="14606" y="14737"/>
                  <a:pt x="14388" y="14673"/>
                </a:cubicBezTo>
                <a:lnTo>
                  <a:pt x="14958" y="13647"/>
                </a:lnTo>
                <a:cubicBezTo>
                  <a:pt x="15012" y="13549"/>
                  <a:pt x="15023" y="13398"/>
                  <a:pt x="14887" y="13346"/>
                </a:cubicBezTo>
                <a:cubicBezTo>
                  <a:pt x="14751" y="13294"/>
                  <a:pt x="14553" y="13380"/>
                  <a:pt x="14315" y="13768"/>
                </a:cubicBezTo>
                <a:lnTo>
                  <a:pt x="13888" y="14538"/>
                </a:lnTo>
                <a:cubicBezTo>
                  <a:pt x="13668" y="14483"/>
                  <a:pt x="13447" y="14435"/>
                  <a:pt x="13223" y="14394"/>
                </a:cubicBezTo>
                <a:lnTo>
                  <a:pt x="13682" y="13313"/>
                </a:lnTo>
                <a:cubicBezTo>
                  <a:pt x="13726" y="13210"/>
                  <a:pt x="13720" y="13058"/>
                  <a:pt x="13579" y="13021"/>
                </a:cubicBezTo>
                <a:cubicBezTo>
                  <a:pt x="13439" y="12983"/>
                  <a:pt x="13253" y="13091"/>
                  <a:pt x="13056" y="13502"/>
                </a:cubicBezTo>
                <a:lnTo>
                  <a:pt x="12710" y="14313"/>
                </a:lnTo>
                <a:cubicBezTo>
                  <a:pt x="12486" y="14283"/>
                  <a:pt x="12261" y="14258"/>
                  <a:pt x="12034" y="14241"/>
                </a:cubicBezTo>
                <a:lnTo>
                  <a:pt x="12380" y="13114"/>
                </a:lnTo>
                <a:cubicBezTo>
                  <a:pt x="12412" y="13007"/>
                  <a:pt x="12390" y="12858"/>
                  <a:pt x="12246" y="12835"/>
                </a:cubicBezTo>
                <a:cubicBezTo>
                  <a:pt x="12102" y="12813"/>
                  <a:pt x="11928" y="12937"/>
                  <a:pt x="11775" y="13367"/>
                </a:cubicBezTo>
                <a:lnTo>
                  <a:pt x="11516" y="14212"/>
                </a:lnTo>
                <a:cubicBezTo>
                  <a:pt x="11394" y="14208"/>
                  <a:pt x="11275" y="14204"/>
                  <a:pt x="11153" y="14204"/>
                </a:cubicBezTo>
                <a:cubicBezTo>
                  <a:pt x="11048" y="14204"/>
                  <a:pt x="10941" y="14208"/>
                  <a:pt x="10836" y="14210"/>
                </a:cubicBezTo>
                <a:lnTo>
                  <a:pt x="11062" y="13051"/>
                </a:lnTo>
                <a:cubicBezTo>
                  <a:pt x="11083" y="12942"/>
                  <a:pt x="11047" y="12795"/>
                  <a:pt x="10901" y="12788"/>
                </a:cubicBezTo>
                <a:cubicBezTo>
                  <a:pt x="10756" y="12780"/>
                  <a:pt x="10594" y="12924"/>
                  <a:pt x="10488" y="13367"/>
                </a:cubicBezTo>
                <a:lnTo>
                  <a:pt x="10319" y="14236"/>
                </a:lnTo>
                <a:cubicBezTo>
                  <a:pt x="10253" y="14241"/>
                  <a:pt x="10185" y="14243"/>
                  <a:pt x="10118" y="14249"/>
                </a:cubicBezTo>
                <a:cubicBezTo>
                  <a:pt x="9958" y="14264"/>
                  <a:pt x="9801" y="14283"/>
                  <a:pt x="9642" y="14303"/>
                </a:cubicBezTo>
                <a:lnTo>
                  <a:pt x="9745" y="13127"/>
                </a:lnTo>
                <a:cubicBezTo>
                  <a:pt x="9755" y="13016"/>
                  <a:pt x="9704" y="12876"/>
                  <a:pt x="9558" y="12884"/>
                </a:cubicBezTo>
                <a:cubicBezTo>
                  <a:pt x="9413" y="12892"/>
                  <a:pt x="9267" y="13050"/>
                  <a:pt x="9207" y="13502"/>
                </a:cubicBezTo>
                <a:lnTo>
                  <a:pt x="9129" y="14383"/>
                </a:lnTo>
                <a:cubicBezTo>
                  <a:pt x="8906" y="14422"/>
                  <a:pt x="8684" y="14465"/>
                  <a:pt x="8465" y="14518"/>
                </a:cubicBezTo>
                <a:lnTo>
                  <a:pt x="8444" y="13341"/>
                </a:lnTo>
                <a:cubicBezTo>
                  <a:pt x="8443" y="13230"/>
                  <a:pt x="8376" y="13096"/>
                  <a:pt x="8232" y="13119"/>
                </a:cubicBezTo>
                <a:cubicBezTo>
                  <a:pt x="8088" y="13142"/>
                  <a:pt x="7960" y="13313"/>
                  <a:pt x="7948" y="13768"/>
                </a:cubicBezTo>
                <a:lnTo>
                  <a:pt x="7963" y="14651"/>
                </a:lnTo>
                <a:cubicBezTo>
                  <a:pt x="7745" y="14713"/>
                  <a:pt x="7529" y="14780"/>
                  <a:pt x="7315" y="14855"/>
                </a:cubicBezTo>
                <a:lnTo>
                  <a:pt x="7172" y="13691"/>
                </a:lnTo>
                <a:cubicBezTo>
                  <a:pt x="7159" y="13580"/>
                  <a:pt x="7078" y="13452"/>
                  <a:pt x="6937" y="13490"/>
                </a:cubicBezTo>
                <a:cubicBezTo>
                  <a:pt x="6797" y="13528"/>
                  <a:pt x="6688" y="13713"/>
                  <a:pt x="6723" y="14167"/>
                </a:cubicBezTo>
                <a:lnTo>
                  <a:pt x="6829" y="15037"/>
                </a:lnTo>
                <a:cubicBezTo>
                  <a:pt x="6619" y="15122"/>
                  <a:pt x="6412" y="15217"/>
                  <a:pt x="6207" y="15314"/>
                </a:cubicBezTo>
                <a:lnTo>
                  <a:pt x="5944" y="14170"/>
                </a:lnTo>
                <a:cubicBezTo>
                  <a:pt x="5919" y="14061"/>
                  <a:pt x="5826" y="13942"/>
                  <a:pt x="5690" y="13994"/>
                </a:cubicBezTo>
                <a:cubicBezTo>
                  <a:pt x="5554" y="14047"/>
                  <a:pt x="5464" y="14244"/>
                  <a:pt x="5547" y="14691"/>
                </a:cubicBezTo>
                <a:lnTo>
                  <a:pt x="5744" y="15545"/>
                </a:lnTo>
                <a:cubicBezTo>
                  <a:pt x="5544" y="15652"/>
                  <a:pt x="5348" y="15767"/>
                  <a:pt x="5154" y="15886"/>
                </a:cubicBezTo>
                <a:lnTo>
                  <a:pt x="4772" y="14774"/>
                </a:lnTo>
                <a:cubicBezTo>
                  <a:pt x="4736" y="14669"/>
                  <a:pt x="4630" y="14561"/>
                  <a:pt x="4501" y="14627"/>
                </a:cubicBezTo>
                <a:cubicBezTo>
                  <a:pt x="4371" y="14694"/>
                  <a:pt x="4304" y="14898"/>
                  <a:pt x="4433" y="15334"/>
                </a:cubicBezTo>
                <a:lnTo>
                  <a:pt x="4718" y="16166"/>
                </a:lnTo>
                <a:cubicBezTo>
                  <a:pt x="4531" y="16294"/>
                  <a:pt x="4347" y="16427"/>
                  <a:pt x="4167" y="16566"/>
                </a:cubicBezTo>
                <a:lnTo>
                  <a:pt x="3670" y="15500"/>
                </a:lnTo>
                <a:cubicBezTo>
                  <a:pt x="3623" y="15399"/>
                  <a:pt x="3507" y="15302"/>
                  <a:pt x="3385" y="15382"/>
                </a:cubicBezTo>
                <a:cubicBezTo>
                  <a:pt x="3263" y="15461"/>
                  <a:pt x="3218" y="15671"/>
                  <a:pt x="3392" y="16092"/>
                </a:cubicBezTo>
                <a:lnTo>
                  <a:pt x="3763" y="16892"/>
                </a:lnTo>
                <a:cubicBezTo>
                  <a:pt x="3590" y="17038"/>
                  <a:pt x="3422" y="17191"/>
                  <a:pt x="3257" y="17347"/>
                </a:cubicBezTo>
                <a:lnTo>
                  <a:pt x="2650" y="16335"/>
                </a:lnTo>
                <a:cubicBezTo>
                  <a:pt x="2592" y="16239"/>
                  <a:pt x="2467" y="16155"/>
                  <a:pt x="2354" y="16247"/>
                </a:cubicBezTo>
                <a:cubicBezTo>
                  <a:pt x="2241" y="16339"/>
                  <a:pt x="2218" y="16552"/>
                  <a:pt x="2435" y="16953"/>
                </a:cubicBezTo>
                <a:lnTo>
                  <a:pt x="2891" y="17712"/>
                </a:lnTo>
                <a:cubicBezTo>
                  <a:pt x="2824" y="17781"/>
                  <a:pt x="2755" y="17850"/>
                  <a:pt x="2690" y="17921"/>
                </a:cubicBezTo>
                <a:close/>
                <a:moveTo>
                  <a:pt x="11126" y="7020"/>
                </a:moveTo>
                <a:lnTo>
                  <a:pt x="10896" y="6178"/>
                </a:lnTo>
                <a:cubicBezTo>
                  <a:pt x="10758" y="5744"/>
                  <a:pt x="10587" y="5613"/>
                  <a:pt x="10442" y="5631"/>
                </a:cubicBezTo>
                <a:cubicBezTo>
                  <a:pt x="10298" y="5649"/>
                  <a:pt x="10271" y="5797"/>
                  <a:pt x="10301" y="5905"/>
                </a:cubicBezTo>
                <a:lnTo>
                  <a:pt x="10603" y="7015"/>
                </a:lnTo>
                <a:cubicBezTo>
                  <a:pt x="10396" y="7007"/>
                  <a:pt x="10189" y="6995"/>
                  <a:pt x="9983" y="6976"/>
                </a:cubicBezTo>
                <a:lnTo>
                  <a:pt x="9845" y="6114"/>
                </a:lnTo>
                <a:cubicBezTo>
                  <a:pt x="9753" y="5668"/>
                  <a:pt x="9596" y="5520"/>
                  <a:pt x="9450" y="5523"/>
                </a:cubicBezTo>
                <a:cubicBezTo>
                  <a:pt x="9304" y="5526"/>
                  <a:pt x="9264" y="5670"/>
                  <a:pt x="9281" y="5780"/>
                </a:cubicBezTo>
                <a:lnTo>
                  <a:pt x="9464" y="6914"/>
                </a:lnTo>
                <a:cubicBezTo>
                  <a:pt x="9259" y="6885"/>
                  <a:pt x="9055" y="6850"/>
                  <a:pt x="8853" y="6809"/>
                </a:cubicBezTo>
                <a:lnTo>
                  <a:pt x="8804" y="5940"/>
                </a:lnTo>
                <a:cubicBezTo>
                  <a:pt x="8759" y="5487"/>
                  <a:pt x="8620" y="5323"/>
                  <a:pt x="8475" y="5311"/>
                </a:cubicBezTo>
                <a:cubicBezTo>
                  <a:pt x="8330" y="5298"/>
                  <a:pt x="8273" y="5439"/>
                  <a:pt x="8279" y="5550"/>
                </a:cubicBezTo>
                <a:lnTo>
                  <a:pt x="8343" y="6693"/>
                </a:lnTo>
                <a:cubicBezTo>
                  <a:pt x="8143" y="6642"/>
                  <a:pt x="7943" y="6587"/>
                  <a:pt x="7746" y="6526"/>
                </a:cubicBezTo>
                <a:lnTo>
                  <a:pt x="7788" y="5658"/>
                </a:lnTo>
                <a:cubicBezTo>
                  <a:pt x="7790" y="5203"/>
                  <a:pt x="7669" y="5026"/>
                  <a:pt x="7526" y="4998"/>
                </a:cubicBezTo>
                <a:cubicBezTo>
                  <a:pt x="7383" y="4971"/>
                  <a:pt x="7313" y="5103"/>
                  <a:pt x="7307" y="5214"/>
                </a:cubicBezTo>
                <a:lnTo>
                  <a:pt x="7251" y="6357"/>
                </a:lnTo>
                <a:cubicBezTo>
                  <a:pt x="7057" y="6286"/>
                  <a:pt x="6866" y="6210"/>
                  <a:pt x="6676" y="6129"/>
                </a:cubicBezTo>
                <a:lnTo>
                  <a:pt x="6808" y="5272"/>
                </a:lnTo>
                <a:cubicBezTo>
                  <a:pt x="6858" y="4819"/>
                  <a:pt x="6755" y="4631"/>
                  <a:pt x="6615" y="4588"/>
                </a:cubicBezTo>
                <a:cubicBezTo>
                  <a:pt x="6476" y="4546"/>
                  <a:pt x="6393" y="4670"/>
                  <a:pt x="6376" y="4781"/>
                </a:cubicBezTo>
                <a:lnTo>
                  <a:pt x="6200" y="5913"/>
                </a:lnTo>
                <a:cubicBezTo>
                  <a:pt x="6014" y="5823"/>
                  <a:pt x="5830" y="5727"/>
                  <a:pt x="5650" y="5626"/>
                </a:cubicBezTo>
                <a:lnTo>
                  <a:pt x="5873" y="4786"/>
                </a:lnTo>
                <a:cubicBezTo>
                  <a:pt x="5970" y="4341"/>
                  <a:pt x="5887" y="4142"/>
                  <a:pt x="5753" y="4085"/>
                </a:cubicBezTo>
                <a:cubicBezTo>
                  <a:pt x="5619" y="4029"/>
                  <a:pt x="5521" y="4145"/>
                  <a:pt x="5493" y="4252"/>
                </a:cubicBezTo>
                <a:lnTo>
                  <a:pt x="5199" y="5363"/>
                </a:lnTo>
                <a:cubicBezTo>
                  <a:pt x="5024" y="5254"/>
                  <a:pt x="4852" y="5139"/>
                  <a:pt x="4683" y="5020"/>
                </a:cubicBezTo>
                <a:lnTo>
                  <a:pt x="4993" y="4204"/>
                </a:lnTo>
                <a:cubicBezTo>
                  <a:pt x="5137" y="3771"/>
                  <a:pt x="5075" y="3565"/>
                  <a:pt x="4948" y="3495"/>
                </a:cubicBezTo>
                <a:cubicBezTo>
                  <a:pt x="4820" y="3424"/>
                  <a:pt x="4712" y="3529"/>
                  <a:pt x="4673" y="3633"/>
                </a:cubicBezTo>
                <a:lnTo>
                  <a:pt x="4264" y="4706"/>
                </a:lnTo>
                <a:cubicBezTo>
                  <a:pt x="4102" y="4580"/>
                  <a:pt x="3943" y="4448"/>
                  <a:pt x="3787" y="4312"/>
                </a:cubicBezTo>
                <a:lnTo>
                  <a:pt x="4180" y="3534"/>
                </a:lnTo>
                <a:cubicBezTo>
                  <a:pt x="4368" y="3119"/>
                  <a:pt x="4328" y="2908"/>
                  <a:pt x="4209" y="2825"/>
                </a:cubicBezTo>
                <a:cubicBezTo>
                  <a:pt x="4089" y="2741"/>
                  <a:pt x="3971" y="2833"/>
                  <a:pt x="3920" y="2933"/>
                </a:cubicBezTo>
                <a:lnTo>
                  <a:pt x="3402" y="3957"/>
                </a:lnTo>
                <a:cubicBezTo>
                  <a:pt x="3231" y="3792"/>
                  <a:pt x="3064" y="3622"/>
                  <a:pt x="2903" y="3444"/>
                </a:cubicBezTo>
                <a:cubicBezTo>
                  <a:pt x="4876" y="1327"/>
                  <a:pt x="7685" y="0"/>
                  <a:pt x="10800" y="0"/>
                </a:cubicBezTo>
                <a:cubicBezTo>
                  <a:pt x="14012" y="0"/>
                  <a:pt x="16900" y="1412"/>
                  <a:pt x="18880" y="3645"/>
                </a:cubicBezTo>
                <a:cubicBezTo>
                  <a:pt x="18722" y="3810"/>
                  <a:pt x="18558" y="3968"/>
                  <a:pt x="18392" y="4123"/>
                </a:cubicBezTo>
                <a:lnTo>
                  <a:pt x="17656" y="3648"/>
                </a:lnTo>
                <a:cubicBezTo>
                  <a:pt x="17263" y="3419"/>
                  <a:pt x="17050" y="3435"/>
                  <a:pt x="16954" y="3545"/>
                </a:cubicBezTo>
                <a:cubicBezTo>
                  <a:pt x="16859" y="3655"/>
                  <a:pt x="16938" y="3784"/>
                  <a:pt x="17032" y="3844"/>
                </a:cubicBezTo>
                <a:lnTo>
                  <a:pt x="18001" y="4468"/>
                </a:lnTo>
                <a:cubicBezTo>
                  <a:pt x="17842" y="4602"/>
                  <a:pt x="17680" y="4729"/>
                  <a:pt x="17515" y="4853"/>
                </a:cubicBezTo>
                <a:lnTo>
                  <a:pt x="16833" y="4305"/>
                </a:lnTo>
                <a:cubicBezTo>
                  <a:pt x="16466" y="4035"/>
                  <a:pt x="16251" y="4030"/>
                  <a:pt x="16144" y="4129"/>
                </a:cubicBezTo>
                <a:cubicBezTo>
                  <a:pt x="16038" y="4229"/>
                  <a:pt x="16103" y="4365"/>
                  <a:pt x="16190" y="4435"/>
                </a:cubicBezTo>
                <a:lnTo>
                  <a:pt x="17089" y="5157"/>
                </a:lnTo>
                <a:cubicBezTo>
                  <a:pt x="16918" y="5273"/>
                  <a:pt x="16744" y="5384"/>
                  <a:pt x="16566" y="5489"/>
                </a:cubicBezTo>
                <a:lnTo>
                  <a:pt x="15944" y="4872"/>
                </a:lnTo>
                <a:cubicBezTo>
                  <a:pt x="15607" y="4565"/>
                  <a:pt x="15393" y="4538"/>
                  <a:pt x="15277" y="4625"/>
                </a:cubicBezTo>
                <a:cubicBezTo>
                  <a:pt x="15161" y="4713"/>
                  <a:pt x="15211" y="4854"/>
                  <a:pt x="15291" y="4933"/>
                </a:cubicBezTo>
                <a:lnTo>
                  <a:pt x="16111" y="5746"/>
                </a:lnTo>
                <a:cubicBezTo>
                  <a:pt x="15928" y="5843"/>
                  <a:pt x="15743" y="5936"/>
                  <a:pt x="15555" y="6023"/>
                </a:cubicBezTo>
                <a:lnTo>
                  <a:pt x="15000" y="5343"/>
                </a:lnTo>
                <a:cubicBezTo>
                  <a:pt x="14697" y="5003"/>
                  <a:pt x="14489" y="4952"/>
                  <a:pt x="14364" y="5027"/>
                </a:cubicBezTo>
                <a:cubicBezTo>
                  <a:pt x="14239" y="5102"/>
                  <a:pt x="14275" y="5249"/>
                  <a:pt x="14346" y="5336"/>
                </a:cubicBezTo>
                <a:lnTo>
                  <a:pt x="15075" y="6230"/>
                </a:lnTo>
                <a:cubicBezTo>
                  <a:pt x="14883" y="6308"/>
                  <a:pt x="14690" y="6382"/>
                  <a:pt x="14494" y="6448"/>
                </a:cubicBezTo>
                <a:lnTo>
                  <a:pt x="14013" y="5712"/>
                </a:lnTo>
                <a:cubicBezTo>
                  <a:pt x="13748" y="5342"/>
                  <a:pt x="13544" y="5271"/>
                  <a:pt x="13412" y="5332"/>
                </a:cubicBezTo>
                <a:cubicBezTo>
                  <a:pt x="13280" y="5394"/>
                  <a:pt x="13301" y="5543"/>
                  <a:pt x="13362" y="5636"/>
                </a:cubicBezTo>
                <a:lnTo>
                  <a:pt x="13995" y="6603"/>
                </a:lnTo>
                <a:cubicBezTo>
                  <a:pt x="13796" y="6660"/>
                  <a:pt x="13594" y="6710"/>
                  <a:pt x="13392" y="6755"/>
                </a:cubicBezTo>
                <a:lnTo>
                  <a:pt x="12992" y="5975"/>
                </a:lnTo>
                <a:cubicBezTo>
                  <a:pt x="12767" y="5580"/>
                  <a:pt x="12573" y="5487"/>
                  <a:pt x="12435" y="5535"/>
                </a:cubicBezTo>
                <a:cubicBezTo>
                  <a:pt x="12298" y="5583"/>
                  <a:pt x="12302" y="5733"/>
                  <a:pt x="12353" y="5832"/>
                </a:cubicBezTo>
                <a:lnTo>
                  <a:pt x="12879" y="6856"/>
                </a:lnTo>
                <a:cubicBezTo>
                  <a:pt x="12676" y="6892"/>
                  <a:pt x="12471" y="6921"/>
                  <a:pt x="12265" y="6946"/>
                </a:cubicBezTo>
                <a:lnTo>
                  <a:pt x="11949" y="6132"/>
                </a:lnTo>
                <a:cubicBezTo>
                  <a:pt x="11766" y="5715"/>
                  <a:pt x="11583" y="5603"/>
                  <a:pt x="11441" y="5636"/>
                </a:cubicBezTo>
                <a:cubicBezTo>
                  <a:pt x="11299" y="5669"/>
                  <a:pt x="11288" y="5819"/>
                  <a:pt x="11328" y="5923"/>
                </a:cubicBezTo>
                <a:lnTo>
                  <a:pt x="11745" y="6993"/>
                </a:lnTo>
                <a:cubicBezTo>
                  <a:pt x="11538" y="7007"/>
                  <a:pt x="11332" y="7017"/>
                  <a:pt x="11126" y="702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31" name="Children At Play"/>
          <p:cNvSpPr/>
          <p:nvPr/>
        </p:nvSpPr>
        <p:spPr>
          <a:xfrm>
            <a:off x="6510241" y="8169783"/>
            <a:ext cx="378594" cy="5951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32" name="R2, R3 (2 outs)…"/>
          <p:cNvSpPr txBox="1"/>
          <p:nvPr/>
        </p:nvSpPr>
        <p:spPr>
          <a:xfrm>
            <a:off x="4869261" y="863015"/>
            <a:ext cx="3266277" cy="2120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700" u="sng">
                <a:solidFill>
                  <a:srgbClr val="000000"/>
                </a:solidFill>
                <a:latin typeface="Avenir Next Regular"/>
                <a:ea typeface="Avenir Next Regular"/>
                <a:cs typeface="Avenir Next Regular"/>
                <a:sym typeface="Avenir Next Regular"/>
              </a:defRPr>
            </a:pPr>
            <a:r>
              <a:t>R2, R3 (2 outs)</a:t>
            </a:r>
          </a:p>
          <a:p>
            <a:pPr algn="ctr">
              <a:defRPr b="1" sz="2700" u="sng">
                <a:solidFill>
                  <a:srgbClr val="000000"/>
                </a:solidFill>
                <a:latin typeface="Avenir Next Regular"/>
                <a:ea typeface="Avenir Next Regular"/>
                <a:cs typeface="Avenir Next Regular"/>
                <a:sym typeface="Avenir Next Regular"/>
              </a:defRPr>
            </a:pPr>
            <a:r>
              <a:t>Base Hit</a:t>
            </a:r>
          </a:p>
          <a:p>
            <a:pPr algn="ctr">
              <a:defRPr b="1" sz="2700" u="sng">
                <a:solidFill>
                  <a:srgbClr val="000000"/>
                </a:solidFill>
                <a:latin typeface="Avenir Next Regular"/>
                <a:ea typeface="Avenir Next Regular"/>
                <a:cs typeface="Avenir Next Regular"/>
                <a:sym typeface="Avenir Next Regular"/>
              </a:defRPr>
            </a:pPr>
            <a:r>
              <a:t>Possible Triple</a:t>
            </a:r>
          </a:p>
        </p:txBody>
      </p:sp>
      <p:sp>
        <p:nvSpPr>
          <p:cNvPr id="533" name="U1: Drops to the outside of 1st to see touch by B-R and potential play back into 1st"/>
          <p:cNvSpPr txBox="1"/>
          <p:nvPr/>
        </p:nvSpPr>
        <p:spPr>
          <a:xfrm>
            <a:off x="9230917" y="6688164"/>
            <a:ext cx="2954679" cy="2260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500">
                <a:solidFill>
                  <a:srgbClr val="000000"/>
                </a:solidFill>
              </a:defRPr>
            </a:lvl1pPr>
          </a:lstStyle>
          <a:p>
            <a:pPr/>
            <a:r>
              <a:t>U1: Drops to the outside of 1st to see touch by B-R and potential play back into 1st</a:t>
            </a:r>
          </a:p>
        </p:txBody>
      </p:sp>
      <p:sp>
        <p:nvSpPr>
          <p:cNvPr id="534" name="U3: passes off R2 to score, picks up next responsibility of B-R into 2nd and 3rd"/>
          <p:cNvSpPr txBox="1"/>
          <p:nvPr/>
        </p:nvSpPr>
        <p:spPr>
          <a:xfrm>
            <a:off x="347478" y="6825564"/>
            <a:ext cx="2954679" cy="1778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400">
                <a:solidFill>
                  <a:srgbClr val="000000"/>
                </a:solidFill>
              </a:defRPr>
            </a:lvl1pPr>
          </a:lstStyle>
          <a:p>
            <a:pPr/>
            <a:r>
              <a:t>U3: passes off R2 to score, picks up next responsibility of B-R into 2nd and 3rd</a:t>
            </a:r>
          </a:p>
        </p:txBody>
      </p:sp>
      <p:sp>
        <p:nvSpPr>
          <p:cNvPr id="535" name="Children At Play"/>
          <p:cNvSpPr/>
          <p:nvPr/>
        </p:nvSpPr>
        <p:spPr>
          <a:xfrm>
            <a:off x="3912744" y="6332054"/>
            <a:ext cx="378594" cy="5951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C -0.021419 -0.035277 -0.043760 -0.069542 -0.066981 -0.102730 C -0.142378 -0.210491 -0.226718 -0.306476 -0.318376 -0.388836" origin="layout" pathEditMode="relative">
                                      <p:cBhvr>
                                        <p:cTn id="6" dur="9250" fill="hold"/>
                                        <p:tgtEl>
                                          <p:spTgt spid="530"/>
                                        </p:tgtEl>
                                        <p:attrNameLst>
                                          <p:attrName>ppt_x</p:attrName>
                                          <p:attrName>ppt_y</p:attrName>
                                        </p:attrNameLst>
                                      </p:cBhvr>
                                    </p:animMotion>
                                  </p:childTnLst>
                                </p:cTn>
                              </p:par>
                            </p:childTnLst>
                          </p:cTn>
                        </p:par>
                        <p:par>
                          <p:cTn id="7" fill="hold">
                            <p:stCondLst>
                              <p:cond delay="0"/>
                            </p:stCondLst>
                            <p:childTnLst>
                              <p:par>
                                <p:cTn id="8" presetClass="emph" nodeType="withEffect" presetSubtype="0" presetID="6" grpId="2" accel="50000" decel="50000" fill="hold">
                                  <p:stCondLst>
                                    <p:cond delay="0"/>
                                  </p:stCondLst>
                                  <p:childTnLst>
                                    <p:animScale>
                                      <p:cBhvr>
                                        <p:cTn id="9" dur="1000" fill="hold"/>
                                        <p:tgtEl>
                                          <p:spTgt spid="530"/>
                                        </p:tgtEl>
                                      </p:cBhvr>
                                      <p:by x="100000" y="100000"/>
                                    </p:animScale>
                                  </p:childTnLst>
                                </p:cTn>
                              </p:par>
                            </p:childTnLst>
                          </p:cTn>
                        </p:par>
                        <p:par>
                          <p:cTn id="10" fill="hold">
                            <p:stCondLst>
                              <p:cond delay="0"/>
                            </p:stCondLst>
                            <p:childTnLst>
                              <p:par>
                                <p:cTn id="11" presetClass="path" nodeType="withEffect" presetSubtype="0" presetID="-1" grpId="3" fill="hold">
                                  <p:stCondLst>
                                    <p:cond delay="1000"/>
                                  </p:stCondLst>
                                  <p:childTnLst>
                                    <p:animMotion path="M 0.000000 0.000000 L 0.208976 0.248684" origin="layout" pathEditMode="relative">
                                      <p:cBhvr>
                                        <p:cTn id="12" dur="4750" fill="hold"/>
                                        <p:tgtEl>
                                          <p:spTgt spid="535"/>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decel="50000" fill="hold">
                                  <p:stCondLst>
                                    <p:cond delay="2000"/>
                                  </p:stCondLst>
                                  <p:childTnLst>
                                    <p:animMotion path="M 0.000000 0.000000 C -0.028219 0.033872 -0.055157 0.068059 -0.081020 0.102706 C -0.109149 0.140388 -0.138233 0.182690 -0.140788 0.237889 C -0.144055 0.308459 -0.107680 0.362181 -0.069017 0.401345 C -0.034367 0.436443 0.005219 0.464149 0.049786 0.482092" origin="layout" pathEditMode="relative">
                                      <p:cBhvr>
                                        <p:cTn id="15" dur="11500" fill="hold"/>
                                        <p:tgtEl>
                                          <p:spTgt spid="529"/>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fill="hold">
                                  <p:stCondLst>
                                    <p:cond delay="2000"/>
                                  </p:stCondLst>
                                  <p:childTnLst>
                                    <p:animMotion path="M 0.000000 0.000000 C 0.092829 0.003482 0.168247 -0.098429 0.164428 -0.222147 C 0.162050 -0.299162 0.137022 -0.360677 0.104994 -0.405527 C 0.071710 -0.452137 0.027531 -0.483541 -0.021278 -0.479297 C -0.064531 -0.475536 -0.102258 -0.441843 -0.132001 -0.400118 C -0.158008 -0.363635 -0.179205 -0.319247 -0.195071 -0.265505" origin="layout" pathEditMode="relative">
                                      <p:cBhvr>
                                        <p:cTn id="18" dur="15000" fill="hold"/>
                                        <p:tgtEl>
                                          <p:spTgt spid="531"/>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decel="50000" fill="hold">
                                  <p:stCondLst>
                                    <p:cond delay="900"/>
                                  </p:stCondLst>
                                  <p:childTnLst>
                                    <p:animMotion path="M 0.000000 0.000000 C -0.038307 0.018644 -0.080388 0.018108 -0.118421 -0.001508 C -0.172721 -0.029515 -0.212677 -0.092302 -0.224561 -0.168296" origin="layout" pathEditMode="relative">
                                      <p:cBhvr>
                                        <p:cTn id="21" dur="6750" fill="hold"/>
                                        <p:tgtEl>
                                          <p:spTgt spid="527"/>
                                        </p:tgtEl>
                                        <p:attrNameLst>
                                          <p:attrName>ppt_x</p:attrName>
                                          <p:attrName>ppt_y</p:attrName>
                                        </p:attrNameLst>
                                      </p:cBhvr>
                                    </p:animMotion>
                                  </p:childTnLst>
                                </p:cTn>
                              </p:par>
                            </p:childTnLst>
                          </p:cTn>
                        </p:par>
                        <p:par>
                          <p:cTn id="22" fill="hold">
                            <p:stCondLst>
                              <p:cond delay="0"/>
                            </p:stCondLst>
                            <p:childTnLst>
                              <p:par>
                                <p:cTn id="23" presetClass="path" nodeType="withEffect" presetSubtype="0" presetID="-1" grpId="7" fill="hold">
                                  <p:stCondLst>
                                    <p:cond delay="2750"/>
                                  </p:stCondLst>
                                  <p:childTnLst>
                                    <p:animMotion path="M 0.000000 0.000000 C -0.028912 0.049184 -0.065249 0.089724 -0.106657 0.118998 C -0.132680 0.137394 -0.160417 0.151110 -0.189143 0.159787" origin="layout" pathEditMode="relative">
                                      <p:cBhvr>
                                        <p:cTn id="24" dur="4250" fill="hold"/>
                                        <p:tgtEl>
                                          <p:spTgt spid="526"/>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30" grpId="2"/>
    </p:bldLst>
  </p:timing>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7" name="Runner on third only"/>
          <p:cNvSpPr txBox="1"/>
          <p:nvPr>
            <p:ph type="ctrTitle"/>
          </p:nvPr>
        </p:nvSpPr>
        <p:spPr>
          <a:prstGeom prst="rect">
            <a:avLst/>
          </a:prstGeom>
        </p:spPr>
        <p:txBody>
          <a:bodyPr/>
          <a:lstStyle>
            <a:lvl1pPr defTabSz="443991">
              <a:defRPr sz="12920"/>
            </a:lvl1pPr>
          </a:lstStyle>
          <a:p>
            <a:pPr/>
            <a:r>
              <a:t>Runner on third only</a:t>
            </a:r>
          </a:p>
        </p:txBody>
      </p:sp>
      <p:sp>
        <p:nvSpPr>
          <p:cNvPr id="538" name="Three Umpire System"/>
          <p:cNvSpPr txBox="1"/>
          <p:nvPr>
            <p:ph type="subTitle" sz="quarter" idx="1"/>
          </p:nvPr>
        </p:nvSpPr>
        <p:spPr>
          <a:prstGeom prst="rect">
            <a:avLst/>
          </a:prstGeom>
        </p:spPr>
        <p:txBody>
          <a:bodyPr/>
          <a:lstStyle/>
          <a:p>
            <a:pPr/>
            <a:r>
              <a:t>Three Umpire System</a:t>
            </a:r>
          </a:p>
        </p:txBody>
      </p:sp>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540" name="Image" descr="Image"/>
          <p:cNvPicPr>
            <a:picLocks noChangeAspect="1"/>
          </p:cNvPicPr>
          <p:nvPr/>
        </p:nvPicPr>
        <p:blipFill>
          <a:blip r:embed="rId2">
            <a:extLst/>
          </a:blip>
          <a:stretch>
            <a:fillRect/>
          </a:stretch>
        </p:blipFill>
        <p:spPr>
          <a:xfrm>
            <a:off x="1730378" y="94675"/>
            <a:ext cx="9544044" cy="8375722"/>
          </a:xfrm>
          <a:prstGeom prst="rect">
            <a:avLst/>
          </a:prstGeom>
          <a:ln w="12700">
            <a:miter lim="400000"/>
          </a:ln>
        </p:spPr>
      </p:pic>
      <p:sp>
        <p:nvSpPr>
          <p:cNvPr id="541" name="Male"/>
          <p:cNvSpPr/>
          <p:nvPr/>
        </p:nvSpPr>
        <p:spPr>
          <a:xfrm>
            <a:off x="3385368" y="5196023"/>
            <a:ext cx="246147" cy="664182"/>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42" name="Male"/>
          <p:cNvSpPr/>
          <p:nvPr/>
        </p:nvSpPr>
        <p:spPr>
          <a:xfrm>
            <a:off x="9372598" y="5196023"/>
            <a:ext cx="246147" cy="664182"/>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43" name="Male"/>
          <p:cNvSpPr/>
          <p:nvPr/>
        </p:nvSpPr>
        <p:spPr>
          <a:xfrm>
            <a:off x="6379326" y="8157170"/>
            <a:ext cx="246148" cy="664182"/>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44" name="Children At Play"/>
          <p:cNvSpPr/>
          <p:nvPr/>
        </p:nvSpPr>
        <p:spPr>
          <a:xfrm>
            <a:off x="4133531" y="5845023"/>
            <a:ext cx="323195" cy="5080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45" name="R3 Only- Fly ball in U3’s area…"/>
          <p:cNvSpPr txBox="1"/>
          <p:nvPr/>
        </p:nvSpPr>
        <p:spPr>
          <a:xfrm>
            <a:off x="113703" y="130348"/>
            <a:ext cx="2801011" cy="2336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800">
                <a:solidFill>
                  <a:srgbClr val="000000"/>
                </a:solidFill>
                <a:latin typeface="Avenir Next Regular"/>
                <a:ea typeface="Avenir Next Regular"/>
                <a:cs typeface="Avenir Next Regular"/>
                <a:sym typeface="Avenir Next Regular"/>
              </a:defRPr>
            </a:pPr>
            <a:r>
              <a:t>R3 Only- Fly ball in U3’s area</a:t>
            </a:r>
          </a:p>
          <a:p>
            <a:pPr algn="ctr">
              <a:defRPr b="1" sz="2800">
                <a:solidFill>
                  <a:srgbClr val="000000"/>
                </a:solidFill>
                <a:latin typeface="Avenir Next Regular"/>
                <a:ea typeface="Avenir Next Regular"/>
                <a:cs typeface="Avenir Next Regular"/>
                <a:sym typeface="Avenir Next Regular"/>
              </a:defRPr>
            </a:pPr>
            <a:r>
              <a:t>Routine</a:t>
            </a:r>
          </a:p>
        </p:txBody>
      </p:sp>
      <p:sp>
        <p:nvSpPr>
          <p:cNvPr id="546" name="Baseball"/>
          <p:cNvSpPr/>
          <p:nvPr/>
        </p:nvSpPr>
        <p:spPr>
          <a:xfrm>
            <a:off x="6241872" y="7793876"/>
            <a:ext cx="246147" cy="2461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1"/>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7"/>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1"/>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7"/>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47" name="Children At Play"/>
          <p:cNvSpPr/>
          <p:nvPr/>
        </p:nvSpPr>
        <p:spPr>
          <a:xfrm>
            <a:off x="6340802" y="7662934"/>
            <a:ext cx="323196" cy="5080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48" name="U1: Gets “Pulled” into the infield and takes responsibility of B-R"/>
          <p:cNvSpPr txBox="1"/>
          <p:nvPr/>
        </p:nvSpPr>
        <p:spPr>
          <a:xfrm>
            <a:off x="9667819" y="5542104"/>
            <a:ext cx="3326293" cy="1981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700">
                <a:solidFill>
                  <a:srgbClr val="000000"/>
                </a:solidFill>
              </a:defRPr>
            </a:lvl1pPr>
          </a:lstStyle>
          <a:p>
            <a:pPr/>
            <a:r>
              <a:t>U1: Gets “Pulled” into the infield and takes responsibility of B-R</a:t>
            </a:r>
          </a:p>
        </p:txBody>
      </p:sp>
      <p:sp>
        <p:nvSpPr>
          <p:cNvPr id="549" name="U3: Determines whether or not he’s going out. If not wraps below 3rd to line up catch and tag of R3"/>
          <p:cNvSpPr txBox="1"/>
          <p:nvPr/>
        </p:nvSpPr>
        <p:spPr>
          <a:xfrm>
            <a:off x="282541" y="4899916"/>
            <a:ext cx="2801011" cy="2616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400">
                <a:solidFill>
                  <a:srgbClr val="000000"/>
                </a:solidFill>
              </a:defRPr>
            </a:lvl1pPr>
          </a:lstStyle>
          <a:p>
            <a:pPr/>
            <a:r>
              <a:t>U3: Determines whether or not he’s going out. If not wraps below 3rd to line up catch and tag of R3</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L -0.182204 -0.545387" origin="layout" pathEditMode="relative">
                                      <p:cBhvr>
                                        <p:cTn id="6" dur="6000" fill="hold"/>
                                        <p:tgtEl>
                                          <p:spTgt spid="546"/>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1500"/>
                                  </p:stCondLst>
                                  <p:childTnLst>
                                    <p:animMotion path="M 0.000000 0.000000 L -0.014203 -0.043941" origin="layout" pathEditMode="relative">
                                      <p:cBhvr>
                                        <p:cTn id="9" dur="1000" fill="hold"/>
                                        <p:tgtEl>
                                          <p:spTgt spid="544"/>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51095 -0.023372 0.094599 -0.064256 0.127683 -0.116780 C 0.149923 -0.152088 0.168474 -0.194460 0.169027 -0.243784 C 0.169357 -0.273209 0.162311 -0.301955 0.149095 -0.325524" origin="layout" pathEditMode="relative">
                                      <p:cBhvr>
                                        <p:cTn id="12" dur="5000" fill="hold"/>
                                        <p:tgtEl>
                                          <p:spTgt spid="547"/>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accel="50000" decel="50000" fill="hold">
                                  <p:stCondLst>
                                    <p:cond delay="0"/>
                                  </p:stCondLst>
                                  <p:childTnLst>
                                    <p:animMotion path="M 0.000000 0.000000 C -0.034779 0.018674 -0.073608 0.018825 -0.108468 0.000421 C -0.134353 -0.013246 -0.156733 -0.036577 -0.172924 -0.066777" origin="layout" pathEditMode="relative">
                                      <p:cBhvr>
                                        <p:cTn id="15" dur="6250" fill="hold"/>
                                        <p:tgtEl>
                                          <p:spTgt spid="542"/>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fill="hold">
                                  <p:stCondLst>
                                    <p:cond delay="0"/>
                                  </p:stCondLst>
                                  <p:childTnLst>
                                    <p:animMotion path="M 0.000000 0.000000 L 0.040791 0.085220" origin="layout" pathEditMode="relative">
                                      <p:cBhvr>
                                        <p:cTn id="18" dur="2750" fill="hold"/>
                                        <p:tgtEl>
                                          <p:spTgt spid="541"/>
                                        </p:tgtEl>
                                        <p:attrNameLst>
                                          <p:attrName>ppt_x</p:attrName>
                                          <p:attrName>ppt_y</p:attrName>
                                        </p:attrNameLst>
                                      </p:cBhvr>
                                    </p:animMotion>
                                  </p:childTnLst>
                                </p:cTn>
                              </p:par>
                            </p:childTnLst>
                          </p:cTn>
                        </p:par>
                        <p:par>
                          <p:cTn id="19" fill="hold">
                            <p:stCondLst>
                              <p:cond delay="0"/>
                            </p:stCondLst>
                            <p:childTnLst>
                              <p:par>
                                <p:cTn id="20" presetClass="path" nodeType="afterEffect" presetSubtype="0" presetID="-1" grpId="6" accel="50000" decel="50000" fill="hold">
                                  <p:stCondLst>
                                    <p:cond delay="0"/>
                                  </p:stCondLst>
                                  <p:childTnLst>
                                    <p:animMotion path="M -0.014203 -0.043941 L 0.165964 0.186824" origin="layout" pathEditMode="relative">
                                      <p:cBhvr>
                                        <p:cTn id="21" dur="4750" fill="hold"/>
                                        <p:tgtEl>
                                          <p:spTgt spid="544"/>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551" name="Image" descr="Image"/>
          <p:cNvPicPr>
            <a:picLocks noChangeAspect="1"/>
          </p:cNvPicPr>
          <p:nvPr/>
        </p:nvPicPr>
        <p:blipFill>
          <a:blip r:embed="rId2">
            <a:extLst/>
          </a:blip>
          <a:stretch>
            <a:fillRect/>
          </a:stretch>
        </p:blipFill>
        <p:spPr>
          <a:xfrm>
            <a:off x="1704978" y="94675"/>
            <a:ext cx="9544044" cy="8375722"/>
          </a:xfrm>
          <a:prstGeom prst="rect">
            <a:avLst/>
          </a:prstGeom>
          <a:ln w="12700">
            <a:miter lim="400000"/>
          </a:ln>
        </p:spPr>
      </p:pic>
      <p:sp>
        <p:nvSpPr>
          <p:cNvPr id="552" name="Male"/>
          <p:cNvSpPr/>
          <p:nvPr/>
        </p:nvSpPr>
        <p:spPr>
          <a:xfrm>
            <a:off x="3385368" y="5196023"/>
            <a:ext cx="246147" cy="664182"/>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53" name="Male"/>
          <p:cNvSpPr/>
          <p:nvPr/>
        </p:nvSpPr>
        <p:spPr>
          <a:xfrm>
            <a:off x="9372598" y="5196023"/>
            <a:ext cx="246147" cy="664182"/>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54" name="Male"/>
          <p:cNvSpPr/>
          <p:nvPr/>
        </p:nvSpPr>
        <p:spPr>
          <a:xfrm>
            <a:off x="6379326" y="8157170"/>
            <a:ext cx="246148" cy="664182"/>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55" name="Children At Play"/>
          <p:cNvSpPr/>
          <p:nvPr/>
        </p:nvSpPr>
        <p:spPr>
          <a:xfrm>
            <a:off x="4133531" y="5845023"/>
            <a:ext cx="323195" cy="5080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56" name="R3 Only- Fly ball in U3’s area…"/>
          <p:cNvSpPr txBox="1"/>
          <p:nvPr/>
        </p:nvSpPr>
        <p:spPr>
          <a:xfrm>
            <a:off x="113703" y="130348"/>
            <a:ext cx="2801011" cy="2336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800">
                <a:solidFill>
                  <a:srgbClr val="000000"/>
                </a:solidFill>
                <a:latin typeface="Avenir Next Regular"/>
                <a:ea typeface="Avenir Next Regular"/>
                <a:cs typeface="Avenir Next Regular"/>
                <a:sym typeface="Avenir Next Regular"/>
              </a:defRPr>
            </a:pPr>
            <a:r>
              <a:t>R3 Only- Fly ball in U3’s area</a:t>
            </a:r>
          </a:p>
          <a:p>
            <a:pPr algn="ctr">
              <a:defRPr b="1" sz="2800">
                <a:solidFill>
                  <a:srgbClr val="000000"/>
                </a:solidFill>
                <a:latin typeface="Avenir Next Regular"/>
                <a:ea typeface="Avenir Next Regular"/>
                <a:cs typeface="Avenir Next Regular"/>
                <a:sym typeface="Avenir Next Regular"/>
              </a:defRPr>
            </a:pPr>
            <a:r>
              <a:t>U3 goes out</a:t>
            </a:r>
          </a:p>
        </p:txBody>
      </p:sp>
      <p:sp>
        <p:nvSpPr>
          <p:cNvPr id="557" name="Baseball"/>
          <p:cNvSpPr/>
          <p:nvPr/>
        </p:nvSpPr>
        <p:spPr>
          <a:xfrm>
            <a:off x="6241872" y="7793876"/>
            <a:ext cx="246147" cy="2461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1"/>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7"/>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1"/>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7"/>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58" name="Children At Play"/>
          <p:cNvSpPr/>
          <p:nvPr/>
        </p:nvSpPr>
        <p:spPr>
          <a:xfrm>
            <a:off x="6340802" y="7662934"/>
            <a:ext cx="323196" cy="5080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59" name="U1: Gets pulled into the infield. Works across the field for potential play back into 3rd.…"/>
          <p:cNvSpPr txBox="1"/>
          <p:nvPr/>
        </p:nvSpPr>
        <p:spPr>
          <a:xfrm>
            <a:off x="9667819" y="5186504"/>
            <a:ext cx="3326293" cy="2692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sz="2200">
                <a:solidFill>
                  <a:srgbClr val="000000"/>
                </a:solidFill>
              </a:defRPr>
            </a:pPr>
            <a:r>
              <a:t>U1: Gets pulled into the infield. Works across the field for potential play back into 3rd.</a:t>
            </a:r>
          </a:p>
          <a:p>
            <a:pPr algn="ctr">
              <a:defRPr sz="2200">
                <a:solidFill>
                  <a:srgbClr val="000000"/>
                </a:solidFill>
              </a:defRPr>
            </a:pPr>
            <a:r>
              <a:t>If ball drops, has responsibility of B-R</a:t>
            </a:r>
          </a:p>
        </p:txBody>
      </p:sp>
      <p:sp>
        <p:nvSpPr>
          <p:cNvPr id="560" name="PU: Moves over to see tag of R3.…"/>
          <p:cNvSpPr txBox="1"/>
          <p:nvPr/>
        </p:nvSpPr>
        <p:spPr>
          <a:xfrm>
            <a:off x="386440" y="6127690"/>
            <a:ext cx="2801011" cy="2082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sz="2400">
                <a:solidFill>
                  <a:srgbClr val="000000"/>
                </a:solidFill>
              </a:defRPr>
            </a:pPr>
            <a:r>
              <a:t>PU: Moves over to see tag of R3. </a:t>
            </a:r>
          </a:p>
          <a:p>
            <a:pPr algn="ctr">
              <a:defRPr sz="2400">
                <a:solidFill>
                  <a:srgbClr val="000000"/>
                </a:solidFill>
              </a:defRPr>
            </a:pPr>
            <a:r>
              <a:t>Moves back to set up for PAP</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L -0.182204 -0.545387" origin="layout" pathEditMode="relative">
                                      <p:cBhvr>
                                        <p:cTn id="6" dur="6000" fill="hold"/>
                                        <p:tgtEl>
                                          <p:spTgt spid="557"/>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2000"/>
                                  </p:stCondLst>
                                  <p:childTnLst>
                                    <p:animMotion path="M 0.000000 0.000000 L -0.014203 -0.043941" origin="layout" pathEditMode="relative">
                                      <p:cBhvr>
                                        <p:cTn id="9" dur="1000" fill="hold"/>
                                        <p:tgtEl>
                                          <p:spTgt spid="555"/>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51095 -0.023372 0.094599 -0.064256 0.127683 -0.116780 C 0.149923 -0.152088 0.168474 -0.194460 0.169027 -0.243784 C 0.169357 -0.273209 0.162311 -0.301955 0.149095 -0.325524" origin="layout" pathEditMode="relative">
                                      <p:cBhvr>
                                        <p:cTn id="12" dur="5000" fill="hold"/>
                                        <p:tgtEl>
                                          <p:spTgt spid="558"/>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0"/>
                                  </p:stCondLst>
                                  <p:childTnLst>
                                    <p:animMotion path="M 0.000000 0.000000 C -0.053831 -0.009873 -0.108866 -0.019068 -0.162290 -0.018991 C -0.232134 -0.018891 -0.301379 -0.020276 -0.370660 -0.012183" origin="layout" pathEditMode="relative">
                                      <p:cBhvr>
                                        <p:cTn id="15" dur="7250" fill="hold"/>
                                        <p:tgtEl>
                                          <p:spTgt spid="553"/>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fill="hold">
                                  <p:stCondLst>
                                    <p:cond delay="0"/>
                                  </p:stCondLst>
                                  <p:childTnLst>
                                    <p:animMotion path="M 0.000000 0.000000 L -0.071059 -0.000000" origin="layout" pathEditMode="relative">
                                      <p:cBhvr>
                                        <p:cTn id="18" dur="3000" fill="hold"/>
                                        <p:tgtEl>
                                          <p:spTgt spid="554"/>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fill="hold">
                                  <p:stCondLst>
                                    <p:cond delay="0"/>
                                  </p:stCondLst>
                                  <p:childTnLst>
                                    <p:animMotion path="M 0.000000 0.000000 L -0.019129 -0.094541" origin="layout" pathEditMode="relative">
                                      <p:cBhvr>
                                        <p:cTn id="21" dur="2750" fill="hold"/>
                                        <p:tgtEl>
                                          <p:spTgt spid="552"/>
                                        </p:tgtEl>
                                        <p:attrNameLst>
                                          <p:attrName>ppt_x</p:attrName>
                                          <p:attrName>ppt_y</p:attrName>
                                        </p:attrNameLst>
                                      </p:cBhvr>
                                    </p:animMotion>
                                  </p:childTnLst>
                                </p:cTn>
                              </p:par>
                            </p:childTnLst>
                          </p:cTn>
                        </p:par>
                        <p:par>
                          <p:cTn id="22" fill="hold">
                            <p:stCondLst>
                              <p:cond delay="0"/>
                            </p:stCondLst>
                            <p:childTnLst>
                              <p:par>
                                <p:cTn id="23" presetClass="path" nodeType="afterEffect" presetSubtype="0" presetID="-1" grpId="7" fill="hold">
                                  <p:stCondLst>
                                    <p:cond delay="6000"/>
                                  </p:stCondLst>
                                  <p:childTnLst>
                                    <p:animMotion path="M -0.071059 -0.000000 L -0.003304 -0.000000" origin="layout" pathEditMode="relative">
                                      <p:cBhvr>
                                        <p:cTn id="24" dur="2750" fill="hold"/>
                                        <p:tgtEl>
                                          <p:spTgt spid="554"/>
                                        </p:tgtEl>
                                        <p:attrNameLst>
                                          <p:attrName>ppt_x</p:attrName>
                                          <p:attrName>ppt_y</p:attrName>
                                        </p:attrNameLst>
                                      </p:cBhvr>
                                    </p:animMotion>
                                  </p:childTnLst>
                                </p:cTn>
                              </p:par>
                            </p:childTnLst>
                          </p:cTn>
                        </p:par>
                        <p:par>
                          <p:cTn id="25" fill="hold">
                            <p:stCondLst>
                              <p:cond delay="0"/>
                            </p:stCondLst>
                            <p:childTnLst>
                              <p:par>
                                <p:cTn id="26" presetClass="path" nodeType="withEffect" presetSubtype="0" presetID="-1" grpId="8" fill="hold">
                                  <p:stCondLst>
                                    <p:cond delay="1750"/>
                                  </p:stCondLst>
                                  <p:childTnLst>
                                    <p:animMotion path="M -0.014203 -0.043941 L 0.165964 0.186824" origin="layout" pathEditMode="relative">
                                      <p:cBhvr>
                                        <p:cTn id="27" dur="5500" fill="hold"/>
                                        <p:tgtEl>
                                          <p:spTgt spid="555"/>
                                        </p:tgtEl>
                                        <p:attrNameLst>
                                          <p:attrName>ppt_x</p:attrName>
                                          <p:attrName>ppt_y</p:attrName>
                                        </p:attrNameLst>
                                      </p:cBhvr>
                                    </p:animMotion>
                                  </p:childTnLst>
                                </p:cTn>
                              </p:par>
                            </p:childTnLst>
                          </p:cTn>
                        </p:par>
                        <p:par>
                          <p:cTn id="28" fill="hold">
                            <p:stCondLst>
                              <p:cond delay="0"/>
                            </p:stCondLst>
                            <p:childTnLst>
                              <p:par>
                                <p:cTn id="29" presetClass="path" nodeType="withEffect" presetSubtype="0" presetID="-1" grpId="9" fill="hold">
                                  <p:stCondLst>
                                    <p:cond delay="0"/>
                                  </p:stCondLst>
                                  <p:childTnLst>
                                    <p:animMotion path="M -0.182204 -0.545387 L -0.003682 -0.016046" origin="layout" pathEditMode="relative">
                                      <p:cBhvr>
                                        <p:cTn id="30" dur="5750" fill="hold"/>
                                        <p:tgtEl>
                                          <p:spTgt spid="557"/>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562" name="Image" descr="Image"/>
          <p:cNvPicPr>
            <a:picLocks noChangeAspect="1"/>
          </p:cNvPicPr>
          <p:nvPr/>
        </p:nvPicPr>
        <p:blipFill>
          <a:blip r:embed="rId2">
            <a:extLst/>
          </a:blip>
          <a:stretch>
            <a:fillRect/>
          </a:stretch>
        </p:blipFill>
        <p:spPr>
          <a:xfrm>
            <a:off x="1730378" y="107662"/>
            <a:ext cx="9544044" cy="8375722"/>
          </a:xfrm>
          <a:prstGeom prst="rect">
            <a:avLst/>
          </a:prstGeom>
          <a:ln w="12700">
            <a:miter lim="400000"/>
          </a:ln>
        </p:spPr>
      </p:pic>
      <p:sp>
        <p:nvSpPr>
          <p:cNvPr id="563" name="Male"/>
          <p:cNvSpPr/>
          <p:nvPr/>
        </p:nvSpPr>
        <p:spPr>
          <a:xfrm>
            <a:off x="3385368" y="5196023"/>
            <a:ext cx="246147" cy="664182"/>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64" name="Male"/>
          <p:cNvSpPr/>
          <p:nvPr/>
        </p:nvSpPr>
        <p:spPr>
          <a:xfrm>
            <a:off x="9372598" y="5196023"/>
            <a:ext cx="246147" cy="664182"/>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65" name="Male"/>
          <p:cNvSpPr/>
          <p:nvPr/>
        </p:nvSpPr>
        <p:spPr>
          <a:xfrm>
            <a:off x="6379326" y="8157170"/>
            <a:ext cx="246148" cy="664182"/>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66" name="Children At Play"/>
          <p:cNvSpPr/>
          <p:nvPr/>
        </p:nvSpPr>
        <p:spPr>
          <a:xfrm>
            <a:off x="4133531" y="5845023"/>
            <a:ext cx="323195" cy="50803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67" name="R3 Only- Fly ball in U1’s area…"/>
          <p:cNvSpPr txBox="1"/>
          <p:nvPr/>
        </p:nvSpPr>
        <p:spPr>
          <a:xfrm>
            <a:off x="113703" y="130348"/>
            <a:ext cx="2801011" cy="2336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b="1" sz="2800">
                <a:solidFill>
                  <a:srgbClr val="000000"/>
                </a:solidFill>
                <a:latin typeface="Avenir Next Regular"/>
                <a:ea typeface="Avenir Next Regular"/>
                <a:cs typeface="Avenir Next Regular"/>
                <a:sym typeface="Avenir Next Regular"/>
              </a:defRPr>
            </a:pPr>
            <a:r>
              <a:t>R3 Only- Fly ball in U1’s area</a:t>
            </a:r>
          </a:p>
          <a:p>
            <a:pPr algn="ctr">
              <a:defRPr b="1" sz="2800">
                <a:solidFill>
                  <a:srgbClr val="000000"/>
                </a:solidFill>
                <a:latin typeface="Avenir Next Regular"/>
                <a:ea typeface="Avenir Next Regular"/>
                <a:cs typeface="Avenir Next Regular"/>
                <a:sym typeface="Avenir Next Regular"/>
              </a:defRPr>
            </a:pPr>
            <a:r>
              <a:t>Routine</a:t>
            </a:r>
          </a:p>
        </p:txBody>
      </p:sp>
      <p:sp>
        <p:nvSpPr>
          <p:cNvPr id="568" name="Baseball"/>
          <p:cNvSpPr/>
          <p:nvPr/>
        </p:nvSpPr>
        <p:spPr>
          <a:xfrm>
            <a:off x="6241872" y="7793876"/>
            <a:ext cx="246147" cy="2461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1"/>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2"/>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7"/>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1"/>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7"/>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69" name="Children At Play"/>
          <p:cNvSpPr/>
          <p:nvPr/>
        </p:nvSpPr>
        <p:spPr>
          <a:xfrm>
            <a:off x="6340802" y="7662934"/>
            <a:ext cx="323196" cy="5080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9"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570" name="U1: Drops below 1B to see catch, touch of first of R1"/>
          <p:cNvSpPr txBox="1"/>
          <p:nvPr/>
        </p:nvSpPr>
        <p:spPr>
          <a:xfrm>
            <a:off x="9667819" y="5910404"/>
            <a:ext cx="3326293" cy="1244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200">
                <a:solidFill>
                  <a:srgbClr val="000000"/>
                </a:solidFill>
              </a:defRPr>
            </a:lvl1pPr>
          </a:lstStyle>
          <a:p>
            <a:pPr/>
            <a:r>
              <a:t>U1: Drops below 1B to see catch, touch of first of R1</a:t>
            </a:r>
          </a:p>
        </p:txBody>
      </p:sp>
      <p:sp>
        <p:nvSpPr>
          <p:cNvPr id="571" name="PU: Moves over to see tag of R3.…"/>
          <p:cNvSpPr txBox="1"/>
          <p:nvPr/>
        </p:nvSpPr>
        <p:spPr>
          <a:xfrm>
            <a:off x="2308588" y="7447860"/>
            <a:ext cx="2801011" cy="2082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sz="2400">
                <a:solidFill>
                  <a:srgbClr val="000000"/>
                </a:solidFill>
              </a:defRPr>
            </a:pPr>
            <a:r>
              <a:t>PU: Moves over to see tag of R3. </a:t>
            </a:r>
          </a:p>
          <a:p>
            <a:pPr algn="ctr">
              <a:defRPr sz="2400">
                <a:solidFill>
                  <a:srgbClr val="000000"/>
                </a:solidFill>
              </a:defRPr>
            </a:pPr>
            <a:r>
              <a:t>Moves back to set up for PAP</a:t>
            </a:r>
          </a:p>
        </p:txBody>
      </p:sp>
      <p:sp>
        <p:nvSpPr>
          <p:cNvPr id="572" name="U3: Comes into C to read his next play"/>
          <p:cNvSpPr txBox="1"/>
          <p:nvPr/>
        </p:nvSpPr>
        <p:spPr>
          <a:xfrm>
            <a:off x="412415" y="5705338"/>
            <a:ext cx="2801011" cy="787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a:solidFill>
                  <a:srgbClr val="000000"/>
                </a:solidFill>
              </a:defRPr>
            </a:lvl1pPr>
          </a:lstStyle>
          <a:p>
            <a:pPr/>
            <a:r>
              <a:t>U3: Comes into C to read his next play</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fill="hold">
                                  <p:stCondLst>
                                    <p:cond delay="0"/>
                                  </p:stCondLst>
                                  <p:childTnLst>
                                    <p:animMotion path="M 0.000000 0.000000 L 0.201920 -0.549658" origin="layout" pathEditMode="relative">
                                      <p:cBhvr>
                                        <p:cTn id="6" dur="6000" fill="hold"/>
                                        <p:tgtEl>
                                          <p:spTgt spid="568"/>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accel="50000" decel="50000" fill="hold">
                                  <p:stCondLst>
                                    <p:cond delay="2000"/>
                                  </p:stCondLst>
                                  <p:childTnLst>
                                    <p:animMotion path="M 0.000000 0.000000 L -0.014203 -0.043941" origin="layout" pathEditMode="relative">
                                      <p:cBhvr>
                                        <p:cTn id="9" dur="1000" fill="hold"/>
                                        <p:tgtEl>
                                          <p:spTgt spid="566"/>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fill="hold">
                                  <p:stCondLst>
                                    <p:cond delay="0"/>
                                  </p:stCondLst>
                                  <p:childTnLst>
                                    <p:animMotion path="M 0.000000 0.000000 C 0.051095 -0.023372 0.094599 -0.064256 0.127683 -0.116780 C 0.149923 -0.152088 0.168474 -0.194460 0.169027 -0.243784 C 0.169357 -0.273209 0.162311 -0.301955 0.149095 -0.325524" origin="layout" pathEditMode="relative">
                                      <p:cBhvr>
                                        <p:cTn id="12" dur="5000" fill="hold"/>
                                        <p:tgtEl>
                                          <p:spTgt spid="569"/>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fill="hold">
                                  <p:stCondLst>
                                    <p:cond delay="0"/>
                                  </p:stCondLst>
                                  <p:childTnLst>
                                    <p:animMotion path="M 0.000000 0.000000 C 0.008405 0.019537 0.010731 0.042688 0.006481 0.064486 C 0.002502 0.084889 0.001298 0.100803 -0.020127 0.114315" origin="layout" pathEditMode="relative">
                                      <p:cBhvr>
                                        <p:cTn id="15" dur="7250" fill="hold"/>
                                        <p:tgtEl>
                                          <p:spTgt spid="564"/>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fill="hold">
                                  <p:stCondLst>
                                    <p:cond delay="0"/>
                                  </p:stCondLst>
                                  <p:childTnLst>
                                    <p:animMotion path="M 0.000000 0.000000 L -0.071059 -0.000000" origin="layout" pathEditMode="relative">
                                      <p:cBhvr>
                                        <p:cTn id="18" dur="3000" fill="hold"/>
                                        <p:tgtEl>
                                          <p:spTgt spid="565"/>
                                        </p:tgtEl>
                                        <p:attrNameLst>
                                          <p:attrName>ppt_x</p:attrName>
                                          <p:attrName>ppt_y</p:attrName>
                                        </p:attrNameLst>
                                      </p:cBhvr>
                                    </p:animMotion>
                                  </p:childTnLst>
                                </p:cTn>
                              </p:par>
                            </p:childTnLst>
                          </p:cTn>
                        </p:par>
                        <p:par>
                          <p:cTn id="19" fill="hold">
                            <p:stCondLst>
                              <p:cond delay="0"/>
                            </p:stCondLst>
                            <p:childTnLst>
                              <p:par>
                                <p:cTn id="20" presetClass="path" nodeType="withEffect" presetSubtype="0" presetID="-1" grpId="6" fill="hold">
                                  <p:stCondLst>
                                    <p:cond delay="0"/>
                                  </p:stCondLst>
                                  <p:childTnLst>
                                    <p:animMotion path="M 0.000000 0.000000 L 0.187596 -0.094541" origin="layout" pathEditMode="relative">
                                      <p:cBhvr>
                                        <p:cTn id="21" dur="2750" fill="hold"/>
                                        <p:tgtEl>
                                          <p:spTgt spid="563"/>
                                        </p:tgtEl>
                                        <p:attrNameLst>
                                          <p:attrName>ppt_x</p:attrName>
                                          <p:attrName>ppt_y</p:attrName>
                                        </p:attrNameLst>
                                      </p:cBhvr>
                                    </p:animMotion>
                                  </p:childTnLst>
                                </p:cTn>
                              </p:par>
                            </p:childTnLst>
                          </p:cTn>
                        </p:par>
                        <p:par>
                          <p:cTn id="22" fill="hold">
                            <p:stCondLst>
                              <p:cond delay="0"/>
                            </p:stCondLst>
                            <p:childTnLst>
                              <p:par>
                                <p:cTn id="23" presetClass="path" nodeType="afterEffect" presetSubtype="0" presetID="-1" grpId="7" fill="hold">
                                  <p:stCondLst>
                                    <p:cond delay="6000"/>
                                  </p:stCondLst>
                                  <p:childTnLst>
                                    <p:animMotion path="M -0.071059 -0.000000 L -0.003304 -0.000000" origin="layout" pathEditMode="relative">
                                      <p:cBhvr>
                                        <p:cTn id="24" dur="2750" fill="hold"/>
                                        <p:tgtEl>
                                          <p:spTgt spid="565"/>
                                        </p:tgtEl>
                                        <p:attrNameLst>
                                          <p:attrName>ppt_x</p:attrName>
                                          <p:attrName>ppt_y</p:attrName>
                                        </p:attrNameLst>
                                      </p:cBhvr>
                                    </p:animMotion>
                                  </p:childTnLst>
                                </p:cTn>
                              </p:par>
                            </p:childTnLst>
                          </p:cTn>
                        </p:par>
                        <p:par>
                          <p:cTn id="25" fill="hold">
                            <p:stCondLst>
                              <p:cond delay="0"/>
                            </p:stCondLst>
                            <p:childTnLst>
                              <p:par>
                                <p:cTn id="26" presetClass="path" nodeType="withEffect" presetSubtype="0" presetID="-1" grpId="8" fill="hold">
                                  <p:stCondLst>
                                    <p:cond delay="1750"/>
                                  </p:stCondLst>
                                  <p:childTnLst>
                                    <p:animMotion path="M -0.014203 -0.043941 L 0.165964 0.186824" origin="layout" pathEditMode="relative">
                                      <p:cBhvr>
                                        <p:cTn id="27" dur="5500" fill="hold"/>
                                        <p:tgtEl>
                                          <p:spTgt spid="566"/>
                                        </p:tgtEl>
                                        <p:attrNameLst>
                                          <p:attrName>ppt_x</p:attrName>
                                          <p:attrName>ppt_y</p:attrName>
                                        </p:attrNameLst>
                                      </p:cBhvr>
                                    </p:animMotion>
                                  </p:childTnLst>
                                </p:cTn>
                              </p:par>
                            </p:childTnLst>
                          </p:cTn>
                        </p:par>
                        <p:par>
                          <p:cTn id="28" fill="hold">
                            <p:stCondLst>
                              <p:cond delay="0"/>
                            </p:stCondLst>
                            <p:childTnLst>
                              <p:par>
                                <p:cTn id="29" presetClass="path" nodeType="withEffect" presetSubtype="0" presetID="-1" grpId="9" fill="hold">
                                  <p:stCondLst>
                                    <p:cond delay="0"/>
                                  </p:stCondLst>
                                  <p:childTnLst>
                                    <p:animMotion path="M 0.201920 -0.549658 L -0.003682 -0.016046" origin="layout" pathEditMode="relative">
                                      <p:cBhvr>
                                        <p:cTn id="30" dur="5750" fill="hold"/>
                                        <p:tgtEl>
                                          <p:spTgt spid="568"/>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4" name="Three Umpire System"/>
          <p:cNvSpPr txBox="1"/>
          <p:nvPr>
            <p:ph type="body" idx="21"/>
          </p:nvPr>
        </p:nvSpPr>
        <p:spPr>
          <a:prstGeom prst="rect">
            <a:avLst/>
          </a:prstGeom>
        </p:spPr>
        <p:txBody>
          <a:bodyPr/>
          <a:lstStyle/>
          <a:p>
            <a:pPr/>
            <a:r>
              <a:t>Three Umpire System</a:t>
            </a:r>
          </a:p>
        </p:txBody>
      </p:sp>
      <p:sp>
        <p:nvSpPr>
          <p:cNvPr id="575" name="What are our biggest take-aways?"/>
          <p:cNvSpPr txBox="1"/>
          <p:nvPr>
            <p:ph type="title"/>
          </p:nvPr>
        </p:nvSpPr>
        <p:spPr>
          <a:prstGeom prst="rect">
            <a:avLst/>
          </a:prstGeom>
        </p:spPr>
        <p:txBody>
          <a:bodyPr anchor="ctr"/>
          <a:lstStyle>
            <a:lvl1pPr algn="ctr" defTabSz="467359">
              <a:spcBef>
                <a:spcPts val="2200"/>
              </a:spcBef>
              <a:defRPr sz="4800"/>
            </a:lvl1pPr>
          </a:lstStyle>
          <a:p>
            <a:pPr/>
            <a:r>
              <a:t>What are our biggest take-aways?</a:t>
            </a:r>
          </a:p>
        </p:txBody>
      </p:sp>
      <p:sp>
        <p:nvSpPr>
          <p:cNvPr id="576" name="There are only ____ times we rotate…"/>
          <p:cNvSpPr txBox="1"/>
          <p:nvPr>
            <p:ph type="body" idx="1"/>
          </p:nvPr>
        </p:nvSpPr>
        <p:spPr>
          <a:prstGeom prst="rect">
            <a:avLst/>
          </a:prstGeom>
        </p:spPr>
        <p:txBody>
          <a:bodyPr anchor="ctr"/>
          <a:lstStyle/>
          <a:p>
            <a:pPr algn="ctr"/>
            <a:r>
              <a:t>There are only ____ times we rotate</a:t>
            </a:r>
          </a:p>
          <a:p>
            <a:pPr algn="ctr"/>
            <a:r>
              <a:t>If we’re not rotating we’re ______________?</a:t>
            </a:r>
          </a:p>
          <a:p>
            <a:pPr algn="ctr"/>
            <a:r>
              <a:t>Let the ball _________ you into the infield</a:t>
            </a:r>
          </a:p>
        </p:txBody>
      </p:sp>
      <p:sp>
        <p:nvSpPr>
          <p:cNvPr id="577" name="3"/>
          <p:cNvSpPr txBox="1"/>
          <p:nvPr/>
        </p:nvSpPr>
        <p:spPr>
          <a:xfrm>
            <a:off x="6388822" y="4210650"/>
            <a:ext cx="476478" cy="812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4100"/>
            </a:lvl1pPr>
          </a:lstStyle>
          <a:p>
            <a:pPr/>
            <a:r>
              <a:t>3</a:t>
            </a:r>
          </a:p>
        </p:txBody>
      </p:sp>
      <p:sp>
        <p:nvSpPr>
          <p:cNvPr id="578" name="SLIDING"/>
          <p:cNvSpPr txBox="1"/>
          <p:nvPr/>
        </p:nvSpPr>
        <p:spPr>
          <a:xfrm>
            <a:off x="7921345" y="5152099"/>
            <a:ext cx="2665657" cy="800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4000"/>
            </a:lvl1pPr>
          </a:lstStyle>
          <a:p>
            <a:pPr/>
            <a:r>
              <a:t>SLIDING</a:t>
            </a:r>
          </a:p>
        </p:txBody>
      </p:sp>
      <p:sp>
        <p:nvSpPr>
          <p:cNvPr id="579" name="PULL"/>
          <p:cNvSpPr txBox="1"/>
          <p:nvPr/>
        </p:nvSpPr>
        <p:spPr>
          <a:xfrm>
            <a:off x="5336836" y="6164835"/>
            <a:ext cx="1662120" cy="7747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900"/>
            </a:lvl1pPr>
          </a:lstStyle>
          <a:p>
            <a:pPr/>
            <a:r>
              <a:t>PULL</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77">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57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ID="10" grpId="2" fill="hold">
                                  <p:stCondLst>
                                    <p:cond delay="0"/>
                                  </p:stCondLst>
                                  <p:iterate type="el" backwards="0">
                                    <p:tmAbs val="0"/>
                                  </p:iterate>
                                  <p:childTnLst>
                                    <p:set>
                                      <p:cBhvr>
                                        <p:cTn id="12" fill="hold"/>
                                        <p:tgtEl>
                                          <p:spTgt spid="578"/>
                                        </p:tgtEl>
                                        <p:attrNameLst>
                                          <p:attrName>style.visibility</p:attrName>
                                        </p:attrNameLst>
                                      </p:cBhvr>
                                      <p:to>
                                        <p:strVal val="visible"/>
                                      </p:to>
                                    </p:set>
                                    <p:animEffect filter="fade" transition="in">
                                      <p:cBhvr>
                                        <p:cTn id="13" dur="500"/>
                                        <p:tgtEl>
                                          <p:spTgt spid="578"/>
                                        </p:tgtEl>
                                      </p:cBhvr>
                                    </p:animEffect>
                                  </p:childTnLst>
                                </p:cTn>
                              </p:par>
                            </p:childTnLst>
                          </p:cTn>
                        </p:par>
                      </p:childTnLst>
                    </p:cTn>
                  </p:par>
                  <p:par>
                    <p:cTn id="14" fill="hold">
                      <p:stCondLst>
                        <p:cond delay="indefinite"/>
                      </p:stCondLst>
                      <p:childTnLst>
                        <p:par>
                          <p:cTn id="15" fill="hold">
                            <p:stCondLst>
                              <p:cond delay="0"/>
                            </p:stCondLst>
                            <p:childTnLst>
                              <p:par>
                                <p:cTn id="16" presetClass="entr" nodeType="clickEffect" presetSubtype="0" presetID="1" grpId="3" fill="hold">
                                  <p:stCondLst>
                                    <p:cond delay="0"/>
                                  </p:stCondLst>
                                  <p:iterate type="el" backwards="0">
                                    <p:tmAbs val="0"/>
                                  </p:iterate>
                                  <p:childTnLst>
                                    <p:set>
                                      <p:cBhvr>
                                        <p:cTn id="17" fill="hold"/>
                                        <p:tgtEl>
                                          <p:spTgt spid="57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577" grpId="1"/>
      <p:bldP build="whole" bldLvl="1" animBg="1" rev="0" advAuto="0" spid="579" grpId="3"/>
      <p:bldP build="whole" bldLvl="1" animBg="1" rev="0" advAuto="0" spid="578" grpId="2"/>
    </p:bldLst>
  </p:timing>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1" name="Questions?"/>
          <p:cNvSpPr txBox="1"/>
          <p:nvPr/>
        </p:nvSpPr>
        <p:spPr>
          <a:xfrm>
            <a:off x="1646241" y="3995012"/>
            <a:ext cx="9712318" cy="1841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10000"/>
            </a:lvl1pPr>
          </a:lstStyle>
          <a:p>
            <a:pPr/>
            <a:r>
              <a:t>Questions?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No runners on"/>
          <p:cNvSpPr txBox="1"/>
          <p:nvPr>
            <p:ph type="ctrTitle"/>
          </p:nvPr>
        </p:nvSpPr>
        <p:spPr>
          <a:prstGeom prst="rect">
            <a:avLst/>
          </a:prstGeom>
        </p:spPr>
        <p:txBody>
          <a:bodyPr/>
          <a:lstStyle>
            <a:lvl1pPr defTabSz="350520">
              <a:defRPr sz="10200"/>
            </a:lvl1pPr>
          </a:lstStyle>
          <a:p>
            <a:pPr/>
            <a:r>
              <a:t>No runners on</a:t>
            </a:r>
          </a:p>
        </p:txBody>
      </p:sp>
      <p:sp>
        <p:nvSpPr>
          <p:cNvPr id="182" name="Three umpire system"/>
          <p:cNvSpPr txBox="1"/>
          <p:nvPr>
            <p:ph type="subTitle" sz="quarter" idx="1"/>
          </p:nvPr>
        </p:nvSpPr>
        <p:spPr>
          <a:prstGeom prst="rect">
            <a:avLst/>
          </a:prstGeom>
        </p:spPr>
        <p:txBody>
          <a:bodyPr/>
          <a:lstStyle/>
          <a:p>
            <a:pPr/>
            <a:r>
              <a:t>Three umpire system</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No runners on"/>
          <p:cNvSpPr txBox="1"/>
          <p:nvPr>
            <p:ph type="body" idx="21"/>
          </p:nvPr>
        </p:nvSpPr>
        <p:spPr>
          <a:prstGeom prst="rect">
            <a:avLst/>
          </a:prstGeom>
        </p:spPr>
        <p:txBody>
          <a:bodyPr/>
          <a:lstStyle/>
          <a:p>
            <a:pPr/>
            <a:r>
              <a:t>No runners on</a:t>
            </a:r>
          </a:p>
        </p:txBody>
      </p:sp>
      <p:sp>
        <p:nvSpPr>
          <p:cNvPr id="185" name="Key concepts and cheats"/>
          <p:cNvSpPr txBox="1"/>
          <p:nvPr>
            <p:ph type="title"/>
          </p:nvPr>
        </p:nvSpPr>
        <p:spPr>
          <a:prstGeom prst="rect">
            <a:avLst/>
          </a:prstGeom>
        </p:spPr>
        <p:txBody>
          <a:bodyPr/>
          <a:lstStyle>
            <a:lvl1pPr defTabSz="467359">
              <a:spcBef>
                <a:spcPts val="2200"/>
              </a:spcBef>
              <a:defRPr sz="4800"/>
            </a:lvl1pPr>
          </a:lstStyle>
          <a:p>
            <a:pPr/>
            <a:r>
              <a:t>Key concepts and cheats</a:t>
            </a:r>
          </a:p>
        </p:txBody>
      </p:sp>
      <p:sp>
        <p:nvSpPr>
          <p:cNvPr id="186" name="Let the ball pull you in which direction you should go…"/>
          <p:cNvSpPr txBox="1"/>
          <p:nvPr>
            <p:ph type="body" idx="1"/>
          </p:nvPr>
        </p:nvSpPr>
        <p:spPr>
          <a:prstGeom prst="rect">
            <a:avLst/>
          </a:prstGeom>
        </p:spPr>
        <p:txBody>
          <a:bodyPr/>
          <a:lstStyle/>
          <a:p>
            <a:pPr marL="395604" indent="-395604" defTabSz="519937">
              <a:spcBef>
                <a:spcPts val="2400"/>
              </a:spcBef>
              <a:defRPr sz="3026"/>
            </a:pPr>
            <a:r>
              <a:t>Let the ball pull you in which direction you should go</a:t>
            </a:r>
          </a:p>
          <a:p>
            <a:pPr marL="395604" indent="-395604" defTabSz="519937">
              <a:spcBef>
                <a:spcPts val="2400"/>
              </a:spcBef>
              <a:defRPr sz="3026"/>
            </a:pPr>
            <a:r>
              <a:t>U3: On fly balls taking the LF to CF, begin rim reading </a:t>
            </a:r>
            <a:r>
              <a:rPr u="sng"/>
              <a:t>immediately</a:t>
            </a:r>
            <a:endParaRPr u="sng"/>
          </a:p>
          <a:p>
            <a:pPr marL="395604" indent="-395604" defTabSz="519937">
              <a:spcBef>
                <a:spcPts val="2400"/>
              </a:spcBef>
              <a:defRPr sz="3026"/>
            </a:pPr>
            <a:r>
              <a:t>U1: Be more aggressive with the CF</a:t>
            </a:r>
          </a:p>
          <a:p>
            <a:pPr marL="395604" indent="-395604" defTabSz="519937">
              <a:spcBef>
                <a:spcPts val="2400"/>
              </a:spcBef>
              <a:defRPr sz="3026"/>
            </a:pPr>
            <a:r>
              <a:t>U1: If giving a grey area ball to CF to U3, coming into the infield tells U3 it is now his responsibility</a:t>
            </a:r>
          </a:p>
          <a:p>
            <a:pPr marL="395604" indent="-395604" defTabSz="519937">
              <a:spcBef>
                <a:spcPts val="2400"/>
              </a:spcBef>
              <a:defRPr sz="3026"/>
            </a:pPr>
            <a:r>
              <a:t>PU: On balls hit to CF, take soft read steps toward the mound and read partners. You may end up taking B-R to second if U1 and U3 both mistakenly go out…</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No runners on"/>
          <p:cNvSpPr txBox="1"/>
          <p:nvPr>
            <p:ph type="body" idx="21"/>
          </p:nvPr>
        </p:nvSpPr>
        <p:spPr>
          <a:prstGeom prst="rect">
            <a:avLst/>
          </a:prstGeom>
        </p:spPr>
        <p:txBody>
          <a:bodyPr/>
          <a:lstStyle/>
          <a:p>
            <a:pPr/>
            <a:r>
              <a:t>No runners on</a:t>
            </a:r>
          </a:p>
        </p:txBody>
      </p:sp>
      <p:sp>
        <p:nvSpPr>
          <p:cNvPr id="189" name="What is “Rim Reading” ?"/>
          <p:cNvSpPr txBox="1"/>
          <p:nvPr>
            <p:ph type="title"/>
          </p:nvPr>
        </p:nvSpPr>
        <p:spPr>
          <a:prstGeom prst="rect">
            <a:avLst/>
          </a:prstGeom>
        </p:spPr>
        <p:txBody>
          <a:bodyPr/>
          <a:lstStyle>
            <a:lvl1pPr defTabSz="467359">
              <a:spcBef>
                <a:spcPts val="2200"/>
              </a:spcBef>
              <a:defRPr sz="4800"/>
            </a:lvl1pPr>
          </a:lstStyle>
          <a:p>
            <a:pPr/>
            <a:r>
              <a:t>What is “Rim Reading” ?</a:t>
            </a:r>
          </a:p>
        </p:txBody>
      </p:sp>
      <p:sp>
        <p:nvSpPr>
          <p:cNvPr id="190" name="A fly ball hit to the left fielder straight up, all the way over to CF.…"/>
          <p:cNvSpPr txBox="1"/>
          <p:nvPr>
            <p:ph type="body" idx="1"/>
          </p:nvPr>
        </p:nvSpPr>
        <p:spPr>
          <a:prstGeom prst="rect">
            <a:avLst/>
          </a:prstGeom>
        </p:spPr>
        <p:txBody>
          <a:bodyPr/>
          <a:lstStyle/>
          <a:p>
            <a:pPr/>
            <a:r>
              <a:t>A fly ball hit to the left fielder straight up, all the way over to CF. </a:t>
            </a:r>
          </a:p>
          <a:p>
            <a:pPr/>
            <a:r>
              <a:t>Begin moving in the direction of 2B while making your read on whether or not you’re going out on the fly ball</a:t>
            </a:r>
          </a:p>
          <a:p>
            <a:pPr/>
            <a:r>
              <a:t>If the ball is routine, hold your hand up to U1 to stop him from taking the B-R into 2B</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No runners on"/>
          <p:cNvSpPr txBox="1"/>
          <p:nvPr>
            <p:ph type="body" idx="21"/>
          </p:nvPr>
        </p:nvSpPr>
        <p:spPr>
          <a:prstGeom prst="rect">
            <a:avLst/>
          </a:prstGeom>
        </p:spPr>
        <p:txBody>
          <a:bodyPr/>
          <a:lstStyle/>
          <a:p>
            <a:pPr/>
            <a:r>
              <a:t>No runners on</a:t>
            </a:r>
          </a:p>
        </p:txBody>
      </p:sp>
      <p:sp>
        <p:nvSpPr>
          <p:cNvPr id="193" name="Outfield responsibilities"/>
          <p:cNvSpPr txBox="1"/>
          <p:nvPr>
            <p:ph type="title"/>
          </p:nvPr>
        </p:nvSpPr>
        <p:spPr>
          <a:prstGeom prst="rect">
            <a:avLst/>
          </a:prstGeom>
        </p:spPr>
        <p:txBody>
          <a:bodyPr/>
          <a:lstStyle>
            <a:lvl1pPr defTabSz="467359">
              <a:spcBef>
                <a:spcPts val="2200"/>
              </a:spcBef>
              <a:defRPr sz="4800"/>
            </a:lvl1pPr>
          </a:lstStyle>
          <a:p>
            <a:pPr/>
            <a:r>
              <a:t>Outfield responsibilities</a:t>
            </a:r>
          </a:p>
        </p:txBody>
      </p:sp>
      <p:sp>
        <p:nvSpPr>
          <p:cNvPr id="194" name="1B: Has any fly ball or line drive from the centerfielder straight in or straight back all the way to the right field line…"/>
          <p:cNvSpPr txBox="1"/>
          <p:nvPr>
            <p:ph type="body" idx="1"/>
          </p:nvPr>
        </p:nvSpPr>
        <p:spPr>
          <a:prstGeom prst="rect">
            <a:avLst/>
          </a:prstGeom>
        </p:spPr>
        <p:txBody>
          <a:bodyPr/>
          <a:lstStyle/>
          <a:p>
            <a:pPr/>
            <a:r>
              <a:t>1B: Has any fly ball or line drive from the centerfielder straight in or straight back all the way to the right field line</a:t>
            </a:r>
          </a:p>
          <a:p>
            <a:pPr/>
            <a:r>
              <a:t>3B: Has any fly ball or line drive causing the centerfielder to move any distance toward his right, all the way to the left field foul line</a:t>
            </a:r>
          </a:p>
          <a:p>
            <a:pPr/>
            <a:r>
              <a:t>Read the centerfielder! Whichever way he initially turns will typically help the base umpires determine who takes responsibility</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96" name="Image" descr="Image"/>
          <p:cNvPicPr>
            <a:picLocks noChangeAspect="1"/>
          </p:cNvPicPr>
          <p:nvPr/>
        </p:nvPicPr>
        <p:blipFill>
          <a:blip r:embed="rId2">
            <a:extLst/>
          </a:blip>
          <a:srcRect l="0" t="2070" r="0" b="0"/>
          <a:stretch>
            <a:fillRect/>
          </a:stretch>
        </p:blipFill>
        <p:spPr>
          <a:xfrm>
            <a:off x="1695054" y="239437"/>
            <a:ext cx="10006084" cy="8599377"/>
          </a:xfrm>
          <a:prstGeom prst="rect">
            <a:avLst/>
          </a:prstGeom>
          <a:ln w="12700">
            <a:miter lim="400000"/>
          </a:ln>
        </p:spPr>
      </p:pic>
      <p:sp>
        <p:nvSpPr>
          <p:cNvPr id="197" name="Male"/>
          <p:cNvSpPr/>
          <p:nvPr/>
        </p:nvSpPr>
        <p:spPr>
          <a:xfrm>
            <a:off x="3541218" y="5507723"/>
            <a:ext cx="262291" cy="70774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198" name="Male"/>
          <p:cNvSpPr/>
          <p:nvPr/>
        </p:nvSpPr>
        <p:spPr>
          <a:xfrm>
            <a:off x="9606373" y="5507723"/>
            <a:ext cx="262291" cy="70774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199" name="Male"/>
          <p:cNvSpPr/>
          <p:nvPr/>
        </p:nvSpPr>
        <p:spPr>
          <a:xfrm>
            <a:off x="6566916" y="8183145"/>
            <a:ext cx="262291" cy="707743"/>
          </a:xfrm>
          <a:custGeom>
            <a:avLst/>
            <a:gdLst/>
            <a:ahLst/>
            <a:cxnLst>
              <a:cxn ang="0">
                <a:pos x="wd2" y="hd2"/>
              </a:cxn>
              <a:cxn ang="5400000">
                <a:pos x="wd2" y="hd2"/>
              </a:cxn>
              <a:cxn ang="10800000">
                <a:pos x="wd2" y="hd2"/>
              </a:cxn>
              <a:cxn ang="16200000">
                <a:pos x="wd2" y="hd2"/>
              </a:cxn>
            </a:cxnLst>
            <a:rect l="0" t="0" r="r" b="b"/>
            <a:pathLst>
              <a:path w="21547" h="21600" fill="norm" stroke="1" extrusionOk="0">
                <a:moveTo>
                  <a:pt x="10777" y="0"/>
                </a:moveTo>
                <a:cubicBezTo>
                  <a:pt x="9509" y="0"/>
                  <a:pt x="8239" y="180"/>
                  <a:pt x="7271" y="540"/>
                </a:cubicBezTo>
                <a:cubicBezTo>
                  <a:pt x="5335" y="1259"/>
                  <a:pt x="5335" y="2425"/>
                  <a:pt x="7271" y="3144"/>
                </a:cubicBezTo>
                <a:cubicBezTo>
                  <a:pt x="9206" y="3863"/>
                  <a:pt x="12348" y="3863"/>
                  <a:pt x="14284" y="3144"/>
                </a:cubicBezTo>
                <a:cubicBezTo>
                  <a:pt x="16220" y="2425"/>
                  <a:pt x="16220" y="1259"/>
                  <a:pt x="14284" y="540"/>
                </a:cubicBezTo>
                <a:cubicBezTo>
                  <a:pt x="13316" y="180"/>
                  <a:pt x="12046" y="0"/>
                  <a:pt x="10777" y="0"/>
                </a:cubicBezTo>
                <a:close/>
                <a:moveTo>
                  <a:pt x="4845" y="4060"/>
                </a:moveTo>
                <a:cubicBezTo>
                  <a:pt x="2970" y="4060"/>
                  <a:pt x="1445" y="4331"/>
                  <a:pt x="907" y="4563"/>
                </a:cubicBezTo>
                <a:cubicBezTo>
                  <a:pt x="-23" y="4963"/>
                  <a:pt x="-21" y="5438"/>
                  <a:pt x="8" y="5606"/>
                </a:cubicBezTo>
                <a:lnTo>
                  <a:pt x="8" y="12393"/>
                </a:lnTo>
                <a:cubicBezTo>
                  <a:pt x="8" y="12733"/>
                  <a:pt x="732" y="13004"/>
                  <a:pt x="1648" y="13004"/>
                </a:cubicBezTo>
                <a:cubicBezTo>
                  <a:pt x="2563" y="13004"/>
                  <a:pt x="3292" y="12728"/>
                  <a:pt x="3292" y="12393"/>
                </a:cubicBezTo>
                <a:lnTo>
                  <a:pt x="3292" y="6777"/>
                </a:lnTo>
                <a:lnTo>
                  <a:pt x="4791" y="6777"/>
                </a:lnTo>
                <a:lnTo>
                  <a:pt x="4791" y="12641"/>
                </a:lnTo>
                <a:lnTo>
                  <a:pt x="4804" y="12641"/>
                </a:lnTo>
                <a:lnTo>
                  <a:pt x="4804" y="20628"/>
                </a:lnTo>
                <a:cubicBezTo>
                  <a:pt x="4804" y="21163"/>
                  <a:pt x="5982" y="21600"/>
                  <a:pt x="7421" y="21600"/>
                </a:cubicBezTo>
                <a:cubicBezTo>
                  <a:pt x="8860" y="21600"/>
                  <a:pt x="10037" y="21163"/>
                  <a:pt x="10037" y="20628"/>
                </a:cubicBezTo>
                <a:lnTo>
                  <a:pt x="10037" y="12641"/>
                </a:lnTo>
                <a:lnTo>
                  <a:pt x="10777" y="12641"/>
                </a:lnTo>
                <a:lnTo>
                  <a:pt x="11504" y="12641"/>
                </a:lnTo>
                <a:lnTo>
                  <a:pt x="11504" y="20628"/>
                </a:lnTo>
                <a:cubicBezTo>
                  <a:pt x="11504" y="21163"/>
                  <a:pt x="12682" y="21600"/>
                  <a:pt x="14121" y="21600"/>
                </a:cubicBezTo>
                <a:cubicBezTo>
                  <a:pt x="15559" y="21600"/>
                  <a:pt x="16737" y="21163"/>
                  <a:pt x="16737" y="20628"/>
                </a:cubicBezTo>
                <a:lnTo>
                  <a:pt x="16737" y="12636"/>
                </a:lnTo>
                <a:lnTo>
                  <a:pt x="16750" y="12636"/>
                </a:lnTo>
                <a:lnTo>
                  <a:pt x="16750" y="6772"/>
                </a:lnTo>
                <a:lnTo>
                  <a:pt x="18249" y="6772"/>
                </a:lnTo>
                <a:lnTo>
                  <a:pt x="18249" y="12388"/>
                </a:lnTo>
                <a:cubicBezTo>
                  <a:pt x="18249" y="12728"/>
                  <a:pt x="18973" y="12997"/>
                  <a:pt x="19889" y="12997"/>
                </a:cubicBezTo>
                <a:cubicBezTo>
                  <a:pt x="20805" y="12997"/>
                  <a:pt x="21533" y="12723"/>
                  <a:pt x="21533" y="12388"/>
                </a:cubicBezTo>
                <a:lnTo>
                  <a:pt x="21533" y="5606"/>
                </a:lnTo>
                <a:cubicBezTo>
                  <a:pt x="21577" y="5438"/>
                  <a:pt x="21564" y="4957"/>
                  <a:pt x="20634" y="4563"/>
                </a:cubicBezTo>
                <a:cubicBezTo>
                  <a:pt x="20096" y="4336"/>
                  <a:pt x="18566" y="4060"/>
                  <a:pt x="16691" y="4060"/>
                </a:cubicBezTo>
                <a:lnTo>
                  <a:pt x="10777" y="4060"/>
                </a:lnTo>
                <a:lnTo>
                  <a:pt x="4845" y="4060"/>
                </a:lnTo>
                <a:close/>
              </a:path>
            </a:pathLst>
          </a:custGeom>
          <a:solidFill>
            <a:srgbClr val="000000"/>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00" name="Baseball"/>
          <p:cNvSpPr/>
          <p:nvPr/>
        </p:nvSpPr>
        <p:spPr>
          <a:xfrm>
            <a:off x="6371254" y="7858814"/>
            <a:ext cx="262291" cy="26229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7762" y="0"/>
                  <a:pt x="5015" y="1263"/>
                  <a:pt x="3051" y="3289"/>
                </a:cubicBezTo>
                <a:cubicBezTo>
                  <a:pt x="3266" y="3526"/>
                  <a:pt x="3489" y="3750"/>
                  <a:pt x="3721" y="3966"/>
                </a:cubicBezTo>
                <a:lnTo>
                  <a:pt x="4459" y="3491"/>
                </a:lnTo>
                <a:cubicBezTo>
                  <a:pt x="4852" y="3262"/>
                  <a:pt x="5065" y="3278"/>
                  <a:pt x="5161" y="3389"/>
                </a:cubicBezTo>
                <a:cubicBezTo>
                  <a:pt x="5256" y="3499"/>
                  <a:pt x="5177" y="3627"/>
                  <a:pt x="5083" y="3687"/>
                </a:cubicBezTo>
                <a:lnTo>
                  <a:pt x="4113" y="4312"/>
                </a:lnTo>
                <a:cubicBezTo>
                  <a:pt x="4271" y="4445"/>
                  <a:pt x="4432" y="4574"/>
                  <a:pt x="4597" y="4698"/>
                </a:cubicBezTo>
                <a:lnTo>
                  <a:pt x="5282" y="4148"/>
                </a:lnTo>
                <a:cubicBezTo>
                  <a:pt x="5649" y="3878"/>
                  <a:pt x="5864" y="3873"/>
                  <a:pt x="5971" y="3972"/>
                </a:cubicBezTo>
                <a:cubicBezTo>
                  <a:pt x="6077" y="4072"/>
                  <a:pt x="6012" y="4206"/>
                  <a:pt x="5925" y="4276"/>
                </a:cubicBezTo>
                <a:lnTo>
                  <a:pt x="5024" y="5002"/>
                </a:lnTo>
                <a:cubicBezTo>
                  <a:pt x="5195" y="5118"/>
                  <a:pt x="5368" y="5230"/>
                  <a:pt x="5545" y="5336"/>
                </a:cubicBezTo>
                <a:lnTo>
                  <a:pt x="6171" y="4713"/>
                </a:lnTo>
                <a:cubicBezTo>
                  <a:pt x="6508" y="4407"/>
                  <a:pt x="6722" y="4379"/>
                  <a:pt x="6838" y="4467"/>
                </a:cubicBezTo>
                <a:cubicBezTo>
                  <a:pt x="6954" y="4555"/>
                  <a:pt x="6902" y="4697"/>
                  <a:pt x="6823" y="4776"/>
                </a:cubicBezTo>
                <a:lnTo>
                  <a:pt x="6001" y="5592"/>
                </a:lnTo>
                <a:cubicBezTo>
                  <a:pt x="6184" y="5690"/>
                  <a:pt x="6370" y="5781"/>
                  <a:pt x="6558" y="5867"/>
                </a:cubicBezTo>
                <a:lnTo>
                  <a:pt x="7115" y="5184"/>
                </a:lnTo>
                <a:cubicBezTo>
                  <a:pt x="7418" y="4844"/>
                  <a:pt x="7626" y="4795"/>
                  <a:pt x="7751" y="4870"/>
                </a:cubicBezTo>
                <a:cubicBezTo>
                  <a:pt x="7876" y="4945"/>
                  <a:pt x="7840" y="5091"/>
                  <a:pt x="7769" y="5177"/>
                </a:cubicBezTo>
                <a:lnTo>
                  <a:pt x="7037" y="6075"/>
                </a:lnTo>
                <a:cubicBezTo>
                  <a:pt x="7229" y="6152"/>
                  <a:pt x="7424" y="6223"/>
                  <a:pt x="7621" y="6289"/>
                </a:cubicBezTo>
                <a:lnTo>
                  <a:pt x="8102" y="5554"/>
                </a:lnTo>
                <a:cubicBezTo>
                  <a:pt x="8367" y="5184"/>
                  <a:pt x="8571" y="5112"/>
                  <a:pt x="8703" y="5174"/>
                </a:cubicBezTo>
                <a:cubicBezTo>
                  <a:pt x="8834" y="5236"/>
                  <a:pt x="8814" y="5384"/>
                  <a:pt x="8753" y="5478"/>
                </a:cubicBezTo>
                <a:lnTo>
                  <a:pt x="8120" y="6445"/>
                </a:lnTo>
                <a:cubicBezTo>
                  <a:pt x="8319" y="6501"/>
                  <a:pt x="8520" y="6551"/>
                  <a:pt x="8723" y="6596"/>
                </a:cubicBezTo>
                <a:lnTo>
                  <a:pt x="9123" y="5819"/>
                </a:lnTo>
                <a:cubicBezTo>
                  <a:pt x="9348" y="5423"/>
                  <a:pt x="9542" y="5330"/>
                  <a:pt x="9680" y="5378"/>
                </a:cubicBezTo>
                <a:cubicBezTo>
                  <a:pt x="9817" y="5426"/>
                  <a:pt x="9813" y="5576"/>
                  <a:pt x="9762" y="5675"/>
                </a:cubicBezTo>
                <a:lnTo>
                  <a:pt x="9236" y="6699"/>
                </a:lnTo>
                <a:cubicBezTo>
                  <a:pt x="9439" y="6735"/>
                  <a:pt x="9644" y="6765"/>
                  <a:pt x="9850" y="6789"/>
                </a:cubicBezTo>
                <a:lnTo>
                  <a:pt x="10166" y="5974"/>
                </a:lnTo>
                <a:cubicBezTo>
                  <a:pt x="10349" y="5557"/>
                  <a:pt x="10532" y="5445"/>
                  <a:pt x="10674" y="5478"/>
                </a:cubicBezTo>
                <a:cubicBezTo>
                  <a:pt x="10815" y="5511"/>
                  <a:pt x="10825" y="5660"/>
                  <a:pt x="10785" y="5765"/>
                </a:cubicBezTo>
                <a:lnTo>
                  <a:pt x="10370" y="6836"/>
                </a:lnTo>
                <a:cubicBezTo>
                  <a:pt x="10577" y="6851"/>
                  <a:pt x="10783" y="6860"/>
                  <a:pt x="10989" y="6863"/>
                </a:cubicBezTo>
                <a:lnTo>
                  <a:pt x="11219" y="6019"/>
                </a:lnTo>
                <a:cubicBezTo>
                  <a:pt x="11357" y="5585"/>
                  <a:pt x="11528" y="5456"/>
                  <a:pt x="11673" y="5474"/>
                </a:cubicBezTo>
                <a:cubicBezTo>
                  <a:pt x="11817" y="5492"/>
                  <a:pt x="11843" y="5640"/>
                  <a:pt x="11814" y="5748"/>
                </a:cubicBezTo>
                <a:lnTo>
                  <a:pt x="11512" y="6860"/>
                </a:lnTo>
                <a:cubicBezTo>
                  <a:pt x="11719" y="6853"/>
                  <a:pt x="11925" y="6841"/>
                  <a:pt x="12130" y="6823"/>
                </a:cubicBezTo>
                <a:lnTo>
                  <a:pt x="12270" y="5955"/>
                </a:lnTo>
                <a:cubicBezTo>
                  <a:pt x="12362" y="5509"/>
                  <a:pt x="12519" y="5362"/>
                  <a:pt x="12665" y="5365"/>
                </a:cubicBezTo>
                <a:cubicBezTo>
                  <a:pt x="12810" y="5367"/>
                  <a:pt x="12851" y="5513"/>
                  <a:pt x="12834" y="5623"/>
                </a:cubicBezTo>
                <a:lnTo>
                  <a:pt x="12650" y="6765"/>
                </a:lnTo>
                <a:cubicBezTo>
                  <a:pt x="12855" y="6737"/>
                  <a:pt x="13058" y="6702"/>
                  <a:pt x="13260" y="6662"/>
                </a:cubicBezTo>
                <a:lnTo>
                  <a:pt x="13309" y="5783"/>
                </a:lnTo>
                <a:cubicBezTo>
                  <a:pt x="13354" y="5330"/>
                  <a:pt x="13495" y="5166"/>
                  <a:pt x="13640" y="5154"/>
                </a:cubicBezTo>
                <a:cubicBezTo>
                  <a:pt x="13785" y="5141"/>
                  <a:pt x="13842" y="5280"/>
                  <a:pt x="13836" y="5392"/>
                </a:cubicBezTo>
                <a:lnTo>
                  <a:pt x="13772" y="6548"/>
                </a:lnTo>
                <a:cubicBezTo>
                  <a:pt x="13973" y="6498"/>
                  <a:pt x="14172" y="6442"/>
                  <a:pt x="14369" y="6380"/>
                </a:cubicBezTo>
                <a:lnTo>
                  <a:pt x="14325" y="5501"/>
                </a:lnTo>
                <a:cubicBezTo>
                  <a:pt x="14323" y="5046"/>
                  <a:pt x="14446" y="4869"/>
                  <a:pt x="14589" y="4841"/>
                </a:cubicBezTo>
                <a:cubicBezTo>
                  <a:pt x="14732" y="4814"/>
                  <a:pt x="14802" y="4946"/>
                  <a:pt x="14808" y="5057"/>
                </a:cubicBezTo>
                <a:lnTo>
                  <a:pt x="14865" y="6213"/>
                </a:lnTo>
                <a:cubicBezTo>
                  <a:pt x="15060" y="6143"/>
                  <a:pt x="15251" y="6066"/>
                  <a:pt x="15441" y="5984"/>
                </a:cubicBezTo>
                <a:lnTo>
                  <a:pt x="15307" y="5115"/>
                </a:lnTo>
                <a:cubicBezTo>
                  <a:pt x="15257" y="4662"/>
                  <a:pt x="15360" y="4474"/>
                  <a:pt x="15500" y="4431"/>
                </a:cubicBezTo>
                <a:cubicBezTo>
                  <a:pt x="15639" y="4389"/>
                  <a:pt x="15722" y="4514"/>
                  <a:pt x="15739" y="4624"/>
                </a:cubicBezTo>
                <a:lnTo>
                  <a:pt x="15917" y="5765"/>
                </a:lnTo>
                <a:cubicBezTo>
                  <a:pt x="16102" y="5674"/>
                  <a:pt x="16286" y="5579"/>
                  <a:pt x="16467" y="5478"/>
                </a:cubicBezTo>
                <a:lnTo>
                  <a:pt x="16242" y="4629"/>
                </a:lnTo>
                <a:cubicBezTo>
                  <a:pt x="16145" y="4184"/>
                  <a:pt x="16228" y="3985"/>
                  <a:pt x="16362" y="3929"/>
                </a:cubicBezTo>
                <a:cubicBezTo>
                  <a:pt x="16496" y="3872"/>
                  <a:pt x="16593" y="3986"/>
                  <a:pt x="16622" y="4094"/>
                </a:cubicBezTo>
                <a:lnTo>
                  <a:pt x="16916" y="5209"/>
                </a:lnTo>
                <a:cubicBezTo>
                  <a:pt x="17090" y="5100"/>
                  <a:pt x="17263" y="4985"/>
                  <a:pt x="17432" y="4865"/>
                </a:cubicBezTo>
                <a:lnTo>
                  <a:pt x="17121" y="4047"/>
                </a:lnTo>
                <a:cubicBezTo>
                  <a:pt x="16978" y="3614"/>
                  <a:pt x="17039" y="3408"/>
                  <a:pt x="17167" y="3338"/>
                </a:cubicBezTo>
                <a:cubicBezTo>
                  <a:pt x="17294" y="3267"/>
                  <a:pt x="17402" y="3372"/>
                  <a:pt x="17442" y="3476"/>
                </a:cubicBezTo>
                <a:lnTo>
                  <a:pt x="17852" y="4553"/>
                </a:lnTo>
                <a:cubicBezTo>
                  <a:pt x="18209" y="4273"/>
                  <a:pt x="18550" y="3967"/>
                  <a:pt x="18875" y="3640"/>
                </a:cubicBezTo>
                <a:cubicBezTo>
                  <a:pt x="16895" y="1409"/>
                  <a:pt x="14010" y="0"/>
                  <a:pt x="10800" y="0"/>
                </a:cubicBezTo>
                <a:close/>
                <a:moveTo>
                  <a:pt x="2690" y="3679"/>
                </a:moveTo>
                <a:cubicBezTo>
                  <a:pt x="1017" y="5581"/>
                  <a:pt x="0" y="8073"/>
                  <a:pt x="0" y="10800"/>
                </a:cubicBezTo>
                <a:cubicBezTo>
                  <a:pt x="0" y="13450"/>
                  <a:pt x="961" y="15878"/>
                  <a:pt x="2550" y="17759"/>
                </a:cubicBezTo>
                <a:cubicBezTo>
                  <a:pt x="2865" y="17416"/>
                  <a:pt x="3199" y="17095"/>
                  <a:pt x="3551" y="16796"/>
                </a:cubicBezTo>
                <a:lnTo>
                  <a:pt x="2604" y="16084"/>
                </a:lnTo>
                <a:cubicBezTo>
                  <a:pt x="2515" y="16017"/>
                  <a:pt x="2445" y="15883"/>
                  <a:pt x="2548" y="15780"/>
                </a:cubicBezTo>
                <a:cubicBezTo>
                  <a:pt x="2651" y="15677"/>
                  <a:pt x="2867" y="15676"/>
                  <a:pt x="3242" y="15933"/>
                </a:cubicBezTo>
                <a:lnTo>
                  <a:pt x="3952" y="16467"/>
                </a:lnTo>
                <a:cubicBezTo>
                  <a:pt x="4132" y="16327"/>
                  <a:pt x="4316" y="16195"/>
                  <a:pt x="4502" y="16067"/>
                </a:cubicBezTo>
                <a:lnTo>
                  <a:pt x="3633" y="15258"/>
                </a:lnTo>
                <a:cubicBezTo>
                  <a:pt x="3552" y="15182"/>
                  <a:pt x="3496" y="15043"/>
                  <a:pt x="3610" y="14951"/>
                </a:cubicBezTo>
                <a:cubicBezTo>
                  <a:pt x="3723" y="14860"/>
                  <a:pt x="3937" y="14880"/>
                  <a:pt x="4283" y="15176"/>
                </a:cubicBezTo>
                <a:lnTo>
                  <a:pt x="4933" y="15781"/>
                </a:lnTo>
                <a:cubicBezTo>
                  <a:pt x="5126" y="15662"/>
                  <a:pt x="5322" y="15547"/>
                  <a:pt x="5522" y="15439"/>
                </a:cubicBezTo>
                <a:lnTo>
                  <a:pt x="4744" y="14546"/>
                </a:lnTo>
                <a:cubicBezTo>
                  <a:pt x="4670" y="14462"/>
                  <a:pt x="4630" y="14318"/>
                  <a:pt x="4752" y="14239"/>
                </a:cubicBezTo>
                <a:cubicBezTo>
                  <a:pt x="4874" y="14160"/>
                  <a:pt x="5085" y="14203"/>
                  <a:pt x="5398" y="14533"/>
                </a:cubicBezTo>
                <a:lnTo>
                  <a:pt x="5984" y="15206"/>
                </a:lnTo>
                <a:cubicBezTo>
                  <a:pt x="6188" y="15107"/>
                  <a:pt x="6394" y="15013"/>
                  <a:pt x="6603" y="14926"/>
                </a:cubicBezTo>
                <a:lnTo>
                  <a:pt x="5922" y="13954"/>
                </a:lnTo>
                <a:cubicBezTo>
                  <a:pt x="5858" y="13863"/>
                  <a:pt x="5832" y="13714"/>
                  <a:pt x="5962" y="13649"/>
                </a:cubicBezTo>
                <a:cubicBezTo>
                  <a:pt x="6092" y="13583"/>
                  <a:pt x="6297" y="13648"/>
                  <a:pt x="6575" y="14010"/>
                </a:cubicBezTo>
                <a:lnTo>
                  <a:pt x="7088" y="14740"/>
                </a:lnTo>
                <a:cubicBezTo>
                  <a:pt x="7300" y="14663"/>
                  <a:pt x="7515" y="14592"/>
                  <a:pt x="7732" y="14528"/>
                </a:cubicBezTo>
                <a:lnTo>
                  <a:pt x="7157" y="13488"/>
                </a:lnTo>
                <a:cubicBezTo>
                  <a:pt x="7103" y="13391"/>
                  <a:pt x="7092" y="13242"/>
                  <a:pt x="7228" y="13190"/>
                </a:cubicBezTo>
                <a:cubicBezTo>
                  <a:pt x="7364" y="13138"/>
                  <a:pt x="7562" y="13223"/>
                  <a:pt x="7800" y="13611"/>
                </a:cubicBezTo>
                <a:lnTo>
                  <a:pt x="8233" y="14391"/>
                </a:lnTo>
                <a:cubicBezTo>
                  <a:pt x="8453" y="14336"/>
                  <a:pt x="8674" y="14288"/>
                  <a:pt x="8897" y="14246"/>
                </a:cubicBezTo>
                <a:lnTo>
                  <a:pt x="8431" y="13154"/>
                </a:lnTo>
                <a:cubicBezTo>
                  <a:pt x="8387" y="13051"/>
                  <a:pt x="8395" y="12901"/>
                  <a:pt x="8536" y="12864"/>
                </a:cubicBezTo>
                <a:cubicBezTo>
                  <a:pt x="8676" y="12826"/>
                  <a:pt x="8862" y="12932"/>
                  <a:pt x="9059" y="13343"/>
                </a:cubicBezTo>
                <a:lnTo>
                  <a:pt x="9406" y="14162"/>
                </a:lnTo>
                <a:cubicBezTo>
                  <a:pt x="9630" y="14130"/>
                  <a:pt x="9855" y="14105"/>
                  <a:pt x="10081" y="14087"/>
                </a:cubicBezTo>
                <a:lnTo>
                  <a:pt x="9735" y="12955"/>
                </a:lnTo>
                <a:cubicBezTo>
                  <a:pt x="9703" y="12848"/>
                  <a:pt x="9725" y="12699"/>
                  <a:pt x="9869" y="12677"/>
                </a:cubicBezTo>
                <a:cubicBezTo>
                  <a:pt x="10012" y="12654"/>
                  <a:pt x="10187" y="12779"/>
                  <a:pt x="10339" y="13208"/>
                </a:cubicBezTo>
                <a:lnTo>
                  <a:pt x="10599" y="14055"/>
                </a:lnTo>
                <a:cubicBezTo>
                  <a:pt x="10825" y="14047"/>
                  <a:pt x="11050" y="14046"/>
                  <a:pt x="11278" y="14052"/>
                </a:cubicBezTo>
                <a:lnTo>
                  <a:pt x="11053" y="12894"/>
                </a:lnTo>
                <a:cubicBezTo>
                  <a:pt x="11032" y="12785"/>
                  <a:pt x="11068" y="12638"/>
                  <a:pt x="11214" y="12631"/>
                </a:cubicBezTo>
                <a:cubicBezTo>
                  <a:pt x="11359" y="12623"/>
                  <a:pt x="11520" y="12765"/>
                  <a:pt x="11627" y="13208"/>
                </a:cubicBezTo>
                <a:lnTo>
                  <a:pt x="11797" y="14081"/>
                </a:lnTo>
                <a:cubicBezTo>
                  <a:pt x="11864" y="14085"/>
                  <a:pt x="11928" y="14086"/>
                  <a:pt x="11995" y="14092"/>
                </a:cubicBezTo>
                <a:cubicBezTo>
                  <a:pt x="12155" y="14107"/>
                  <a:pt x="12314" y="14126"/>
                  <a:pt x="12472" y="14146"/>
                </a:cubicBezTo>
                <a:lnTo>
                  <a:pt x="12369" y="12970"/>
                </a:lnTo>
                <a:cubicBezTo>
                  <a:pt x="12360" y="12859"/>
                  <a:pt x="12411" y="12718"/>
                  <a:pt x="12557" y="12725"/>
                </a:cubicBezTo>
                <a:cubicBezTo>
                  <a:pt x="12702" y="12733"/>
                  <a:pt x="12848" y="12892"/>
                  <a:pt x="12908" y="13343"/>
                </a:cubicBezTo>
                <a:lnTo>
                  <a:pt x="12985" y="14224"/>
                </a:lnTo>
                <a:cubicBezTo>
                  <a:pt x="13209" y="14263"/>
                  <a:pt x="13430" y="14308"/>
                  <a:pt x="13650" y="14361"/>
                </a:cubicBezTo>
                <a:lnTo>
                  <a:pt x="13671" y="13184"/>
                </a:lnTo>
                <a:cubicBezTo>
                  <a:pt x="13672" y="13073"/>
                  <a:pt x="13739" y="12937"/>
                  <a:pt x="13883" y="12960"/>
                </a:cubicBezTo>
                <a:cubicBezTo>
                  <a:pt x="14027" y="12983"/>
                  <a:pt x="14154" y="13156"/>
                  <a:pt x="14167" y="13611"/>
                </a:cubicBezTo>
                <a:lnTo>
                  <a:pt x="14151" y="14492"/>
                </a:lnTo>
                <a:cubicBezTo>
                  <a:pt x="14370" y="14555"/>
                  <a:pt x="14586" y="14626"/>
                  <a:pt x="14799" y="14701"/>
                </a:cubicBezTo>
                <a:lnTo>
                  <a:pt x="14943" y="13532"/>
                </a:lnTo>
                <a:cubicBezTo>
                  <a:pt x="14956" y="13421"/>
                  <a:pt x="15037" y="13293"/>
                  <a:pt x="15177" y="13331"/>
                </a:cubicBezTo>
                <a:cubicBezTo>
                  <a:pt x="15318" y="13369"/>
                  <a:pt x="15426" y="13556"/>
                  <a:pt x="15390" y="14010"/>
                </a:cubicBezTo>
                <a:lnTo>
                  <a:pt x="15284" y="14884"/>
                </a:lnTo>
                <a:cubicBezTo>
                  <a:pt x="15494" y="14969"/>
                  <a:pt x="15702" y="15061"/>
                  <a:pt x="15906" y="15159"/>
                </a:cubicBezTo>
                <a:lnTo>
                  <a:pt x="16171" y="14011"/>
                </a:lnTo>
                <a:cubicBezTo>
                  <a:pt x="16196" y="13903"/>
                  <a:pt x="16289" y="13785"/>
                  <a:pt x="16424" y="13838"/>
                </a:cubicBezTo>
                <a:cubicBezTo>
                  <a:pt x="16560" y="13890"/>
                  <a:pt x="16649" y="14085"/>
                  <a:pt x="16566" y="14533"/>
                </a:cubicBezTo>
                <a:lnTo>
                  <a:pt x="16369" y="15392"/>
                </a:lnTo>
                <a:cubicBezTo>
                  <a:pt x="16569" y="15498"/>
                  <a:pt x="16766" y="15612"/>
                  <a:pt x="16959" y="15731"/>
                </a:cubicBezTo>
                <a:lnTo>
                  <a:pt x="17342" y="14617"/>
                </a:lnTo>
                <a:cubicBezTo>
                  <a:pt x="17379" y="14512"/>
                  <a:pt x="17485" y="14404"/>
                  <a:pt x="17614" y="14470"/>
                </a:cubicBezTo>
                <a:cubicBezTo>
                  <a:pt x="17744" y="14537"/>
                  <a:pt x="17811" y="14741"/>
                  <a:pt x="17682" y="15177"/>
                </a:cubicBezTo>
                <a:lnTo>
                  <a:pt x="17395" y="16011"/>
                </a:lnTo>
                <a:cubicBezTo>
                  <a:pt x="17582" y="16138"/>
                  <a:pt x="17767" y="16271"/>
                  <a:pt x="17947" y="16409"/>
                </a:cubicBezTo>
                <a:lnTo>
                  <a:pt x="18444" y="15341"/>
                </a:lnTo>
                <a:cubicBezTo>
                  <a:pt x="18491" y="15240"/>
                  <a:pt x="18607" y="15143"/>
                  <a:pt x="18730" y="15223"/>
                </a:cubicBezTo>
                <a:cubicBezTo>
                  <a:pt x="18852" y="15302"/>
                  <a:pt x="18897" y="15513"/>
                  <a:pt x="18723" y="15933"/>
                </a:cubicBezTo>
                <a:lnTo>
                  <a:pt x="18352" y="16735"/>
                </a:lnTo>
                <a:cubicBezTo>
                  <a:pt x="18654" y="16990"/>
                  <a:pt x="18945" y="17260"/>
                  <a:pt x="19222" y="17548"/>
                </a:cubicBezTo>
                <a:cubicBezTo>
                  <a:pt x="20708" y="15698"/>
                  <a:pt x="21600" y="13352"/>
                  <a:pt x="21600" y="10800"/>
                </a:cubicBezTo>
                <a:cubicBezTo>
                  <a:pt x="21600" y="8246"/>
                  <a:pt x="20707" y="5898"/>
                  <a:pt x="19219" y="4047"/>
                </a:cubicBezTo>
                <a:cubicBezTo>
                  <a:pt x="19009" y="4257"/>
                  <a:pt x="18791" y="4459"/>
                  <a:pt x="18568" y="4651"/>
                </a:cubicBezTo>
                <a:lnTo>
                  <a:pt x="19511" y="5360"/>
                </a:lnTo>
                <a:cubicBezTo>
                  <a:pt x="19600" y="5427"/>
                  <a:pt x="19670" y="5560"/>
                  <a:pt x="19567" y="5663"/>
                </a:cubicBezTo>
                <a:cubicBezTo>
                  <a:pt x="19463" y="5766"/>
                  <a:pt x="19248" y="5767"/>
                  <a:pt x="18873" y="5510"/>
                </a:cubicBezTo>
                <a:lnTo>
                  <a:pt x="18169" y="4980"/>
                </a:lnTo>
                <a:cubicBezTo>
                  <a:pt x="17990" y="5120"/>
                  <a:pt x="17805" y="5253"/>
                  <a:pt x="17619" y="5381"/>
                </a:cubicBezTo>
                <a:lnTo>
                  <a:pt x="18482" y="6183"/>
                </a:lnTo>
                <a:cubicBezTo>
                  <a:pt x="18563" y="6259"/>
                  <a:pt x="18619" y="6400"/>
                  <a:pt x="18505" y="6492"/>
                </a:cubicBezTo>
                <a:cubicBezTo>
                  <a:pt x="18392" y="6583"/>
                  <a:pt x="18178" y="6561"/>
                  <a:pt x="17832" y="6266"/>
                </a:cubicBezTo>
                <a:lnTo>
                  <a:pt x="17187" y="5667"/>
                </a:lnTo>
                <a:cubicBezTo>
                  <a:pt x="16994" y="5787"/>
                  <a:pt x="16799" y="5901"/>
                  <a:pt x="16600" y="6009"/>
                </a:cubicBezTo>
                <a:lnTo>
                  <a:pt x="17371" y="6895"/>
                </a:lnTo>
                <a:cubicBezTo>
                  <a:pt x="17444" y="6979"/>
                  <a:pt x="17485" y="7125"/>
                  <a:pt x="17363" y="7204"/>
                </a:cubicBezTo>
                <a:cubicBezTo>
                  <a:pt x="17240" y="7283"/>
                  <a:pt x="17030" y="7240"/>
                  <a:pt x="16716" y="6910"/>
                </a:cubicBezTo>
                <a:lnTo>
                  <a:pt x="16139" y="6247"/>
                </a:lnTo>
                <a:cubicBezTo>
                  <a:pt x="15935" y="6347"/>
                  <a:pt x="15728" y="6440"/>
                  <a:pt x="15518" y="6527"/>
                </a:cubicBezTo>
                <a:lnTo>
                  <a:pt x="16193" y="7487"/>
                </a:lnTo>
                <a:cubicBezTo>
                  <a:pt x="16257" y="7579"/>
                  <a:pt x="16283" y="7727"/>
                  <a:pt x="16153" y="7793"/>
                </a:cubicBezTo>
                <a:cubicBezTo>
                  <a:pt x="16023" y="7859"/>
                  <a:pt x="15818" y="7795"/>
                  <a:pt x="15540" y="7433"/>
                </a:cubicBezTo>
                <a:lnTo>
                  <a:pt x="15036" y="6715"/>
                </a:lnTo>
                <a:cubicBezTo>
                  <a:pt x="14822" y="6792"/>
                  <a:pt x="14606" y="6863"/>
                  <a:pt x="14388" y="6927"/>
                </a:cubicBezTo>
                <a:lnTo>
                  <a:pt x="14958" y="7953"/>
                </a:lnTo>
                <a:cubicBezTo>
                  <a:pt x="15012" y="8051"/>
                  <a:pt x="15023" y="8202"/>
                  <a:pt x="14887" y="8254"/>
                </a:cubicBezTo>
                <a:cubicBezTo>
                  <a:pt x="14751" y="8306"/>
                  <a:pt x="14553" y="8220"/>
                  <a:pt x="14315" y="7832"/>
                </a:cubicBezTo>
                <a:lnTo>
                  <a:pt x="13888" y="7062"/>
                </a:lnTo>
                <a:cubicBezTo>
                  <a:pt x="13668" y="7117"/>
                  <a:pt x="13447" y="7165"/>
                  <a:pt x="13223" y="7206"/>
                </a:cubicBezTo>
                <a:lnTo>
                  <a:pt x="13682" y="8287"/>
                </a:lnTo>
                <a:cubicBezTo>
                  <a:pt x="13726" y="8390"/>
                  <a:pt x="13720" y="8542"/>
                  <a:pt x="13579" y="8579"/>
                </a:cubicBezTo>
                <a:cubicBezTo>
                  <a:pt x="13439" y="8617"/>
                  <a:pt x="13253" y="8509"/>
                  <a:pt x="13056" y="8098"/>
                </a:cubicBezTo>
                <a:lnTo>
                  <a:pt x="12710" y="7287"/>
                </a:lnTo>
                <a:cubicBezTo>
                  <a:pt x="12486" y="7317"/>
                  <a:pt x="12261" y="7342"/>
                  <a:pt x="12034" y="7359"/>
                </a:cubicBezTo>
                <a:lnTo>
                  <a:pt x="12380" y="8486"/>
                </a:lnTo>
                <a:cubicBezTo>
                  <a:pt x="12412" y="8593"/>
                  <a:pt x="12390" y="8742"/>
                  <a:pt x="12246" y="8765"/>
                </a:cubicBezTo>
                <a:cubicBezTo>
                  <a:pt x="12102" y="8787"/>
                  <a:pt x="11928" y="8663"/>
                  <a:pt x="11775" y="8233"/>
                </a:cubicBezTo>
                <a:lnTo>
                  <a:pt x="11516" y="7388"/>
                </a:lnTo>
                <a:cubicBezTo>
                  <a:pt x="11394" y="7392"/>
                  <a:pt x="11275" y="7396"/>
                  <a:pt x="11153" y="7396"/>
                </a:cubicBezTo>
                <a:cubicBezTo>
                  <a:pt x="11048" y="7396"/>
                  <a:pt x="10941" y="7392"/>
                  <a:pt x="10836" y="7390"/>
                </a:cubicBezTo>
                <a:lnTo>
                  <a:pt x="11062" y="8549"/>
                </a:lnTo>
                <a:cubicBezTo>
                  <a:pt x="11083" y="8658"/>
                  <a:pt x="11047" y="8805"/>
                  <a:pt x="10901" y="8812"/>
                </a:cubicBezTo>
                <a:cubicBezTo>
                  <a:pt x="10756" y="8820"/>
                  <a:pt x="10594" y="8676"/>
                  <a:pt x="10488" y="8233"/>
                </a:cubicBezTo>
                <a:lnTo>
                  <a:pt x="10319" y="7364"/>
                </a:lnTo>
                <a:cubicBezTo>
                  <a:pt x="10253" y="7359"/>
                  <a:pt x="10185" y="7357"/>
                  <a:pt x="10118" y="7351"/>
                </a:cubicBezTo>
                <a:cubicBezTo>
                  <a:pt x="9958" y="7336"/>
                  <a:pt x="9801" y="7317"/>
                  <a:pt x="9642" y="7297"/>
                </a:cubicBezTo>
                <a:lnTo>
                  <a:pt x="9745" y="8473"/>
                </a:lnTo>
                <a:cubicBezTo>
                  <a:pt x="9755" y="8584"/>
                  <a:pt x="9704" y="8724"/>
                  <a:pt x="9558" y="8716"/>
                </a:cubicBezTo>
                <a:cubicBezTo>
                  <a:pt x="9413" y="8708"/>
                  <a:pt x="9267" y="8550"/>
                  <a:pt x="9207" y="8098"/>
                </a:cubicBezTo>
                <a:lnTo>
                  <a:pt x="9129" y="7217"/>
                </a:lnTo>
                <a:cubicBezTo>
                  <a:pt x="8906" y="7178"/>
                  <a:pt x="8684" y="7135"/>
                  <a:pt x="8465" y="7082"/>
                </a:cubicBezTo>
                <a:lnTo>
                  <a:pt x="8444" y="8259"/>
                </a:lnTo>
                <a:cubicBezTo>
                  <a:pt x="8443" y="8370"/>
                  <a:pt x="8376" y="8504"/>
                  <a:pt x="8232" y="8481"/>
                </a:cubicBezTo>
                <a:cubicBezTo>
                  <a:pt x="8088" y="8458"/>
                  <a:pt x="7960" y="8287"/>
                  <a:pt x="7948" y="7832"/>
                </a:cubicBezTo>
                <a:lnTo>
                  <a:pt x="7963" y="6949"/>
                </a:lnTo>
                <a:cubicBezTo>
                  <a:pt x="7745" y="6887"/>
                  <a:pt x="7529" y="6820"/>
                  <a:pt x="7315" y="6745"/>
                </a:cubicBezTo>
                <a:lnTo>
                  <a:pt x="7172" y="7909"/>
                </a:lnTo>
                <a:cubicBezTo>
                  <a:pt x="7159" y="8020"/>
                  <a:pt x="7078" y="8148"/>
                  <a:pt x="6937" y="8110"/>
                </a:cubicBezTo>
                <a:cubicBezTo>
                  <a:pt x="6797" y="8072"/>
                  <a:pt x="6688" y="7887"/>
                  <a:pt x="6723" y="7433"/>
                </a:cubicBezTo>
                <a:lnTo>
                  <a:pt x="6829" y="6563"/>
                </a:lnTo>
                <a:cubicBezTo>
                  <a:pt x="6619" y="6478"/>
                  <a:pt x="6412" y="6383"/>
                  <a:pt x="6207" y="6286"/>
                </a:cubicBezTo>
                <a:lnTo>
                  <a:pt x="5944" y="7430"/>
                </a:lnTo>
                <a:cubicBezTo>
                  <a:pt x="5919" y="7539"/>
                  <a:pt x="5826" y="7658"/>
                  <a:pt x="5690" y="7606"/>
                </a:cubicBezTo>
                <a:cubicBezTo>
                  <a:pt x="5554" y="7553"/>
                  <a:pt x="5464" y="7356"/>
                  <a:pt x="5547" y="6909"/>
                </a:cubicBezTo>
                <a:lnTo>
                  <a:pt x="5744" y="6055"/>
                </a:lnTo>
                <a:cubicBezTo>
                  <a:pt x="5544" y="5948"/>
                  <a:pt x="5348" y="5833"/>
                  <a:pt x="5154" y="5714"/>
                </a:cubicBezTo>
                <a:lnTo>
                  <a:pt x="4772" y="6826"/>
                </a:lnTo>
                <a:cubicBezTo>
                  <a:pt x="4736" y="6931"/>
                  <a:pt x="4630" y="7039"/>
                  <a:pt x="4501" y="6973"/>
                </a:cubicBezTo>
                <a:cubicBezTo>
                  <a:pt x="4371" y="6906"/>
                  <a:pt x="4304" y="6702"/>
                  <a:pt x="4433" y="6266"/>
                </a:cubicBezTo>
                <a:lnTo>
                  <a:pt x="4718" y="5434"/>
                </a:lnTo>
                <a:cubicBezTo>
                  <a:pt x="4531" y="5306"/>
                  <a:pt x="4347" y="5173"/>
                  <a:pt x="4167" y="5034"/>
                </a:cubicBezTo>
                <a:lnTo>
                  <a:pt x="3670" y="6100"/>
                </a:lnTo>
                <a:cubicBezTo>
                  <a:pt x="3623" y="6201"/>
                  <a:pt x="3507" y="6298"/>
                  <a:pt x="3385" y="6218"/>
                </a:cubicBezTo>
                <a:cubicBezTo>
                  <a:pt x="3263" y="6139"/>
                  <a:pt x="3218" y="5929"/>
                  <a:pt x="3392" y="5508"/>
                </a:cubicBezTo>
                <a:lnTo>
                  <a:pt x="3763" y="4708"/>
                </a:lnTo>
                <a:cubicBezTo>
                  <a:pt x="3590" y="4562"/>
                  <a:pt x="3422" y="4409"/>
                  <a:pt x="3257" y="4253"/>
                </a:cubicBezTo>
                <a:lnTo>
                  <a:pt x="2650" y="5265"/>
                </a:lnTo>
                <a:cubicBezTo>
                  <a:pt x="2592" y="5361"/>
                  <a:pt x="2467" y="5445"/>
                  <a:pt x="2354" y="5353"/>
                </a:cubicBezTo>
                <a:cubicBezTo>
                  <a:pt x="2241" y="5261"/>
                  <a:pt x="2218" y="5048"/>
                  <a:pt x="2435" y="4647"/>
                </a:cubicBezTo>
                <a:lnTo>
                  <a:pt x="2891" y="3888"/>
                </a:lnTo>
                <a:cubicBezTo>
                  <a:pt x="2824" y="3819"/>
                  <a:pt x="2755" y="3750"/>
                  <a:pt x="2690" y="3679"/>
                </a:cubicBezTo>
                <a:close/>
                <a:moveTo>
                  <a:pt x="11126" y="14580"/>
                </a:moveTo>
                <a:lnTo>
                  <a:pt x="10896" y="15422"/>
                </a:lnTo>
                <a:cubicBezTo>
                  <a:pt x="10758" y="15856"/>
                  <a:pt x="10587" y="15987"/>
                  <a:pt x="10442" y="15969"/>
                </a:cubicBezTo>
                <a:cubicBezTo>
                  <a:pt x="10298" y="15951"/>
                  <a:pt x="10271" y="15803"/>
                  <a:pt x="10301" y="15695"/>
                </a:cubicBezTo>
                <a:lnTo>
                  <a:pt x="10603" y="14585"/>
                </a:lnTo>
                <a:cubicBezTo>
                  <a:pt x="10396" y="14593"/>
                  <a:pt x="10189" y="14605"/>
                  <a:pt x="9983" y="14624"/>
                </a:cubicBezTo>
                <a:lnTo>
                  <a:pt x="9845" y="15486"/>
                </a:lnTo>
                <a:cubicBezTo>
                  <a:pt x="9753" y="15932"/>
                  <a:pt x="9596" y="16080"/>
                  <a:pt x="9450" y="16077"/>
                </a:cubicBezTo>
                <a:cubicBezTo>
                  <a:pt x="9304" y="16074"/>
                  <a:pt x="9264" y="15930"/>
                  <a:pt x="9281" y="15820"/>
                </a:cubicBezTo>
                <a:lnTo>
                  <a:pt x="9464" y="14686"/>
                </a:lnTo>
                <a:cubicBezTo>
                  <a:pt x="9259" y="14715"/>
                  <a:pt x="9055" y="14750"/>
                  <a:pt x="8853" y="14791"/>
                </a:cubicBezTo>
                <a:lnTo>
                  <a:pt x="8804" y="15660"/>
                </a:lnTo>
                <a:cubicBezTo>
                  <a:pt x="8759" y="16113"/>
                  <a:pt x="8620" y="16277"/>
                  <a:pt x="8475" y="16289"/>
                </a:cubicBezTo>
                <a:cubicBezTo>
                  <a:pt x="8330" y="16302"/>
                  <a:pt x="8273" y="16161"/>
                  <a:pt x="8279" y="16050"/>
                </a:cubicBezTo>
                <a:lnTo>
                  <a:pt x="8343" y="14907"/>
                </a:lnTo>
                <a:cubicBezTo>
                  <a:pt x="8143" y="14958"/>
                  <a:pt x="7943" y="15013"/>
                  <a:pt x="7746" y="15074"/>
                </a:cubicBezTo>
                <a:lnTo>
                  <a:pt x="7788" y="15942"/>
                </a:lnTo>
                <a:cubicBezTo>
                  <a:pt x="7790" y="16397"/>
                  <a:pt x="7669" y="16574"/>
                  <a:pt x="7526" y="16602"/>
                </a:cubicBezTo>
                <a:cubicBezTo>
                  <a:pt x="7383" y="16629"/>
                  <a:pt x="7313" y="16497"/>
                  <a:pt x="7307" y="16386"/>
                </a:cubicBezTo>
                <a:lnTo>
                  <a:pt x="7251" y="15243"/>
                </a:lnTo>
                <a:cubicBezTo>
                  <a:pt x="7057" y="15314"/>
                  <a:pt x="6866" y="15390"/>
                  <a:pt x="6676" y="15471"/>
                </a:cubicBezTo>
                <a:lnTo>
                  <a:pt x="6808" y="16328"/>
                </a:lnTo>
                <a:cubicBezTo>
                  <a:pt x="6858" y="16781"/>
                  <a:pt x="6755" y="16969"/>
                  <a:pt x="6615" y="17012"/>
                </a:cubicBezTo>
                <a:cubicBezTo>
                  <a:pt x="6476" y="17054"/>
                  <a:pt x="6393" y="16930"/>
                  <a:pt x="6376" y="16819"/>
                </a:cubicBezTo>
                <a:lnTo>
                  <a:pt x="6200" y="15687"/>
                </a:lnTo>
                <a:cubicBezTo>
                  <a:pt x="6014" y="15777"/>
                  <a:pt x="5830" y="15873"/>
                  <a:pt x="5650" y="15974"/>
                </a:cubicBezTo>
                <a:lnTo>
                  <a:pt x="5873" y="16814"/>
                </a:lnTo>
                <a:cubicBezTo>
                  <a:pt x="5970" y="17259"/>
                  <a:pt x="5887" y="17458"/>
                  <a:pt x="5753" y="17515"/>
                </a:cubicBezTo>
                <a:cubicBezTo>
                  <a:pt x="5619" y="17571"/>
                  <a:pt x="5521" y="17455"/>
                  <a:pt x="5493" y="17347"/>
                </a:cubicBezTo>
                <a:lnTo>
                  <a:pt x="5199" y="16237"/>
                </a:lnTo>
                <a:cubicBezTo>
                  <a:pt x="5024" y="16346"/>
                  <a:pt x="4852" y="16461"/>
                  <a:pt x="4683" y="16580"/>
                </a:cubicBezTo>
                <a:lnTo>
                  <a:pt x="4993" y="17396"/>
                </a:lnTo>
                <a:cubicBezTo>
                  <a:pt x="5137" y="17829"/>
                  <a:pt x="5075" y="18035"/>
                  <a:pt x="4948" y="18105"/>
                </a:cubicBezTo>
                <a:cubicBezTo>
                  <a:pt x="4820" y="18176"/>
                  <a:pt x="4712" y="18071"/>
                  <a:pt x="4673" y="17967"/>
                </a:cubicBezTo>
                <a:lnTo>
                  <a:pt x="4264" y="16894"/>
                </a:lnTo>
                <a:cubicBezTo>
                  <a:pt x="4102" y="17020"/>
                  <a:pt x="3943" y="17152"/>
                  <a:pt x="3787" y="17288"/>
                </a:cubicBezTo>
                <a:lnTo>
                  <a:pt x="4180" y="18066"/>
                </a:lnTo>
                <a:cubicBezTo>
                  <a:pt x="4368" y="18481"/>
                  <a:pt x="4328" y="18692"/>
                  <a:pt x="4209" y="18775"/>
                </a:cubicBezTo>
                <a:cubicBezTo>
                  <a:pt x="4089" y="18859"/>
                  <a:pt x="3971" y="18767"/>
                  <a:pt x="3920" y="18667"/>
                </a:cubicBezTo>
                <a:lnTo>
                  <a:pt x="3402" y="17643"/>
                </a:lnTo>
                <a:cubicBezTo>
                  <a:pt x="3231" y="17808"/>
                  <a:pt x="3064" y="17978"/>
                  <a:pt x="2903" y="18156"/>
                </a:cubicBezTo>
                <a:cubicBezTo>
                  <a:pt x="4876" y="20273"/>
                  <a:pt x="7685" y="21600"/>
                  <a:pt x="10800" y="21600"/>
                </a:cubicBezTo>
                <a:cubicBezTo>
                  <a:pt x="14012" y="21600"/>
                  <a:pt x="16900" y="20188"/>
                  <a:pt x="18880" y="17955"/>
                </a:cubicBezTo>
                <a:cubicBezTo>
                  <a:pt x="18722" y="17790"/>
                  <a:pt x="18558" y="17632"/>
                  <a:pt x="18392" y="17477"/>
                </a:cubicBezTo>
                <a:lnTo>
                  <a:pt x="17656" y="17952"/>
                </a:lnTo>
                <a:cubicBezTo>
                  <a:pt x="17263" y="18181"/>
                  <a:pt x="17050" y="18165"/>
                  <a:pt x="16954" y="18055"/>
                </a:cubicBezTo>
                <a:cubicBezTo>
                  <a:pt x="16859" y="17945"/>
                  <a:pt x="16938" y="17816"/>
                  <a:pt x="17032" y="17756"/>
                </a:cubicBezTo>
                <a:lnTo>
                  <a:pt x="18001" y="17131"/>
                </a:lnTo>
                <a:cubicBezTo>
                  <a:pt x="17842" y="16998"/>
                  <a:pt x="17680" y="16871"/>
                  <a:pt x="17515" y="16747"/>
                </a:cubicBezTo>
                <a:lnTo>
                  <a:pt x="16833" y="17295"/>
                </a:lnTo>
                <a:cubicBezTo>
                  <a:pt x="16466" y="17565"/>
                  <a:pt x="16251" y="17570"/>
                  <a:pt x="16144" y="17471"/>
                </a:cubicBezTo>
                <a:cubicBezTo>
                  <a:pt x="16038" y="17371"/>
                  <a:pt x="16103" y="17235"/>
                  <a:pt x="16190" y="17165"/>
                </a:cubicBezTo>
                <a:lnTo>
                  <a:pt x="17089" y="16443"/>
                </a:lnTo>
                <a:cubicBezTo>
                  <a:pt x="16918" y="16327"/>
                  <a:pt x="16744" y="16216"/>
                  <a:pt x="16566" y="16111"/>
                </a:cubicBezTo>
                <a:lnTo>
                  <a:pt x="15944" y="16728"/>
                </a:lnTo>
                <a:cubicBezTo>
                  <a:pt x="15607" y="17035"/>
                  <a:pt x="15393" y="17062"/>
                  <a:pt x="15277" y="16975"/>
                </a:cubicBezTo>
                <a:cubicBezTo>
                  <a:pt x="15161" y="16887"/>
                  <a:pt x="15211" y="16746"/>
                  <a:pt x="15291" y="16667"/>
                </a:cubicBezTo>
                <a:lnTo>
                  <a:pt x="16111" y="15854"/>
                </a:lnTo>
                <a:cubicBezTo>
                  <a:pt x="15928" y="15757"/>
                  <a:pt x="15743" y="15664"/>
                  <a:pt x="15555" y="15577"/>
                </a:cubicBezTo>
                <a:lnTo>
                  <a:pt x="15000" y="16257"/>
                </a:lnTo>
                <a:cubicBezTo>
                  <a:pt x="14697" y="16597"/>
                  <a:pt x="14489" y="16648"/>
                  <a:pt x="14364" y="16573"/>
                </a:cubicBezTo>
                <a:cubicBezTo>
                  <a:pt x="14239" y="16498"/>
                  <a:pt x="14275" y="16351"/>
                  <a:pt x="14346" y="16264"/>
                </a:cubicBezTo>
                <a:lnTo>
                  <a:pt x="15075" y="15370"/>
                </a:lnTo>
                <a:cubicBezTo>
                  <a:pt x="14883" y="15292"/>
                  <a:pt x="14690" y="15218"/>
                  <a:pt x="14494" y="15152"/>
                </a:cubicBezTo>
                <a:lnTo>
                  <a:pt x="14013" y="15888"/>
                </a:lnTo>
                <a:cubicBezTo>
                  <a:pt x="13748" y="16258"/>
                  <a:pt x="13544" y="16329"/>
                  <a:pt x="13412" y="16267"/>
                </a:cubicBezTo>
                <a:cubicBezTo>
                  <a:pt x="13280" y="16206"/>
                  <a:pt x="13301" y="16057"/>
                  <a:pt x="13362" y="15964"/>
                </a:cubicBezTo>
                <a:lnTo>
                  <a:pt x="13995" y="14997"/>
                </a:lnTo>
                <a:cubicBezTo>
                  <a:pt x="13796" y="14940"/>
                  <a:pt x="13594" y="14890"/>
                  <a:pt x="13392" y="14845"/>
                </a:cubicBezTo>
                <a:lnTo>
                  <a:pt x="12992" y="15625"/>
                </a:lnTo>
                <a:cubicBezTo>
                  <a:pt x="12767" y="16020"/>
                  <a:pt x="12573" y="16113"/>
                  <a:pt x="12435" y="16065"/>
                </a:cubicBezTo>
                <a:cubicBezTo>
                  <a:pt x="12298" y="16017"/>
                  <a:pt x="12302" y="15867"/>
                  <a:pt x="12353" y="15768"/>
                </a:cubicBezTo>
                <a:lnTo>
                  <a:pt x="12879" y="14744"/>
                </a:lnTo>
                <a:cubicBezTo>
                  <a:pt x="12676" y="14708"/>
                  <a:pt x="12471" y="14679"/>
                  <a:pt x="12265" y="14654"/>
                </a:cubicBezTo>
                <a:lnTo>
                  <a:pt x="11949" y="15468"/>
                </a:lnTo>
                <a:cubicBezTo>
                  <a:pt x="11766" y="15885"/>
                  <a:pt x="11583" y="15997"/>
                  <a:pt x="11441" y="15964"/>
                </a:cubicBezTo>
                <a:cubicBezTo>
                  <a:pt x="11299" y="15931"/>
                  <a:pt x="11288" y="15781"/>
                  <a:pt x="11328" y="15677"/>
                </a:cubicBezTo>
                <a:lnTo>
                  <a:pt x="11745" y="14607"/>
                </a:lnTo>
                <a:cubicBezTo>
                  <a:pt x="11538" y="14593"/>
                  <a:pt x="11332" y="14583"/>
                  <a:pt x="11126" y="14580"/>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01" name="Children At Play"/>
          <p:cNvSpPr/>
          <p:nvPr/>
        </p:nvSpPr>
        <p:spPr>
          <a:xfrm>
            <a:off x="6668255" y="7709791"/>
            <a:ext cx="356470" cy="56033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20" y="0"/>
                </a:moveTo>
                <a:cubicBezTo>
                  <a:pt x="7631" y="0"/>
                  <a:pt x="6841" y="201"/>
                  <a:pt x="6239" y="602"/>
                </a:cubicBezTo>
                <a:cubicBezTo>
                  <a:pt x="5035" y="1404"/>
                  <a:pt x="5035" y="2704"/>
                  <a:pt x="6239" y="3506"/>
                </a:cubicBezTo>
                <a:cubicBezTo>
                  <a:pt x="7443" y="4308"/>
                  <a:pt x="9395" y="4308"/>
                  <a:pt x="10599" y="3506"/>
                </a:cubicBezTo>
                <a:cubicBezTo>
                  <a:pt x="11803" y="2704"/>
                  <a:pt x="11803" y="1404"/>
                  <a:pt x="10599" y="602"/>
                </a:cubicBezTo>
                <a:cubicBezTo>
                  <a:pt x="9997" y="201"/>
                  <a:pt x="9209" y="0"/>
                  <a:pt x="8420" y="0"/>
                </a:cubicBezTo>
                <a:close/>
                <a:moveTo>
                  <a:pt x="12041" y="4278"/>
                </a:moveTo>
                <a:cubicBezTo>
                  <a:pt x="10063" y="4274"/>
                  <a:pt x="8150" y="4994"/>
                  <a:pt x="7287" y="6242"/>
                </a:cubicBezTo>
                <a:lnTo>
                  <a:pt x="5170" y="9302"/>
                </a:lnTo>
                <a:lnTo>
                  <a:pt x="1323" y="8418"/>
                </a:lnTo>
                <a:lnTo>
                  <a:pt x="0" y="10055"/>
                </a:lnTo>
                <a:lnTo>
                  <a:pt x="6748" y="11699"/>
                </a:lnTo>
                <a:lnTo>
                  <a:pt x="8591" y="9187"/>
                </a:lnTo>
                <a:cubicBezTo>
                  <a:pt x="8591" y="9187"/>
                  <a:pt x="9405" y="11497"/>
                  <a:pt x="9857" y="12425"/>
                </a:cubicBezTo>
                <a:lnTo>
                  <a:pt x="5186" y="16053"/>
                </a:lnTo>
                <a:lnTo>
                  <a:pt x="3493" y="21329"/>
                </a:lnTo>
                <a:lnTo>
                  <a:pt x="6397" y="21600"/>
                </a:lnTo>
                <a:lnTo>
                  <a:pt x="7916" y="17838"/>
                </a:lnTo>
                <a:lnTo>
                  <a:pt x="11409" y="15999"/>
                </a:lnTo>
                <a:lnTo>
                  <a:pt x="12396" y="19183"/>
                </a:lnTo>
                <a:lnTo>
                  <a:pt x="20931" y="18915"/>
                </a:lnTo>
                <a:lnTo>
                  <a:pt x="20496" y="17052"/>
                </a:lnTo>
                <a:lnTo>
                  <a:pt x="15481" y="17163"/>
                </a:lnTo>
                <a:lnTo>
                  <a:pt x="16531" y="12011"/>
                </a:lnTo>
                <a:cubicBezTo>
                  <a:pt x="15796" y="10178"/>
                  <a:pt x="14766" y="7569"/>
                  <a:pt x="14766" y="7569"/>
                </a:cubicBezTo>
                <a:lnTo>
                  <a:pt x="17153" y="8300"/>
                </a:lnTo>
                <a:lnTo>
                  <a:pt x="19102" y="10454"/>
                </a:lnTo>
                <a:lnTo>
                  <a:pt x="21600" y="9474"/>
                </a:lnTo>
                <a:lnTo>
                  <a:pt x="19112" y="6451"/>
                </a:lnTo>
                <a:lnTo>
                  <a:pt x="14686" y="4751"/>
                </a:lnTo>
                <a:cubicBezTo>
                  <a:pt x="13852" y="4431"/>
                  <a:pt x="12940" y="4280"/>
                  <a:pt x="12041" y="4278"/>
                </a:cubicBez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Bold"/>
              </a:defRPr>
            </a:pPr>
          </a:p>
        </p:txBody>
      </p:sp>
      <p:sp>
        <p:nvSpPr>
          <p:cNvPr id="202" name="Rim Read by U3- Routine Fly ball to LF"/>
          <p:cNvSpPr txBox="1"/>
          <p:nvPr/>
        </p:nvSpPr>
        <p:spPr>
          <a:xfrm>
            <a:off x="4737445" y="420985"/>
            <a:ext cx="3921232" cy="2197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sz="4000">
                <a:solidFill>
                  <a:srgbClr val="000000"/>
                </a:solidFill>
                <a:latin typeface="Avenir Next Regular"/>
                <a:ea typeface="Avenir Next Regular"/>
                <a:cs typeface="Avenir Next Regular"/>
                <a:sym typeface="Avenir Next Regular"/>
              </a:defRPr>
            </a:lvl1pPr>
          </a:lstStyle>
          <a:p>
            <a:pPr/>
            <a:r>
              <a:t>Rim Read by U3- Routine Fly ball to LF</a:t>
            </a:r>
          </a:p>
        </p:txBody>
      </p:sp>
      <p:sp>
        <p:nvSpPr>
          <p:cNvPr id="203" name="U1: Recognizes ball is in U3’s area, gets “pulled” into the infield.…"/>
          <p:cNvSpPr txBox="1"/>
          <p:nvPr/>
        </p:nvSpPr>
        <p:spPr>
          <a:xfrm>
            <a:off x="10295890" y="5238403"/>
            <a:ext cx="2440101" cy="3835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a:solidFill>
                  <a:srgbClr val="000000"/>
                </a:solidFill>
              </a:defRPr>
            </a:pPr>
            <a:r>
              <a:t>U1: Recognizes ball is in U3’s area, gets “pulled” into the infield.</a:t>
            </a:r>
          </a:p>
          <a:p>
            <a:pPr algn="ctr">
              <a:defRPr>
                <a:solidFill>
                  <a:srgbClr val="000000"/>
                </a:solidFill>
              </a:defRPr>
            </a:pPr>
            <a:r>
              <a:t>Once U3 holds U1 off, U1 can wrap back outside of 1B for a potential play back into 1st on the B-R</a:t>
            </a:r>
          </a:p>
        </p:txBody>
      </p:sp>
      <p:sp>
        <p:nvSpPr>
          <p:cNvPr id="204" name="PU: Begins moving in the direction of the ball. Once he sees U3 is not going out, continues to mirror the B-R as the rotation is kept on. If the ball drops, has play on B-R at 3rd"/>
          <p:cNvSpPr txBox="1"/>
          <p:nvPr/>
        </p:nvSpPr>
        <p:spPr>
          <a:xfrm>
            <a:off x="282541" y="7167551"/>
            <a:ext cx="3921232" cy="2159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a:solidFill>
                  <a:srgbClr val="000000"/>
                </a:solidFill>
              </a:defRPr>
            </a:lvl1pPr>
          </a:lstStyle>
          <a:p>
            <a:pPr/>
            <a:r>
              <a:t>PU: Begins moving in the direction of the ball. Once he sees U3 is not going out, continues to mirror the B-R as the rotation is kept on. If the ball drops, has play on B-R at 3rd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decel="50000" fill="hold">
                                  <p:stCondLst>
                                    <p:cond delay="0"/>
                                  </p:stCondLst>
                                  <p:childTnLst>
                                    <p:animMotion path="M 0.000000 0.000000 C -0.010659 -0.108014 -0.031075 -0.213912 -0.060804 -0.315389 C -0.089425 -0.413084 -0.126481 -0.506002 -0.171222 -0.592268" origin="layout" pathEditMode="relative">
                                      <p:cBhvr>
                                        <p:cTn id="6" dur="8500" fill="hold"/>
                                        <p:tgtEl>
                                          <p:spTgt spid="200"/>
                                        </p:tgtEl>
                                        <p:attrNameLst>
                                          <p:attrName>ppt_x</p:attrName>
                                          <p:attrName>ppt_y</p:attrName>
                                        </p:attrNameLst>
                                      </p:cBhvr>
                                    </p:animMotion>
                                  </p:childTnLst>
                                </p:cTn>
                              </p:par>
                            </p:childTnLst>
                          </p:cTn>
                        </p:par>
                        <p:par>
                          <p:cTn id="7" fill="hold">
                            <p:stCondLst>
                              <p:cond delay="0"/>
                            </p:stCondLst>
                            <p:childTnLst>
                              <p:par>
                                <p:cTn id="8" presetClass="path" nodeType="withEffect" presetSubtype="0" presetID="-1" grpId="2" fill="hold">
                                  <p:stCondLst>
                                    <p:cond delay="600"/>
                                  </p:stCondLst>
                                  <p:childTnLst>
                                    <p:animMotion path="M 0.000000 0.000000 C 0.094717 0.010547 0.174265 -0.093784 0.167915 -0.220230 C 0.166477 -0.248869 0.160037 -0.276664 0.149110 -0.301395" origin="layout" pathEditMode="relative">
                                      <p:cBhvr>
                                        <p:cTn id="9" dur="6750" fill="hold"/>
                                        <p:tgtEl>
                                          <p:spTgt spid="201"/>
                                        </p:tgtEl>
                                        <p:attrNameLst>
                                          <p:attrName>ppt_x</p:attrName>
                                          <p:attrName>ppt_y</p:attrName>
                                        </p:attrNameLst>
                                      </p:cBhvr>
                                    </p:animMotion>
                                  </p:childTnLst>
                                </p:cTn>
                              </p:par>
                            </p:childTnLst>
                          </p:cTn>
                        </p:par>
                        <p:par>
                          <p:cTn id="10" fill="hold">
                            <p:stCondLst>
                              <p:cond delay="0"/>
                            </p:stCondLst>
                            <p:childTnLst>
                              <p:par>
                                <p:cTn id="11" presetClass="path" nodeType="withEffect" presetSubtype="0" presetID="-1" grpId="3" decel="50000" fill="hold">
                                  <p:stCondLst>
                                    <p:cond delay="2000"/>
                                  </p:stCondLst>
                                  <p:childTnLst>
                                    <p:animMotion path="M 0.000000 0.000000 L 0.186840 -0.158455" origin="layout" pathEditMode="relative">
                                      <p:cBhvr>
                                        <p:cTn id="12" dur="5000" fill="hold"/>
                                        <p:tgtEl>
                                          <p:spTgt spid="197"/>
                                        </p:tgtEl>
                                        <p:attrNameLst>
                                          <p:attrName>ppt_x</p:attrName>
                                          <p:attrName>ppt_y</p:attrName>
                                        </p:attrNameLst>
                                      </p:cBhvr>
                                    </p:animMotion>
                                  </p:childTnLst>
                                </p:cTn>
                              </p:par>
                            </p:childTnLst>
                          </p:cTn>
                        </p:par>
                        <p:par>
                          <p:cTn id="13" fill="hold">
                            <p:stCondLst>
                              <p:cond delay="0"/>
                            </p:stCondLst>
                            <p:childTnLst>
                              <p:par>
                                <p:cTn id="14" presetClass="path" nodeType="withEffect" presetSubtype="0" presetID="-1" grpId="4" decel="50000" fill="hold">
                                  <p:stCondLst>
                                    <p:cond delay="0"/>
                                  </p:stCondLst>
                                  <p:childTnLst>
                                    <p:animMotion path="M 0.000000 0.000000 C -0.035188 -0.013935 -0.068557 -0.035012 -0.098933 -0.062490 C -0.130492 -0.091038 -0.158424 -0.126133 -0.181669 -0.166445" origin="layout" pathEditMode="relative">
                                      <p:cBhvr>
                                        <p:cTn id="15" dur="4000" fill="hold"/>
                                        <p:tgtEl>
                                          <p:spTgt spid="199"/>
                                        </p:tgtEl>
                                        <p:attrNameLst>
                                          <p:attrName>ppt_x</p:attrName>
                                          <p:attrName>ppt_y</p:attrName>
                                        </p:attrNameLst>
                                      </p:cBhvr>
                                    </p:animMotion>
                                  </p:childTnLst>
                                </p:cTn>
                              </p:par>
                            </p:childTnLst>
                          </p:cTn>
                        </p:par>
                        <p:par>
                          <p:cTn id="16" fill="hold">
                            <p:stCondLst>
                              <p:cond delay="0"/>
                            </p:stCondLst>
                            <p:childTnLst>
                              <p:par>
                                <p:cTn id="17" presetClass="path" nodeType="withEffect" presetSubtype="0" presetID="-1" grpId="5" fill="hold">
                                  <p:stCondLst>
                                    <p:cond delay="1000"/>
                                  </p:stCondLst>
                                  <p:childTnLst>
                                    <p:animMotion path="M 0.000000 0.000000 L -0.112761 -0.017310" origin="layout" pathEditMode="relative">
                                      <p:cBhvr>
                                        <p:cTn id="18" dur="2750" fill="hold"/>
                                        <p:tgtEl>
                                          <p:spTgt spid="198"/>
                                        </p:tgtEl>
                                        <p:attrNameLst>
                                          <p:attrName>ppt_x</p:attrName>
                                          <p:attrName>ppt_y</p:attrName>
                                        </p:attrNameLst>
                                      </p:cBhvr>
                                    </p:animMotion>
                                  </p:childTnLst>
                                </p:cTn>
                              </p:par>
                            </p:childTnLst>
                          </p:cTn>
                        </p:par>
                        <p:par>
                          <p:cTn id="19" fill="hold">
                            <p:stCondLst>
                              <p:cond delay="0"/>
                            </p:stCondLst>
                            <p:childTnLst>
                              <p:par>
                                <p:cTn id="20" presetClass="path" nodeType="afterEffect" presetSubtype="0" presetID="-1" grpId="6" decel="50000" fill="hold">
                                  <p:stCondLst>
                                    <p:cond delay="0"/>
                                  </p:stCondLst>
                                  <p:childTnLst>
                                    <p:animMotion path="M -0.112761 -0.017310 C -0.103766 0.006011 -0.088362 0.023798 -0.069766 0.032337 C -0.052528 0.040253 -0.033730 0.039645 -0.016800 0.030626" origin="layout" pathEditMode="relative">
                                      <p:cBhvr>
                                        <p:cTn id="21" dur="2500" fill="hold"/>
                                        <p:tgtEl>
                                          <p:spTgt spid="198"/>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New_Template7">
  <a:themeElements>
    <a:clrScheme name="New_Template7">
      <a:dk1>
        <a:srgbClr val="222222"/>
      </a:dk1>
      <a:lt1>
        <a:srgbClr val="838787"/>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Bold"/>
        <a:ea typeface="DIN Condensed Bold"/>
        <a:cs typeface="DIN Condensed Bold"/>
      </a:majorFont>
      <a:minorFont>
        <a:latin typeface="DIN Condensed Bold"/>
        <a:ea typeface="DIN Condensed Bold"/>
        <a:cs typeface="DIN Condensed Bol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80000"/>
          </a:lnSpc>
          <a:spcBef>
            <a:spcPts val="0"/>
          </a:spcBef>
          <a:spcAft>
            <a:spcPts val="0"/>
          </a:spcAft>
          <a:buClrTx/>
          <a:buSzTx/>
          <a:buFontTx/>
          <a:buNone/>
          <a:tabLst/>
          <a:defRPr b="0" baseline="0" cap="all" i="0" spc="0" strike="noStrike" sz="2800" u="none" kumimoji="0" normalizeH="0">
            <a:ln>
              <a:noFill/>
            </a:ln>
            <a:solidFill>
              <a:srgbClr val="FFFFFF"/>
            </a:solidFill>
            <a:effectLst/>
            <a:uFillTx/>
            <a:latin typeface="+mn-lt"/>
            <a:ea typeface="+mn-ea"/>
            <a:cs typeface="+mn-cs"/>
            <a:sym typeface="DIN Condensed Bold"/>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New_Template7">
  <a:themeElements>
    <a:clrScheme name="New_Template7">
      <a:dk1>
        <a:srgbClr val="000000"/>
      </a:dk1>
      <a:lt1>
        <a:srgbClr val="FFFFFF"/>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Bold"/>
        <a:ea typeface="DIN Condensed Bold"/>
        <a:cs typeface="DIN Condensed Bold"/>
      </a:majorFont>
      <a:minorFont>
        <a:latin typeface="DIN Condensed Bold"/>
        <a:ea typeface="DIN Condensed Bold"/>
        <a:cs typeface="DIN Condensed Bol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80000"/>
          </a:lnSpc>
          <a:spcBef>
            <a:spcPts val="0"/>
          </a:spcBef>
          <a:spcAft>
            <a:spcPts val="0"/>
          </a:spcAft>
          <a:buClrTx/>
          <a:buSzTx/>
          <a:buFontTx/>
          <a:buNone/>
          <a:tabLst/>
          <a:defRPr b="0" baseline="0" cap="all" i="0" spc="0" strike="noStrike" sz="2800" u="none" kumimoji="0" normalizeH="0">
            <a:ln>
              <a:noFill/>
            </a:ln>
            <a:solidFill>
              <a:srgbClr val="FFFFFF"/>
            </a:solidFill>
            <a:effectLst/>
            <a:uFillTx/>
            <a:latin typeface="+mn-lt"/>
            <a:ea typeface="+mn-ea"/>
            <a:cs typeface="+mn-cs"/>
            <a:sym typeface="DIN Condensed Bold"/>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