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98" name="Shape 198"/>
          <p:cNvSpPr/>
          <p:nvPr>
            <p:ph type="sldImg"/>
          </p:nvPr>
        </p:nvSpPr>
        <p:spPr>
          <a:xfrm>
            <a:off x="1143000" y="685800"/>
            <a:ext cx="4572000" cy="3429000"/>
          </a:xfrm>
          <a:prstGeom prst="rect">
            <a:avLst/>
          </a:prstGeom>
        </p:spPr>
        <p:txBody>
          <a:bodyPr/>
          <a:lstStyle/>
          <a:p>
            <a:pPr/>
          </a:p>
        </p:txBody>
      </p:sp>
      <p:sp>
        <p:nvSpPr>
          <p:cNvPr id="199" name="Shape 19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12" name="Presentation Title"/>
          <p:cNvSpPr txBox="1"/>
          <p:nvPr>
            <p:ph type="title" hasCustomPrompt="1"/>
          </p:nvPr>
        </p:nvSpPr>
        <p:spPr>
          <a:xfrm>
            <a:off x="1206496" y="2574991"/>
            <a:ext cx="21971004" cy="4648201"/>
          </a:xfrm>
          <a:prstGeom prst="rect">
            <a:avLst/>
          </a:prstGeom>
        </p:spPr>
        <p:txBody>
          <a:bodyPr anchor="b"/>
          <a:lstStyle>
            <a:lvl1pPr>
              <a:defRPr spc="-232" sz="11600"/>
            </a:lvl1pPr>
          </a:lstStyle>
          <a:p>
            <a:pPr/>
            <a:r>
              <a:t>Presentation Title</a:t>
            </a:r>
          </a:p>
        </p:txBody>
      </p:sp>
      <p:sp>
        <p:nvSpPr>
          <p:cNvPr id="13" name="Body Level One…"/>
          <p:cNvSpPr txBox="1"/>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Avocados and limes"/>
          <p:cNvSpPr/>
          <p:nvPr>
            <p:ph type="pic" idx="21"/>
          </p:nvPr>
        </p:nvSpPr>
        <p:spPr>
          <a:xfrm>
            <a:off x="-1155700" y="-1295400"/>
            <a:ext cx="26746200" cy="16018933"/>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06500" y="7124700"/>
            <a:ext cx="21971000" cy="4648200"/>
          </a:xfrm>
          <a:prstGeom prst="rect">
            <a:avLst/>
          </a:prstGeom>
        </p:spPr>
        <p:txBody>
          <a:bodyPr anchor="b"/>
          <a:lstStyle>
            <a:lvl1pPr>
              <a:defRPr spc="-232" sz="11600"/>
            </a:lvl1pPr>
          </a:lstStyle>
          <a:p>
            <a:pPr/>
            <a:r>
              <a:t>Presentation Title</a:t>
            </a:r>
          </a:p>
        </p:txBody>
      </p:sp>
      <p:sp>
        <p:nvSpPr>
          <p:cNvPr id="23" name="Author and Date"/>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24" name="Body Level One…"/>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Bowl with salmon cakes, salad, and hummus"/>
          <p:cNvSpPr/>
          <p:nvPr>
            <p:ph type="pic" idx="21"/>
          </p:nvPr>
        </p:nvSpPr>
        <p:spPr>
          <a:xfrm>
            <a:off x="10972800" y="-203200"/>
            <a:ext cx="12144837" cy="141351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06500" y="1270000"/>
            <a:ext cx="9779000" cy="5882273"/>
          </a:xfrm>
          <a:prstGeom prst="rect">
            <a:avLst/>
          </a:prstGeom>
        </p:spPr>
        <p:txBody>
          <a:bodyPr anchor="b"/>
          <a:lstStyle/>
          <a:p>
            <a:pPr/>
            <a:r>
              <a:t>Slide Title</a:t>
            </a:r>
          </a:p>
        </p:txBody>
      </p:sp>
      <p:sp>
        <p:nvSpPr>
          <p:cNvPr id="34" name="Body Level One…"/>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855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61"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62" name="Bowl of pappardelle pasta with parsley butter, roasted hazelnuts, and shaved parmesan cheese"/>
          <p:cNvSpPr/>
          <p:nvPr>
            <p:ph type="pic" idx="22"/>
          </p:nvPr>
        </p:nvSpPr>
        <p:spPr>
          <a:xfrm>
            <a:off x="12192000" y="-407266"/>
            <a:ext cx="10916874" cy="14555832"/>
          </a:xfrm>
          <a:prstGeom prst="rect">
            <a:avLst/>
          </a:prstGeom>
        </p:spPr>
        <p:txBody>
          <a:bodyPr lIns="91439" tIns="45719" rIns="91439" bIns="45719">
            <a:noAutofit/>
          </a:bodyPr>
          <a:lstStyle/>
          <a:p>
            <a:pPr/>
          </a:p>
        </p:txBody>
      </p:sp>
      <p:sp>
        <p:nvSpPr>
          <p:cNvPr id="6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1"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72"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7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1"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82"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8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91" name="Section Title"/>
          <p:cNvSpPr txBox="1"/>
          <p:nvPr>
            <p:ph type="title" hasCustomPrompt="1"/>
          </p:nvPr>
        </p:nvSpPr>
        <p:spPr>
          <a:xfrm>
            <a:off x="1206496" y="4533900"/>
            <a:ext cx="21971004"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Section Title</a:t>
            </a:r>
          </a:p>
        </p:txBody>
      </p:sp>
      <p:sp>
        <p:nvSpPr>
          <p:cNvPr id="92"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99" name="Slide Title"/>
          <p:cNvSpPr txBox="1"/>
          <p:nvPr>
            <p:ph type="title" hasCustomPrompt="1"/>
          </p:nvPr>
        </p:nvSpPr>
        <p:spPr>
          <a:xfrm>
            <a:off x="1206500" y="1079500"/>
            <a:ext cx="21971000" cy="1434949"/>
          </a:xfrm>
          <a:prstGeom prst="rect">
            <a:avLst/>
          </a:prstGeom>
        </p:spPr>
        <p:txBody>
          <a:bodyPr/>
          <a:lstStyle/>
          <a:p>
            <a:pPr/>
            <a:r>
              <a:t>Slide Title</a:t>
            </a:r>
          </a:p>
        </p:txBody>
      </p:sp>
      <p:sp>
        <p:nvSpPr>
          <p:cNvPr id="100"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108" name="Agenda Title"/>
          <p:cNvSpPr txBox="1"/>
          <p:nvPr>
            <p:ph type="title" hasCustomPrompt="1"/>
          </p:nvPr>
        </p:nvSpPr>
        <p:spPr>
          <a:xfrm>
            <a:off x="1206500" y="1079500"/>
            <a:ext cx="21971000" cy="1435100"/>
          </a:xfrm>
          <a:prstGeom prst="rect">
            <a:avLst/>
          </a:prstGeom>
        </p:spPr>
        <p:txBody>
          <a:bodyPr/>
          <a:lstStyle/>
          <a:p>
            <a:pPr/>
            <a:r>
              <a:t>Agenda Title</a:t>
            </a:r>
          </a:p>
        </p:txBody>
      </p:sp>
      <p:sp>
        <p:nvSpPr>
          <p:cNvPr id="109" name="Agenda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Agenda Subtitle</a:t>
            </a:r>
          </a:p>
        </p:txBody>
      </p:sp>
      <p:sp>
        <p:nvSpPr>
          <p:cNvPr id="110" name="Body Level One…"/>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Agenda Topics</a:t>
            </a:r>
          </a:p>
          <a:p>
            <a:pPr lvl="1"/>
            <a:r>
              <a:t/>
            </a:r>
          </a:p>
          <a:p>
            <a:pPr lvl="2"/>
            <a:r>
              <a:t/>
            </a:r>
          </a:p>
          <a:p>
            <a:pPr lvl="3"/>
            <a:r>
              <a:t/>
            </a:r>
          </a:p>
          <a:p>
            <a:pPr lvl="4"/>
            <a:r>
              <a:t/>
            </a:r>
          </a:p>
        </p:txBody>
      </p:sp>
      <p:sp>
        <p:nvSpPr>
          <p:cNvPr id="1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118" name="Body Level One…"/>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Statement</a:t>
            </a:r>
          </a:p>
          <a:p>
            <a:pPr lvl="1"/>
            <a:r>
              <a:t/>
            </a:r>
          </a:p>
          <a:p>
            <a:pPr lvl="2"/>
            <a:r>
              <a:t/>
            </a:r>
          </a:p>
          <a:p>
            <a:pPr lvl="3"/>
            <a:r>
              <a:t/>
            </a:r>
          </a:p>
          <a:p>
            <a:pPr lvl="4"/>
            <a:r>
              <a:t/>
            </a:r>
          </a:p>
        </p:txBody>
      </p:sp>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26" name="Body Level One…"/>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b="1" spc="-250" sz="25000"/>
            </a:lvl1pPr>
            <a:lvl2pPr marL="0" indent="457200" algn="ctr">
              <a:lnSpc>
                <a:spcPct val="80000"/>
              </a:lnSpc>
              <a:spcBef>
                <a:spcPts val="0"/>
              </a:spcBef>
              <a:buSzTx/>
              <a:buNone/>
              <a:defRPr b="1" spc="-250" sz="25000"/>
            </a:lvl2pPr>
            <a:lvl3pPr marL="0" indent="914400" algn="ctr">
              <a:lnSpc>
                <a:spcPct val="80000"/>
              </a:lnSpc>
              <a:spcBef>
                <a:spcPts val="0"/>
              </a:spcBef>
              <a:buSzTx/>
              <a:buNone/>
              <a:defRPr b="1" spc="-250" sz="25000"/>
            </a:lvl3pPr>
            <a:lvl4pPr marL="0" indent="1371600" algn="ctr">
              <a:lnSpc>
                <a:spcPct val="80000"/>
              </a:lnSpc>
              <a:spcBef>
                <a:spcPts val="0"/>
              </a:spcBef>
              <a:buSzTx/>
              <a:buNone/>
              <a:defRPr b="1" spc="-250" sz="25000"/>
            </a:lvl4pPr>
            <a:lvl5pPr marL="0" indent="1828800" algn="ctr">
              <a:lnSpc>
                <a:spcPct val="80000"/>
              </a:lnSpc>
              <a:spcBef>
                <a:spcPts val="0"/>
              </a:spcBef>
              <a:buSzTx/>
              <a:buNone/>
              <a:defRPr b="1" spc="-250" sz="25000"/>
            </a:lvl5pPr>
          </a:lstStyle>
          <a:p>
            <a:pPr/>
            <a:r>
              <a:t>100%</a:t>
            </a:r>
          </a:p>
          <a:p>
            <a:pPr lvl="1"/>
            <a:r>
              <a:t/>
            </a:r>
          </a:p>
          <a:p>
            <a:pPr lvl="2"/>
            <a:r>
              <a:t/>
            </a:r>
          </a:p>
          <a:p>
            <a:pPr lvl="3"/>
            <a:r>
              <a:t/>
            </a:r>
          </a:p>
          <a:p>
            <a:pPr lvl="4"/>
            <a:r>
              <a:t/>
            </a:r>
          </a:p>
        </p:txBody>
      </p:sp>
      <p:sp>
        <p:nvSpPr>
          <p:cNvPr id="127" name="Fact information"/>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Fact information</a:t>
            </a:r>
          </a:p>
        </p:txBody>
      </p:sp>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35" name="Attribution"/>
          <p:cNvSpPr txBox="1"/>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Attribution</a:t>
            </a:r>
          </a:p>
        </p:txBody>
      </p:sp>
      <p:sp>
        <p:nvSpPr>
          <p:cNvPr id="136" name="Body Level One…"/>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latin typeface="Helvetica Neue Medium"/>
                <a:ea typeface="Helvetica Neue Medium"/>
                <a:cs typeface="Helvetica Neue Medium"/>
                <a:sym typeface="Helvetica Neue Medium"/>
              </a:defRPr>
            </a:lvl1pPr>
            <a:lvl2pPr marL="638923" indent="-12700">
              <a:spcBef>
                <a:spcPts val="0"/>
              </a:spcBef>
              <a:buSzTx/>
              <a:buNone/>
              <a:defRPr spc="-170" sz="8500">
                <a:latin typeface="Helvetica Neue Medium"/>
                <a:ea typeface="Helvetica Neue Medium"/>
                <a:cs typeface="Helvetica Neue Medium"/>
                <a:sym typeface="Helvetica Neue Medium"/>
              </a:defRPr>
            </a:lvl2pPr>
            <a:lvl3pPr marL="638923" indent="444500">
              <a:spcBef>
                <a:spcPts val="0"/>
              </a:spcBef>
              <a:buSzTx/>
              <a:buNone/>
              <a:defRPr spc="-170" sz="8500">
                <a:latin typeface="Helvetica Neue Medium"/>
                <a:ea typeface="Helvetica Neue Medium"/>
                <a:cs typeface="Helvetica Neue Medium"/>
                <a:sym typeface="Helvetica Neue Medium"/>
              </a:defRPr>
            </a:lvl3pPr>
            <a:lvl4pPr marL="638923" indent="901700">
              <a:spcBef>
                <a:spcPts val="0"/>
              </a:spcBef>
              <a:buSzTx/>
              <a:buNone/>
              <a:defRPr spc="-170" sz="8500">
                <a:latin typeface="Helvetica Neue Medium"/>
                <a:ea typeface="Helvetica Neue Medium"/>
                <a:cs typeface="Helvetica Neue Medium"/>
                <a:sym typeface="Helvetica Neue Medium"/>
              </a:defRPr>
            </a:lvl4pPr>
            <a:lvl5pPr marL="638923" indent="1358900">
              <a:spcBef>
                <a:spcPts val="0"/>
              </a:spcBef>
              <a:buSzTx/>
              <a:buNone/>
              <a:defRPr spc="-170" sz="8500">
                <a:latin typeface="Helvetica Neue Medium"/>
                <a:ea typeface="Helvetica Neue Medium"/>
                <a:cs typeface="Helvetica Neue Medium"/>
                <a:sym typeface="Helvetica Neue Medium"/>
              </a:defRPr>
            </a:lvl5pPr>
          </a:lstStyle>
          <a:p>
            <a:pPr/>
            <a:r>
              <a:t>“Notable Quote”</a:t>
            </a:r>
          </a:p>
          <a:p>
            <a:pPr lvl="1"/>
            <a:r>
              <a:t/>
            </a:r>
          </a:p>
          <a:p>
            <a:pPr lvl="2"/>
            <a:r>
              <a:t/>
            </a:r>
          </a:p>
          <a:p>
            <a:pPr lvl="3"/>
            <a:r>
              <a:t/>
            </a:r>
          </a:p>
          <a:p>
            <a:pPr lvl="4"/>
            <a:r>
              <a:t/>
            </a:r>
          </a:p>
        </p:txBody>
      </p:sp>
      <p:sp>
        <p:nvSpPr>
          <p:cNvPr id="13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44" name="Bowl of salad with fried rice, boiled eggs, and chopsticks"/>
          <p:cNvSpPr/>
          <p:nvPr>
            <p:ph type="pic" sz="quarter" idx="21"/>
          </p:nvPr>
        </p:nvSpPr>
        <p:spPr>
          <a:xfrm>
            <a:off x="15760700" y="1016000"/>
            <a:ext cx="7439099" cy="5949678"/>
          </a:xfrm>
          <a:prstGeom prst="rect">
            <a:avLst/>
          </a:prstGeom>
        </p:spPr>
        <p:txBody>
          <a:bodyPr lIns="91439" tIns="45719" rIns="91439" bIns="45719">
            <a:noAutofit/>
          </a:bodyPr>
          <a:lstStyle/>
          <a:p>
            <a:pPr/>
          </a:p>
        </p:txBody>
      </p:sp>
      <p:sp>
        <p:nvSpPr>
          <p:cNvPr id="145" name="Bowl with salmon cakes, salad, and hummus "/>
          <p:cNvSpPr/>
          <p:nvPr>
            <p:ph type="pic" sz="half" idx="22"/>
          </p:nvPr>
        </p:nvSpPr>
        <p:spPr>
          <a:xfrm>
            <a:off x="13500100" y="3978275"/>
            <a:ext cx="10439400" cy="12150181"/>
          </a:xfrm>
          <a:prstGeom prst="rect">
            <a:avLst/>
          </a:prstGeom>
        </p:spPr>
        <p:txBody>
          <a:bodyPr lIns="91439" tIns="45719" rIns="91439" bIns="45719">
            <a:noAutofit/>
          </a:bodyPr>
          <a:lstStyle/>
          <a:p>
            <a:pPr/>
          </a:p>
        </p:txBody>
      </p:sp>
      <p:sp>
        <p:nvSpPr>
          <p:cNvPr id="146" name="Bowl of pappardelle pasta with parsley butter, roasted hazelnuts, and shaved parmesan cheese"/>
          <p:cNvSpPr/>
          <p:nvPr>
            <p:ph type="pic" idx="23"/>
          </p:nvPr>
        </p:nvSpPr>
        <p:spPr>
          <a:xfrm>
            <a:off x="-139700" y="495300"/>
            <a:ext cx="16611600" cy="12458700"/>
          </a:xfrm>
          <a:prstGeom prst="rect">
            <a:avLst/>
          </a:prstGeom>
        </p:spPr>
        <p:txBody>
          <a:bodyPr lIns="91439" tIns="45719" rIns="91439" bIns="45719">
            <a:noAutofit/>
          </a:bodyPr>
          <a:lstStyle/>
          <a:p>
            <a:pPr/>
          </a:p>
        </p:txBody>
      </p:sp>
      <p:sp>
        <p:nvSpPr>
          <p:cNvPr id="14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54" name="bowl of salad with fried rice, boiled eggs, and chopsticks"/>
          <p:cNvSpPr/>
          <p:nvPr>
            <p:ph type="pic" idx="21"/>
          </p:nvPr>
        </p:nvSpPr>
        <p:spPr>
          <a:xfrm>
            <a:off x="-1333500" y="-5524500"/>
            <a:ext cx="27051000" cy="21640800"/>
          </a:xfrm>
          <a:prstGeom prst="rect">
            <a:avLst/>
          </a:prstGeom>
        </p:spPr>
        <p:txBody>
          <a:bodyPr lIns="91439" tIns="45719" rIns="91439" bIns="45719">
            <a:noAutofit/>
          </a:bodyPr>
          <a:lstStyle/>
          <a:p>
            <a:pPr/>
          </a:p>
        </p:txBody>
      </p:sp>
      <p:sp>
        <p:nvSpPr>
          <p:cNvPr id="15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6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bg>
      <p:bgPr>
        <a:solidFill>
          <a:srgbClr val="000000"/>
        </a:solidFill>
      </p:bgPr>
    </p:bg>
    <p:spTree>
      <p:nvGrpSpPr>
        <p:cNvPr id="1" name=""/>
        <p:cNvGrpSpPr/>
        <p:nvPr/>
      </p:nvGrpSpPr>
      <p:grpSpPr>
        <a:xfrm>
          <a:off x="0" y="0"/>
          <a:ext cx="0" cy="0"/>
          <a:chOff x="0" y="0"/>
          <a:chExt cx="0" cy="0"/>
        </a:xfrm>
      </p:grpSpPr>
      <p:sp>
        <p:nvSpPr>
          <p:cNvPr id="169" name="Author and Date"/>
          <p:cNvSpPr txBox="1"/>
          <p:nvPr>
            <p:ph type="body" sz="quarter" idx="21" hasCustomPrompt="1"/>
          </p:nvPr>
        </p:nvSpPr>
        <p:spPr>
          <a:xfrm>
            <a:off x="1206498" y="11839048"/>
            <a:ext cx="21971003" cy="636979"/>
          </a:xfrm>
          <a:prstGeom prst="rect">
            <a:avLst/>
          </a:prstGeom>
        </p:spPr>
        <p:txBody>
          <a:bodyPr lIns="45719" tIns="45719" rIns="45719" bIns="45719" anchor="b"/>
          <a:lstStyle>
            <a:lvl1pPr marL="0" indent="0" defTabSz="825500">
              <a:lnSpc>
                <a:spcPct val="100000"/>
              </a:lnSpc>
              <a:spcBef>
                <a:spcPts val="0"/>
              </a:spcBef>
              <a:buSzTx/>
              <a:buNone/>
              <a:defRPr b="1" sz="3600">
                <a:solidFill>
                  <a:srgbClr val="FFFFFF"/>
                </a:solidFill>
              </a:defRPr>
            </a:lvl1pPr>
          </a:lstStyle>
          <a:p>
            <a:pPr/>
            <a:r>
              <a:t>Author and Date</a:t>
            </a:r>
          </a:p>
        </p:txBody>
      </p:sp>
      <p:sp>
        <p:nvSpPr>
          <p:cNvPr id="170" name="Presentation Title"/>
          <p:cNvSpPr txBox="1"/>
          <p:nvPr>
            <p:ph type="title" hasCustomPrompt="1"/>
          </p:nvPr>
        </p:nvSpPr>
        <p:spPr>
          <a:xfrm>
            <a:off x="1206496" y="2574991"/>
            <a:ext cx="21971004" cy="4648201"/>
          </a:xfrm>
          <a:prstGeom prst="rect">
            <a:avLst/>
          </a:prstGeom>
        </p:spPr>
        <p:txBody>
          <a:bodyPr anchor="b"/>
          <a:lstStyle>
            <a:lvl1pPr>
              <a:defRPr spc="-232" sz="11600">
                <a:solidFill>
                  <a:srgbClr val="FFFFFF"/>
                </a:solidFill>
              </a:defRPr>
            </a:lvl1pPr>
          </a:lstStyle>
          <a:p>
            <a:pPr/>
            <a:r>
              <a:t>Presentation Title</a:t>
            </a:r>
          </a:p>
        </p:txBody>
      </p:sp>
      <p:sp>
        <p:nvSpPr>
          <p:cNvPr id="171" name="Body Level One…"/>
          <p:cNvSpPr txBox="1"/>
          <p:nvPr>
            <p:ph type="body" sz="quarter" idx="1" hasCustomPrompt="1"/>
          </p:nvPr>
        </p:nvSpPr>
        <p:spPr>
          <a:xfrm>
            <a:off x="1206500" y="7196865"/>
            <a:ext cx="21971000" cy="1905001"/>
          </a:xfrm>
          <a:prstGeom prst="rect">
            <a:avLst/>
          </a:prstGeom>
        </p:spPr>
        <p:txBody>
          <a:bodyPr/>
          <a:lstStyle>
            <a:lvl1pPr marL="0" indent="0" defTabSz="825500">
              <a:lnSpc>
                <a:spcPct val="100000"/>
              </a:lnSpc>
              <a:spcBef>
                <a:spcPts val="0"/>
              </a:spcBef>
              <a:buSzTx/>
              <a:buNone/>
              <a:defRPr b="1" sz="5500">
                <a:solidFill>
                  <a:srgbClr val="FFFFFF"/>
                </a:solidFill>
              </a:defRPr>
            </a:lvl1pPr>
            <a:lvl2pPr marL="0" indent="457200" defTabSz="825500">
              <a:lnSpc>
                <a:spcPct val="100000"/>
              </a:lnSpc>
              <a:spcBef>
                <a:spcPts val="0"/>
              </a:spcBef>
              <a:buSzTx/>
              <a:buNone/>
              <a:defRPr b="1" sz="5500">
                <a:solidFill>
                  <a:srgbClr val="FFFFFF"/>
                </a:solidFill>
              </a:defRPr>
            </a:lvl2pPr>
            <a:lvl3pPr marL="0" indent="914400" defTabSz="825500">
              <a:lnSpc>
                <a:spcPct val="100000"/>
              </a:lnSpc>
              <a:spcBef>
                <a:spcPts val="0"/>
              </a:spcBef>
              <a:buSzTx/>
              <a:buNone/>
              <a:defRPr b="1" sz="5500">
                <a:solidFill>
                  <a:srgbClr val="FFFFFF"/>
                </a:solidFill>
              </a:defRPr>
            </a:lvl3pPr>
            <a:lvl4pPr marL="0" indent="1371600" defTabSz="825500">
              <a:lnSpc>
                <a:spcPct val="100000"/>
              </a:lnSpc>
              <a:spcBef>
                <a:spcPts val="0"/>
              </a:spcBef>
              <a:buSzTx/>
              <a:buNone/>
              <a:defRPr b="1" sz="5500">
                <a:solidFill>
                  <a:srgbClr val="FFFFFF"/>
                </a:solidFill>
              </a:defRPr>
            </a:lvl4pPr>
            <a:lvl5pPr marL="0" indent="1828800" defTabSz="825500">
              <a:lnSpc>
                <a:spcPct val="100000"/>
              </a:lnSpc>
              <a:spcBef>
                <a:spcPts val="0"/>
              </a:spcBef>
              <a:buSzTx/>
              <a:buNone/>
              <a:defRPr b="1" sz="5500">
                <a:solidFill>
                  <a:srgbClr val="FFFFFF"/>
                </a:solidFill>
              </a:defRPr>
            </a:lvl5pPr>
          </a:lstStyle>
          <a:p>
            <a:pPr/>
            <a:r>
              <a:t>Presentation Subtitle</a:t>
            </a:r>
          </a:p>
          <a:p>
            <a:pPr lvl="1"/>
            <a:r>
              <a:t/>
            </a:r>
          </a:p>
          <a:p>
            <a:pPr lvl="2"/>
            <a:r>
              <a:t/>
            </a:r>
          </a:p>
          <a:p>
            <a:pPr lvl="3"/>
            <a:r>
              <a:t/>
            </a:r>
          </a:p>
          <a:p>
            <a:pPr lvl="4"/>
            <a:r>
              <a:t/>
            </a:r>
          </a:p>
        </p:txBody>
      </p:sp>
      <p:sp>
        <p:nvSpPr>
          <p:cNvPr id="172" name="Slide Number"/>
          <p:cNvSpPr txBox="1"/>
          <p:nvPr>
            <p:ph type="sldNum" sz="quarter" idx="2"/>
          </p:nvPr>
        </p:nvSpPr>
        <p:spPr>
          <a:xfrm>
            <a:off x="12007748" y="13080999"/>
            <a:ext cx="368504" cy="374600"/>
          </a:xfrm>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bg>
      <p:bgPr>
        <a:solidFill>
          <a:srgbClr val="000000"/>
        </a:solidFill>
      </p:bgPr>
    </p:bg>
    <p:spTree>
      <p:nvGrpSpPr>
        <p:cNvPr id="1" name=""/>
        <p:cNvGrpSpPr/>
        <p:nvPr/>
      </p:nvGrpSpPr>
      <p:grpSpPr>
        <a:xfrm>
          <a:off x="0" y="0"/>
          <a:ext cx="0" cy="0"/>
          <a:chOff x="0" y="0"/>
          <a:chExt cx="0" cy="0"/>
        </a:xfrm>
      </p:grpSpPr>
      <p:sp>
        <p:nvSpPr>
          <p:cNvPr id="179" name="Slide Title"/>
          <p:cNvSpPr txBox="1"/>
          <p:nvPr>
            <p:ph type="title" hasCustomPrompt="1"/>
          </p:nvPr>
        </p:nvSpPr>
        <p:spPr>
          <a:xfrm>
            <a:off x="1206500" y="952500"/>
            <a:ext cx="9779000" cy="1435100"/>
          </a:xfrm>
          <a:prstGeom prst="rect">
            <a:avLst/>
          </a:prstGeom>
        </p:spPr>
        <p:txBody>
          <a:bodyPr/>
          <a:lstStyle>
            <a:lvl1pPr>
              <a:defRPr>
                <a:solidFill>
                  <a:srgbClr val="FFFFFF"/>
                </a:solidFill>
              </a:defRPr>
            </a:lvl1pPr>
          </a:lstStyle>
          <a:p>
            <a:pPr/>
            <a:r>
              <a:t>Slide Title</a:t>
            </a:r>
          </a:p>
        </p:txBody>
      </p:sp>
      <p:sp>
        <p:nvSpPr>
          <p:cNvPr id="180" name="Slide Subtitle"/>
          <p:cNvSpPr txBox="1"/>
          <p:nvPr>
            <p:ph type="body" sz="quarter" idx="21" hasCustomPrompt="1"/>
          </p:nvPr>
        </p:nvSpPr>
        <p:spPr>
          <a:xfrm>
            <a:off x="1206500" y="2245962"/>
            <a:ext cx="9779000" cy="934780"/>
          </a:xfrm>
          <a:prstGeom prst="rect">
            <a:avLst/>
          </a:prstGeom>
        </p:spPr>
        <p:txBody>
          <a:bodyPr lIns="45719" tIns="45719" rIns="45719" bIns="45719"/>
          <a:lstStyle>
            <a:lvl1pPr marL="0" indent="0" defTabSz="825500">
              <a:lnSpc>
                <a:spcPct val="100000"/>
              </a:lnSpc>
              <a:spcBef>
                <a:spcPts val="0"/>
              </a:spcBef>
              <a:buSzTx/>
              <a:buNone/>
              <a:defRPr b="1" sz="5500">
                <a:solidFill>
                  <a:srgbClr val="FFFFFF"/>
                </a:solidFill>
              </a:defRPr>
            </a:lvl1pPr>
          </a:lstStyle>
          <a:p>
            <a:pPr/>
            <a:r>
              <a:t>Slide Subtitle</a:t>
            </a:r>
          </a:p>
        </p:txBody>
      </p:sp>
      <p:sp>
        <p:nvSpPr>
          <p:cNvPr id="181" name="Body Level One…"/>
          <p:cNvSpPr txBox="1"/>
          <p:nvPr>
            <p:ph type="body" sz="half" idx="1" hasCustomPrompt="1"/>
          </p:nvPr>
        </p:nvSpPr>
        <p:spPr>
          <a:xfrm>
            <a:off x="1206500" y="4248504"/>
            <a:ext cx="9779000" cy="8256012"/>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a:r>
              <a:t>Slide bullet text</a:t>
            </a:r>
          </a:p>
          <a:p>
            <a:pPr lvl="1"/>
            <a:r>
              <a:t/>
            </a:r>
          </a:p>
          <a:p>
            <a:pPr lvl="2"/>
            <a:r>
              <a:t/>
            </a:r>
          </a:p>
          <a:p>
            <a:pPr lvl="3"/>
            <a:r>
              <a:t/>
            </a:r>
          </a:p>
          <a:p>
            <a:pPr lvl="4"/>
            <a:r>
              <a:t/>
            </a:r>
          </a:p>
        </p:txBody>
      </p:sp>
      <p:sp>
        <p:nvSpPr>
          <p:cNvPr id="182"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solidFill>
          <a:srgbClr val="000000"/>
        </a:solidFill>
      </p:bgPr>
    </p:bg>
    <p:spTree>
      <p:nvGrpSpPr>
        <p:cNvPr id="1" name=""/>
        <p:cNvGrpSpPr/>
        <p:nvPr/>
      </p:nvGrpSpPr>
      <p:grpSpPr>
        <a:xfrm>
          <a:off x="0" y="0"/>
          <a:ext cx="0" cy="0"/>
          <a:chOff x="0" y="0"/>
          <a:chExt cx="0" cy="0"/>
        </a:xfrm>
      </p:grpSpPr>
      <p:sp>
        <p:nvSpPr>
          <p:cNvPr id="189" name="Slide Title"/>
          <p:cNvSpPr txBox="1"/>
          <p:nvPr>
            <p:ph type="title" hasCustomPrompt="1"/>
          </p:nvPr>
        </p:nvSpPr>
        <p:spPr>
          <a:xfrm>
            <a:off x="1206500" y="952500"/>
            <a:ext cx="21971000" cy="1433163"/>
          </a:xfrm>
          <a:prstGeom prst="rect">
            <a:avLst/>
          </a:prstGeom>
        </p:spPr>
        <p:txBody>
          <a:bodyPr/>
          <a:lstStyle>
            <a:lvl1pPr>
              <a:defRPr>
                <a:solidFill>
                  <a:srgbClr val="FFFFFF"/>
                </a:solidFill>
              </a:defRPr>
            </a:lvl1pPr>
          </a:lstStyle>
          <a:p>
            <a:pPr/>
            <a:r>
              <a:t>Slide Title</a:t>
            </a:r>
          </a:p>
        </p:txBody>
      </p:sp>
      <p:sp>
        <p:nvSpPr>
          <p:cNvPr id="190" name="Slide Subtitle"/>
          <p:cNvSpPr txBox="1"/>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b="1" sz="5500">
                <a:solidFill>
                  <a:srgbClr val="FFFFFF"/>
                </a:solidFill>
              </a:defRPr>
            </a:lvl1pPr>
          </a:lstStyle>
          <a:p>
            <a:pPr/>
            <a:r>
              <a:t>Slide Subtitle</a:t>
            </a:r>
          </a:p>
        </p:txBody>
      </p:sp>
      <p:sp>
        <p:nvSpPr>
          <p:cNvPr id="191" name="Body Level One…"/>
          <p:cNvSpPr txBox="1"/>
          <p:nvPr>
            <p:ph type="body" idx="1" hasCustomPrompt="1"/>
          </p:nvPr>
        </p:nvSpPr>
        <p:spPr>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a:r>
              <a:t>Slide bullet text</a:t>
            </a:r>
          </a:p>
          <a:p>
            <a:pPr lvl="1"/>
            <a:r>
              <a:t/>
            </a:r>
          </a:p>
          <a:p>
            <a:pPr lvl="2"/>
            <a:r>
              <a:t/>
            </a:r>
          </a:p>
          <a:p>
            <a:pPr lvl="3"/>
            <a:r>
              <a:t/>
            </a:r>
          </a:p>
          <a:p>
            <a:pPr lvl="4"/>
            <a:r>
              <a:t/>
            </a:r>
          </a:p>
        </p:txBody>
      </p:sp>
      <p:sp>
        <p:nvSpPr>
          <p:cNvPr id="192"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4.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5.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6.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7.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8.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9.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10.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1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12.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13.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14.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15.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16.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17.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18.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19.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20.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21.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22.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23.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24.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25.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26.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27.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28.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29.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30.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31.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32.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33.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34.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35.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36.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37.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38.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39.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40.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41.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42.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43.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44.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45.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46.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47.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48.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49.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50.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51.png"/></Relationships>

</file>

<file path=ppt/slides/_rels/slide5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52.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53.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54.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55.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56.png"/></Relationships>

</file>

<file path=ppt/slides/_rels/slide6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57.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58.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59.png"/><Relationship Id="rId4" Type="http://schemas.openxmlformats.org/officeDocument/2006/relationships/image" Target="../media/image60.png"/></Relationships>

</file>

<file path=ppt/slides/_rels/slide6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61.png"/></Relationships>

</file>

<file path=ppt/slides/_rels/slide6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62.png"/></Relationships>

</file>

<file path=ppt/slides/_rels/slide6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63.png"/></Relationships>

</file>

<file path=ppt/slides/_rels/slide70.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64.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65.png"/></Relationships>

</file>

<file path=ppt/slides/_rels/slide7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66.png"/></Relationships>

</file>

<file path=ppt/slides/_rels/slide7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67.png"/></Relationships>

</file>

<file path=ppt/slides/_rels/slide7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68.png"/></Relationships>

</file>

<file path=ppt/slides/_rels/slide7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69.png"/></Relationships>

</file>

<file path=ppt/slides/_rels/slide7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70.png"/></Relationships>

</file>

<file path=ppt/slides/_rels/slide7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71.png"/></Relationships>

</file>

<file path=ppt/slides/_rels/slide7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72.png"/></Relationships>

</file>

<file path=ppt/slides/_rels/slide8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73.png"/></Relationships>

</file>

<file path=ppt/slides/_rels/slide81.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74.png"/></Relationships>

</file>

<file path=ppt/slides/_rels/slide8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75.png"/></Relationships>

</file>

<file path=ppt/slides/_rels/slide8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76.png"/></Relationships>

</file>

<file path=ppt/slides/_rels/slide8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77.png"/></Relationships>

</file>

<file path=ppt/slides/_rels/slide8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78.png"/></Relationships>

</file>

<file path=ppt/slides/_rels/slide8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79.png"/></Relationships>

</file>

<file path=ppt/slides/_rels/slide88.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80.png"/></Relationships>

</file>

<file path=ppt/slides/_rels/slide9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81.png"/></Relationships>

</file>

<file path=ppt/slides/_rels/slide9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82.png"/></Relationships>

</file>

<file path=ppt/slides/_rels/slide9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83.png"/></Relationships>

</file>

<file path=ppt/slides/_rels/slide9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84.png"/></Relationships>

</file>

<file path=ppt/slides/_rels/slide9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85.png"/></Relationships>

</file>

<file path=ppt/slides/_rels/slide95.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96.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97.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98.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hyperlink" Target="https://www.youtube.com/watch?v=WWA-Vzn_BPE" TargetMode="External"/><Relationship Id="rId3" Type="http://schemas.openxmlformats.org/officeDocument/2006/relationships/hyperlink" Target="https://www.youtube.com/watch?v=fEFhGpCdvMg" TargetMode="External"/><Relationship Id="rId4" Type="http://schemas.openxmlformats.org/officeDocument/2006/relationships/hyperlink" Target="https://www.youtube.com/watch?v=Kpppt99WSZo" TargetMode="External"/><Relationship Id="rId5" Type="http://schemas.openxmlformats.org/officeDocument/2006/relationships/hyperlink" Target="" TargetMode="External"/><Relationship Id="rId6" Type="http://schemas.openxmlformats.org/officeDocument/2006/relationships/hyperlink" Target="https://www.youtube.com/watch?v=-q6ZExGHE3k" TargetMode="External"/></Relationships>

</file>

<file path=ppt/slides/_rels/slide99.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100.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01.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102.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103.xml.rels><?xml version="1.0" encoding="UTF-8"?>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Frank (Buddy) Sardoni 6/11/2026"/>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Frank (Buddy) Sardoni 6/11/2026</a:t>
            </a:r>
          </a:p>
        </p:txBody>
      </p:sp>
      <p:sp>
        <p:nvSpPr>
          <p:cNvPr id="202" name="South Atlantic Umpires 2026"/>
          <p:cNvSpPr txBox="1"/>
          <p:nvPr>
            <p:ph type="title"/>
          </p:nvPr>
        </p:nvSpPr>
        <p:spPr>
          <a:prstGeom prst="rect">
            <a:avLst/>
          </a:prstGeom>
        </p:spPr>
        <p:txBody>
          <a:bodyPr/>
          <a:lstStyle/>
          <a:p>
            <a:pPr/>
            <a:r>
              <a:t>South Atlantic Umpires 2026</a:t>
            </a:r>
          </a:p>
        </p:txBody>
      </p:sp>
      <p:sp>
        <p:nvSpPr>
          <p:cNvPr id="203" name="Two Person Umpire System"/>
          <p:cNvSpPr txBox="1"/>
          <p:nvPr>
            <p:ph type="body" sz="quarter" idx="1"/>
          </p:nvPr>
        </p:nvSpPr>
        <p:spPr>
          <a:prstGeom prst="rect">
            <a:avLst/>
          </a:prstGeom>
          <a:solidFill>
            <a:srgbClr val="00A1FF"/>
          </a:solidFill>
        </p:spPr>
        <p:txBody>
          <a:bodyPr/>
          <a:lstStyle>
            <a:lvl1pPr algn="ctr">
              <a:defRPr b="0" sz="4700">
                <a:solidFill>
                  <a:srgbClr val="000000"/>
                </a:solidFill>
                <a:latin typeface="Helvetica Neue Medium"/>
                <a:ea typeface="Helvetica Neue Medium"/>
                <a:cs typeface="Helvetica Neue Medium"/>
                <a:sym typeface="Helvetica Neue Medium"/>
              </a:defRPr>
            </a:lvl1pPr>
          </a:lstStyle>
          <a:p>
            <a:pPr/>
            <a:r>
              <a:t>Two Person Umpire System</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Key Points"/>
          <p:cNvSpPr txBox="1"/>
          <p:nvPr>
            <p:ph type="title"/>
          </p:nvPr>
        </p:nvSpPr>
        <p:spPr>
          <a:prstGeom prst="rect">
            <a:avLst/>
          </a:prstGeom>
        </p:spPr>
        <p:txBody>
          <a:bodyPr/>
          <a:lstStyle/>
          <a:p>
            <a:pPr/>
            <a:r>
              <a:t>Key Points</a:t>
            </a:r>
          </a:p>
        </p:txBody>
      </p:sp>
      <p:sp>
        <p:nvSpPr>
          <p:cNvPr id="206" name="2 person Umpire System"/>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2 person Umpire System</a:t>
            </a:r>
          </a:p>
        </p:txBody>
      </p:sp>
      <p:sp>
        <p:nvSpPr>
          <p:cNvPr id="207" name="Please understand the point of these mechanics are to create a fundamental understanding of the 2 umpire system…"/>
          <p:cNvSpPr txBox="1"/>
          <p:nvPr>
            <p:ph type="body" idx="1"/>
          </p:nvPr>
        </p:nvSpPr>
        <p:spPr>
          <a:xfrm>
            <a:off x="1206500" y="4248504"/>
            <a:ext cx="17868287" cy="9220555"/>
          </a:xfrm>
          <a:prstGeom prst="rect">
            <a:avLst/>
          </a:prstGeom>
        </p:spPr>
        <p:txBody>
          <a:bodyPr/>
          <a:lstStyle/>
          <a:p>
            <a:pPr/>
            <a:r>
              <a:t>Please understand the point of these mechanics are to create a fundamental understanding of the 2 umpire system</a:t>
            </a:r>
          </a:p>
          <a:p>
            <a:pPr/>
            <a:r>
              <a:t>This presentation is a basic way to run 2 man. Understand that different assigners, organizations and crews may run the system differently. It does not mean it is wrong!</a:t>
            </a:r>
          </a:p>
          <a:p>
            <a:pPr/>
            <a:r>
              <a:t>Verbal and visual communications is key!!! Don’t be afraid to verbalize during a game with your partner. </a:t>
            </a:r>
          </a:p>
          <a:p>
            <a:pPr/>
            <a:r>
              <a:t>Keep it simple: 3 rotations</a:t>
            </a:r>
          </a:p>
          <a:p>
            <a:pPr/>
            <a:r>
              <a:t>Be a crew guy: Know both your and your partners responsibilities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Rotations 2 Man Umpire System"/>
          <p:cNvSpPr txBox="1"/>
          <p:nvPr>
            <p:ph type="title"/>
          </p:nvPr>
        </p:nvSpPr>
        <p:spPr>
          <a:prstGeom prst="rect">
            <a:avLst/>
          </a:prstGeom>
        </p:spPr>
        <p:txBody>
          <a:bodyPr/>
          <a:lstStyle/>
          <a:p>
            <a:pPr/>
            <a:r>
              <a:t>Rotations 2 Man Umpire System</a:t>
            </a:r>
          </a:p>
        </p:txBody>
      </p:sp>
      <p:sp>
        <p:nvSpPr>
          <p:cNvPr id="210" name="Only 3 Times we rotate."/>
          <p:cNvSpPr txBox="1"/>
          <p:nvPr>
            <p:ph type="body" idx="21"/>
          </p:nvPr>
        </p:nvSpPr>
        <p:spPr>
          <a:xfrm>
            <a:off x="1206500" y="2249296"/>
            <a:ext cx="21971000" cy="934780"/>
          </a:xfrm>
          <a:prstGeom prst="rect">
            <a:avLst/>
          </a:prstGeom>
          <a:extLst>
            <a:ext uri="{C572A759-6A51-4108-AA02-DFA0A04FC94B}">
              <ma14:wrappingTextBoxFlag xmlns:ma14="http://schemas.microsoft.com/office/mac/drawingml/2011/main" val="1"/>
            </a:ext>
          </a:extLst>
        </p:spPr>
        <p:txBody>
          <a:bodyPr/>
          <a:lstStyle/>
          <a:p>
            <a:pPr/>
            <a:r>
              <a:t>Only 3 Times we rotate.</a:t>
            </a:r>
          </a:p>
        </p:txBody>
      </p:sp>
      <p:sp>
        <p:nvSpPr>
          <p:cNvPr id="211" name="Runner on First ( This is a mirroring situation) PU mirrors R1…"/>
          <p:cNvSpPr txBox="1"/>
          <p:nvPr>
            <p:ph type="body" idx="1"/>
          </p:nvPr>
        </p:nvSpPr>
        <p:spPr>
          <a:xfrm>
            <a:off x="1105228" y="4248504"/>
            <a:ext cx="22173544" cy="9189626"/>
          </a:xfrm>
          <a:prstGeom prst="rect">
            <a:avLst/>
          </a:prstGeom>
        </p:spPr>
        <p:txBody>
          <a:bodyPr/>
          <a:lstStyle/>
          <a:p>
            <a:pPr marL="512063" indent="-512063" defTabSz="2048204">
              <a:spcBef>
                <a:spcPts val="3700"/>
              </a:spcBef>
              <a:defRPr sz="6048"/>
            </a:pPr>
            <a:r>
              <a:t>Runner on First ( This is a mirroring situation) PU mirrors R1</a:t>
            </a:r>
          </a:p>
          <a:p>
            <a:pPr marL="512063" indent="-512063" defTabSz="2048204">
              <a:spcBef>
                <a:spcPts val="3700"/>
              </a:spcBef>
              <a:defRPr sz="6048"/>
            </a:pPr>
            <a:r>
              <a:t>Runner on First and Third (This is a mirroring situation) PU mirrors R1 (</a:t>
            </a:r>
            <a:r>
              <a:rPr b="1">
                <a:solidFill>
                  <a:srgbClr val="941100"/>
                </a:solidFill>
              </a:rPr>
              <a:t>Not if 2 outs 3-2 count runner moving</a:t>
            </a:r>
            <a:r>
              <a:t>.)</a:t>
            </a:r>
          </a:p>
          <a:p>
            <a:pPr marL="512063" indent="-512063" defTabSz="2048204">
              <a:spcBef>
                <a:spcPts val="3700"/>
              </a:spcBef>
              <a:defRPr sz="6048"/>
            </a:pPr>
            <a:r>
              <a:t>Runner on First and Second less than 2 outs fly ball to the outfield R2 commits to third base. No mirror PU must get a jump on the play. </a:t>
            </a:r>
          </a:p>
          <a:p>
            <a:pPr marL="0" indent="0" defTabSz="2048204">
              <a:spcBef>
                <a:spcPts val="3700"/>
              </a:spcBef>
              <a:buSzTx/>
              <a:buNone/>
              <a:defRPr sz="6048"/>
            </a:pPr>
            <a:r>
              <a:rPr b="1" i="1"/>
              <a:t>Note for all above scenarios</a:t>
            </a:r>
            <a:r>
              <a:t>: If the ball is down the Right field line PU should tell his partner he is on the line. This should let U1 know to cover the play into third base. Rotation is off.</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11">
                                            <p:bg/>
                                          </p:spTgt>
                                        </p:tgtEl>
                                        <p:attrNameLst>
                                          <p:attrName>style.visibility</p:attrName>
                                        </p:attrNameLst>
                                      </p:cBhvr>
                                      <p:to>
                                        <p:strVal val="visible"/>
                                      </p:to>
                                    </p:set>
                                    <p:animEffect filter="wipe(left)" transition="in">
                                      <p:cBhvr>
                                        <p:cTn id="7" dur="500"/>
                                        <p:tgtEl>
                                          <p:spTgt spid="211">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211">
                                            <p:txEl>
                                              <p:pRg st="0" end="0"/>
                                            </p:txEl>
                                          </p:spTgt>
                                        </p:tgtEl>
                                        <p:attrNameLst>
                                          <p:attrName>style.visibility</p:attrName>
                                        </p:attrNameLst>
                                      </p:cBhvr>
                                      <p:to>
                                        <p:strVal val="visible"/>
                                      </p:to>
                                    </p:set>
                                    <p:animEffect filter="wipe(left)" transition="in">
                                      <p:cBhvr>
                                        <p:cTn id="10" dur="500"/>
                                        <p:tgtEl>
                                          <p:spTgt spid="21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211">
                                            <p:txEl>
                                              <p:pRg st="1" end="1"/>
                                            </p:txEl>
                                          </p:spTgt>
                                        </p:tgtEl>
                                        <p:attrNameLst>
                                          <p:attrName>style.visibility</p:attrName>
                                        </p:attrNameLst>
                                      </p:cBhvr>
                                      <p:to>
                                        <p:strVal val="visible"/>
                                      </p:to>
                                    </p:set>
                                    <p:animEffect filter="wipe(left)" transition="in">
                                      <p:cBhvr>
                                        <p:cTn id="15" dur="500"/>
                                        <p:tgtEl>
                                          <p:spTgt spid="21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8" presetID="22" grpId="1" fill="hold">
                                  <p:stCondLst>
                                    <p:cond delay="0"/>
                                  </p:stCondLst>
                                  <p:iterate type="el" backwards="0">
                                    <p:tmAbs val="0"/>
                                  </p:iterate>
                                  <p:childTnLst>
                                    <p:set>
                                      <p:cBhvr>
                                        <p:cTn id="19" fill="hold"/>
                                        <p:tgtEl>
                                          <p:spTgt spid="211">
                                            <p:txEl>
                                              <p:pRg st="2" end="2"/>
                                            </p:txEl>
                                          </p:spTgt>
                                        </p:tgtEl>
                                        <p:attrNameLst>
                                          <p:attrName>style.visibility</p:attrName>
                                        </p:attrNameLst>
                                      </p:cBhvr>
                                      <p:to>
                                        <p:strVal val="visible"/>
                                      </p:to>
                                    </p:set>
                                    <p:animEffect filter="wipe(left)" transition="in">
                                      <p:cBhvr>
                                        <p:cTn id="20" dur="500"/>
                                        <p:tgtEl>
                                          <p:spTgt spid="21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8" presetID="22" grpId="1" fill="hold">
                                  <p:stCondLst>
                                    <p:cond delay="0"/>
                                  </p:stCondLst>
                                  <p:iterate type="el" backwards="0">
                                    <p:tmAbs val="0"/>
                                  </p:iterate>
                                  <p:childTnLst>
                                    <p:set>
                                      <p:cBhvr>
                                        <p:cTn id="24" fill="hold"/>
                                        <p:tgtEl>
                                          <p:spTgt spid="211">
                                            <p:txEl>
                                              <p:pRg st="3" end="3"/>
                                            </p:txEl>
                                          </p:spTgt>
                                        </p:tgtEl>
                                        <p:attrNameLst>
                                          <p:attrName>style.visibility</p:attrName>
                                        </p:attrNameLst>
                                      </p:cBhvr>
                                      <p:to>
                                        <p:strVal val="visible"/>
                                      </p:to>
                                    </p:set>
                                    <p:animEffect filter="wipe(left)" transition="in">
                                      <p:cBhvr>
                                        <p:cTn id="25" dur="500"/>
                                        <p:tgtEl>
                                          <p:spTgt spid="211">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11"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TWO Umpire System"/>
          <p:cNvSpPr txBox="1"/>
          <p:nvPr>
            <p:ph type="body" idx="1"/>
          </p:nvPr>
        </p:nvSpPr>
        <p:spPr>
          <a:xfrm>
            <a:off x="-98444" y="-2288671"/>
            <a:ext cx="24580888" cy="10606182"/>
          </a:xfrm>
          <a:prstGeom prst="rect">
            <a:avLst/>
          </a:prstGeom>
          <a:solidFill>
            <a:srgbClr val="000000"/>
          </a:solidFill>
        </p:spPr>
        <p:txBody>
          <a:bodyPr/>
          <a:lstStyle>
            <a:lvl1pPr algn="l">
              <a:defRPr spc="-144" sz="14400" u="sng">
                <a:solidFill>
                  <a:srgbClr val="FFFFFF"/>
                </a:solidFill>
              </a:defRPr>
            </a:lvl1pPr>
          </a:lstStyle>
          <a:p>
            <a:pPr/>
            <a:r>
              <a:t>TWO Umpire System</a:t>
            </a:r>
          </a:p>
        </p:txBody>
      </p:sp>
      <p:sp>
        <p:nvSpPr>
          <p:cNvPr id="214" name="No One on Base"/>
          <p:cNvSpPr txBox="1"/>
          <p:nvPr>
            <p:ph type="body" idx="21"/>
          </p:nvPr>
        </p:nvSpPr>
        <p:spPr>
          <a:xfrm>
            <a:off x="-352398" y="8173682"/>
            <a:ext cx="24761807" cy="7706927"/>
          </a:xfrm>
          <a:prstGeom prst="rect">
            <a:avLst/>
          </a:prstGeom>
          <a:solidFill>
            <a:srgbClr val="000000"/>
          </a:solidFill>
          <a:extLst>
            <a:ext uri="{C572A759-6A51-4108-AA02-DFA0A04FC94B}">
              <ma14:wrappingTextBoxFlag xmlns:ma14="http://schemas.microsoft.com/office/mac/drawingml/2011/main" val="1"/>
            </a:ext>
          </a:extLst>
        </p:spPr>
        <p:txBody>
          <a:bodyPr/>
          <a:lstStyle/>
          <a:p>
            <a:pPr lvl="4" marL="0" indent="1828800" defTabSz="825500">
              <a:lnSpc>
                <a:spcPct val="100000"/>
              </a:lnSpc>
              <a:spcBef>
                <a:spcPts val="0"/>
              </a:spcBef>
              <a:buSzTx/>
              <a:buNone/>
              <a:defRPr b="1" sz="12000">
                <a:solidFill>
                  <a:srgbClr val="0433FF"/>
                </a:solidFill>
              </a:defRPr>
            </a:pPr>
            <a:r>
              <a:t>No One on Base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100%"/>
          <p:cNvSpPr txBox="1"/>
          <p:nvPr>
            <p:ph type="body" idx="1"/>
          </p:nvPr>
        </p:nvSpPr>
        <p:spPr>
          <a:prstGeom prst="rect">
            <a:avLst/>
          </a:prstGeom>
        </p:spPr>
        <p:txBody>
          <a:bodyPr/>
          <a:lstStyle/>
          <a:p>
            <a:pPr/>
          </a:p>
        </p:txBody>
      </p:sp>
      <p:sp>
        <p:nvSpPr>
          <p:cNvPr id="217" name="Fact information"/>
          <p:cNvSpPr txBox="1"/>
          <p:nvPr>
            <p:ph type="body" idx="21"/>
          </p:nvPr>
        </p:nvSpPr>
        <p:spPr>
          <a:prstGeom prst="rect">
            <a:avLst/>
          </a:prstGeom>
        </p:spPr>
        <p:txBody>
          <a:bodyPr/>
          <a:lstStyle/>
          <a:p>
            <a:pPr/>
          </a:p>
        </p:txBody>
      </p:sp>
      <p:pic>
        <p:nvPicPr>
          <p:cNvPr id="218"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219"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20"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221"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22"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223"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24"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25" name="Walking"/>
          <p:cNvSpPr/>
          <p:nvPr/>
        </p:nvSpPr>
        <p:spPr>
          <a:xfrm>
            <a:off x="12859394" y="1136964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26"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27" name="Male"/>
          <p:cNvSpPr/>
          <p:nvPr/>
        </p:nvSpPr>
        <p:spPr>
          <a:xfrm>
            <a:off x="16892071" y="7212870"/>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28" name="Baseball"/>
          <p:cNvSpPr/>
          <p:nvPr/>
        </p:nvSpPr>
        <p:spPr>
          <a:xfrm>
            <a:off x="11897090" y="11505825"/>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29"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30"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31"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32" name="No one on, Ground ball to the infield"/>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 one on, Ground ball to the infield</a:t>
            </a:r>
          </a:p>
        </p:txBody>
      </p:sp>
      <p:sp>
        <p:nvSpPr>
          <p:cNvPr id="233" name="B"/>
          <p:cNvSpPr txBox="1"/>
          <p:nvPr/>
        </p:nvSpPr>
        <p:spPr>
          <a:xfrm>
            <a:off x="12992168" y="6736591"/>
            <a:ext cx="531877" cy="8084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a:t>
            </a:r>
          </a:p>
        </p:txBody>
      </p:sp>
      <p:sp>
        <p:nvSpPr>
          <p:cNvPr id="234" name="C"/>
          <p:cNvSpPr txBox="1"/>
          <p:nvPr/>
        </p:nvSpPr>
        <p:spPr>
          <a:xfrm>
            <a:off x="10691990" y="6761991"/>
            <a:ext cx="554432" cy="8084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a:t>
            </a:r>
          </a:p>
        </p:txBody>
      </p:sp>
      <p:sp>
        <p:nvSpPr>
          <p:cNvPr id="235" name="A"/>
          <p:cNvSpPr txBox="1"/>
          <p:nvPr/>
        </p:nvSpPr>
        <p:spPr>
          <a:xfrm>
            <a:off x="17509723" y="7465888"/>
            <a:ext cx="509322"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a:t>
            </a:r>
          </a:p>
        </p:txBody>
      </p:sp>
      <p:sp>
        <p:nvSpPr>
          <p:cNvPr id="236" name="D"/>
          <p:cNvSpPr txBox="1"/>
          <p:nvPr/>
        </p:nvSpPr>
        <p:spPr>
          <a:xfrm>
            <a:off x="6625032" y="8111352"/>
            <a:ext cx="543460"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a:t>
            </a:r>
          </a:p>
        </p:txBody>
      </p:sp>
      <p:sp>
        <p:nvSpPr>
          <p:cNvPr id="237" name="WA"/>
          <p:cNvSpPr/>
          <p:nvPr/>
        </p:nvSpPr>
        <p:spPr>
          <a:xfrm>
            <a:off x="11056777" y="7442200"/>
            <a:ext cx="2071460" cy="539021"/>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lvl1pPr>
          </a:lstStyle>
          <a:p>
            <a:pPr/>
            <a:r>
              <a:t>WA</a:t>
            </a:r>
          </a:p>
        </p:txBody>
      </p:sp>
      <p:sp>
        <p:nvSpPr>
          <p:cNvPr id="238" name="WA…"/>
          <p:cNvSpPr/>
          <p:nvPr/>
        </p:nvSpPr>
        <p:spPr>
          <a:xfrm>
            <a:off x="3032721" y="9906955"/>
            <a:ext cx="5744507" cy="1309145"/>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r>
              <a:t>WA</a:t>
            </a:r>
          </a:p>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r>
              <a:t>Working Area</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100%"/>
          <p:cNvSpPr txBox="1"/>
          <p:nvPr>
            <p:ph type="body" idx="1"/>
          </p:nvPr>
        </p:nvSpPr>
        <p:spPr>
          <a:prstGeom prst="rect">
            <a:avLst/>
          </a:prstGeom>
        </p:spPr>
        <p:txBody>
          <a:bodyPr/>
          <a:lstStyle/>
          <a:p>
            <a:pPr/>
          </a:p>
        </p:txBody>
      </p:sp>
      <p:sp>
        <p:nvSpPr>
          <p:cNvPr id="241" name="Fact information"/>
          <p:cNvSpPr txBox="1"/>
          <p:nvPr>
            <p:ph type="body" idx="21"/>
          </p:nvPr>
        </p:nvSpPr>
        <p:spPr>
          <a:prstGeom prst="rect">
            <a:avLst/>
          </a:prstGeom>
        </p:spPr>
        <p:txBody>
          <a:bodyPr/>
          <a:lstStyle/>
          <a:p>
            <a:pPr/>
          </a:p>
        </p:txBody>
      </p:sp>
      <p:pic>
        <p:nvPicPr>
          <p:cNvPr id="242" name="pasted-movie.png" descr="pasted-movie.png"/>
          <p:cNvPicPr>
            <a:picLocks noChangeAspect="1"/>
          </p:cNvPicPr>
          <p:nvPr/>
        </p:nvPicPr>
        <p:blipFill>
          <a:blip r:embed="rId2">
            <a:extLst/>
          </a:blip>
          <a:stretch>
            <a:fillRect/>
          </a:stretch>
        </p:blipFill>
        <p:spPr>
          <a:xfrm>
            <a:off x="-30337" y="-444320"/>
            <a:ext cx="23890896" cy="14931810"/>
          </a:xfrm>
          <a:prstGeom prst="rect">
            <a:avLst/>
          </a:prstGeom>
          <a:ln w="12700">
            <a:miter lim="400000"/>
          </a:ln>
        </p:spPr>
      </p:pic>
      <p:sp>
        <p:nvSpPr>
          <p:cNvPr id="243"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44"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245"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46"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247"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48"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49" name="Walking"/>
          <p:cNvSpPr/>
          <p:nvPr/>
        </p:nvSpPr>
        <p:spPr>
          <a:xfrm>
            <a:off x="15031532" y="9431073"/>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50" name="Male"/>
          <p:cNvSpPr/>
          <p:nvPr/>
        </p:nvSpPr>
        <p:spPr>
          <a:xfrm>
            <a:off x="14182445" y="10335282"/>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51" name="Male"/>
          <p:cNvSpPr/>
          <p:nvPr/>
        </p:nvSpPr>
        <p:spPr>
          <a:xfrm>
            <a:off x="16214737" y="6138479"/>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52" name="Baseball"/>
          <p:cNvSpPr/>
          <p:nvPr/>
        </p:nvSpPr>
        <p:spPr>
          <a:xfrm>
            <a:off x="10472354" y="6751983"/>
            <a:ext cx="539021" cy="5390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53"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54"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55"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56" name="No one on ground ball to Infield"/>
          <p:cNvSpPr txBox="1"/>
          <p:nvPr/>
        </p:nvSpPr>
        <p:spPr>
          <a:xfrm>
            <a:off x="8990898" y="848647"/>
            <a:ext cx="6930119"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 one on ground ball to Infield</a:t>
            </a:r>
          </a:p>
        </p:txBody>
      </p:sp>
      <p:sp>
        <p:nvSpPr>
          <p:cNvPr id="257" name="U1 Moves a few steps inside the diamond and looks for a true throw. If throw is true.  U1 should focus on the bag listens for ball hitting glove and foot hitting base. He also watches the play for foot pulls or bobbled ball."/>
          <p:cNvSpPr txBox="1"/>
          <p:nvPr/>
        </p:nvSpPr>
        <p:spPr>
          <a:xfrm>
            <a:off x="2246401" y="7326144"/>
            <a:ext cx="4768811" cy="64707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900"/>
            </a:lvl1pPr>
          </a:lstStyle>
          <a:p>
            <a:pPr/>
            <a:r>
              <a:t>U1 Moves a few steps inside the diamond and looks for a true throw. If throw is true.  U1 should focus on the bag listens for ball hitting glove and foot hitting base. He also watches the play for foot pulls or bobbled ball.</a:t>
            </a:r>
          </a:p>
        </p:txBody>
      </p:sp>
      <p:sp>
        <p:nvSpPr>
          <p:cNvPr id="258" name="PU moves up the first base line and looks for a pulled foot or swipe Tag. Hand Open off closed hand on."/>
          <p:cNvSpPr txBox="1"/>
          <p:nvPr/>
        </p:nvSpPr>
        <p:spPr>
          <a:xfrm>
            <a:off x="16773414" y="8992069"/>
            <a:ext cx="4019461" cy="415962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200"/>
            </a:lvl1pPr>
          </a:lstStyle>
          <a:p>
            <a:pPr/>
            <a:r>
              <a:t> PU moves up the first base line and looks for a pulled foot or swipe Tag. Hand Open off closed hand on.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100%"/>
          <p:cNvSpPr txBox="1"/>
          <p:nvPr>
            <p:ph type="body" idx="1"/>
          </p:nvPr>
        </p:nvSpPr>
        <p:spPr>
          <a:prstGeom prst="rect">
            <a:avLst/>
          </a:prstGeom>
        </p:spPr>
        <p:txBody>
          <a:bodyPr/>
          <a:lstStyle/>
          <a:p>
            <a:pPr/>
          </a:p>
        </p:txBody>
      </p:sp>
      <p:sp>
        <p:nvSpPr>
          <p:cNvPr id="261" name="Fact information"/>
          <p:cNvSpPr txBox="1"/>
          <p:nvPr>
            <p:ph type="body" idx="21"/>
          </p:nvPr>
        </p:nvSpPr>
        <p:spPr>
          <a:prstGeom prst="rect">
            <a:avLst/>
          </a:prstGeom>
        </p:spPr>
        <p:txBody>
          <a:bodyPr/>
          <a:lstStyle/>
          <a:p>
            <a:pPr/>
          </a:p>
        </p:txBody>
      </p:sp>
      <p:pic>
        <p:nvPicPr>
          <p:cNvPr id="262" name="pasted-movie.png" descr="pasted-movie.png"/>
          <p:cNvPicPr>
            <a:picLocks noChangeAspect="1"/>
          </p:cNvPicPr>
          <p:nvPr/>
        </p:nvPicPr>
        <p:blipFill>
          <a:blip r:embed="rId2">
            <a:extLst/>
          </a:blip>
          <a:stretch>
            <a:fillRect/>
          </a:stretch>
        </p:blipFill>
        <p:spPr>
          <a:xfrm>
            <a:off x="-30337" y="-444320"/>
            <a:ext cx="23890896" cy="14931810"/>
          </a:xfrm>
          <a:prstGeom prst="rect">
            <a:avLst/>
          </a:prstGeom>
          <a:ln w="12700">
            <a:miter lim="400000"/>
          </a:ln>
        </p:spPr>
      </p:pic>
      <p:sp>
        <p:nvSpPr>
          <p:cNvPr id="263"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64"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265"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66"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267"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68"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69" name="Walking"/>
          <p:cNvSpPr/>
          <p:nvPr/>
        </p:nvSpPr>
        <p:spPr>
          <a:xfrm>
            <a:off x="15895716" y="8426752"/>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70" name="Male"/>
          <p:cNvSpPr/>
          <p:nvPr/>
        </p:nvSpPr>
        <p:spPr>
          <a:xfrm>
            <a:off x="16779642" y="10685626"/>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71" name="Male"/>
          <p:cNvSpPr/>
          <p:nvPr/>
        </p:nvSpPr>
        <p:spPr>
          <a:xfrm>
            <a:off x="16753219" y="6365866"/>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72"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73"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74" name="No one on ground ball to Infield with overthrow"/>
          <p:cNvSpPr txBox="1"/>
          <p:nvPr/>
        </p:nvSpPr>
        <p:spPr>
          <a:xfrm>
            <a:off x="8990898" y="848647"/>
            <a:ext cx="6930119"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 one on ground ball to Infield with overthrow</a:t>
            </a:r>
          </a:p>
        </p:txBody>
      </p:sp>
      <p:sp>
        <p:nvSpPr>
          <p:cNvPr id="275" name="U1 checks for obstruction, busts inside to avoid the runner and takes runner to second if he goes."/>
          <p:cNvSpPr txBox="1"/>
          <p:nvPr/>
        </p:nvSpPr>
        <p:spPr>
          <a:xfrm>
            <a:off x="2628928" y="8298024"/>
            <a:ext cx="5569058"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checks for obstruction, busts inside to avoid the runner and takes runner to second if he goes. </a:t>
            </a:r>
          </a:p>
        </p:txBody>
      </p:sp>
      <p:sp>
        <p:nvSpPr>
          <p:cNvPr id="276"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77" name="Baseball"/>
          <p:cNvSpPr/>
          <p:nvPr/>
        </p:nvSpPr>
        <p:spPr>
          <a:xfrm>
            <a:off x="19320468" y="8951620"/>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78" name="PU has over-throws and helps U1"/>
          <p:cNvSpPr txBox="1"/>
          <p:nvPr/>
        </p:nvSpPr>
        <p:spPr>
          <a:xfrm>
            <a:off x="17494387" y="11336015"/>
            <a:ext cx="4506145"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over-throws and helps U1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100%"/>
          <p:cNvSpPr txBox="1"/>
          <p:nvPr>
            <p:ph type="body" idx="1"/>
          </p:nvPr>
        </p:nvSpPr>
        <p:spPr>
          <a:prstGeom prst="rect">
            <a:avLst/>
          </a:prstGeom>
        </p:spPr>
        <p:txBody>
          <a:bodyPr/>
          <a:lstStyle/>
          <a:p>
            <a:pPr/>
          </a:p>
        </p:txBody>
      </p:sp>
      <p:sp>
        <p:nvSpPr>
          <p:cNvPr id="281" name="Fact information"/>
          <p:cNvSpPr txBox="1"/>
          <p:nvPr>
            <p:ph type="body" idx="21"/>
          </p:nvPr>
        </p:nvSpPr>
        <p:spPr>
          <a:prstGeom prst="rect">
            <a:avLst/>
          </a:prstGeom>
        </p:spPr>
        <p:txBody>
          <a:bodyPr/>
          <a:lstStyle/>
          <a:p>
            <a:pPr/>
          </a:p>
        </p:txBody>
      </p:sp>
      <p:pic>
        <p:nvPicPr>
          <p:cNvPr id="282" name="pasted-movie.png" descr="pasted-movie.png"/>
          <p:cNvPicPr>
            <a:picLocks noChangeAspect="1"/>
          </p:cNvPicPr>
          <p:nvPr/>
        </p:nvPicPr>
        <p:blipFill>
          <a:blip r:embed="rId2">
            <a:extLst/>
          </a:blip>
          <a:stretch>
            <a:fillRect/>
          </a:stretch>
        </p:blipFill>
        <p:spPr>
          <a:xfrm>
            <a:off x="-30337" y="-444320"/>
            <a:ext cx="23890896" cy="14931810"/>
          </a:xfrm>
          <a:prstGeom prst="rect">
            <a:avLst/>
          </a:prstGeom>
          <a:ln w="12700">
            <a:miter lim="400000"/>
          </a:ln>
        </p:spPr>
      </p:pic>
      <p:sp>
        <p:nvSpPr>
          <p:cNvPr id="283"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84"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285"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86"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287"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88"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89" name="Walking"/>
          <p:cNvSpPr/>
          <p:nvPr/>
        </p:nvSpPr>
        <p:spPr>
          <a:xfrm>
            <a:off x="12158844" y="4163191"/>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90" name="Male"/>
          <p:cNvSpPr/>
          <p:nvPr/>
        </p:nvSpPr>
        <p:spPr>
          <a:xfrm>
            <a:off x="11988995" y="12109384"/>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91" name="Male"/>
          <p:cNvSpPr/>
          <p:nvPr/>
        </p:nvSpPr>
        <p:spPr>
          <a:xfrm>
            <a:off x="12009615" y="5945151"/>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92"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93"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94" name="No one on ground ball to Infield with overthrow."/>
          <p:cNvSpPr txBox="1"/>
          <p:nvPr/>
        </p:nvSpPr>
        <p:spPr>
          <a:xfrm>
            <a:off x="8990898" y="848647"/>
            <a:ext cx="6930119"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 one on ground ball to Infield with overthrow.</a:t>
            </a:r>
          </a:p>
        </p:txBody>
      </p:sp>
      <p:sp>
        <p:nvSpPr>
          <p:cNvPr id="295" name="If runner goes U1 must take him into second base.U1 Looks for obstruction, missing the base, baserunner making a move to second."/>
          <p:cNvSpPr txBox="1"/>
          <p:nvPr/>
        </p:nvSpPr>
        <p:spPr>
          <a:xfrm>
            <a:off x="2095528" y="8152807"/>
            <a:ext cx="5569058" cy="5380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If runner goes U1 must take him into second base.U1 Looks for obstruction, missing the base, baserunner making a move to second.</a:t>
            </a:r>
          </a:p>
        </p:txBody>
      </p:sp>
      <p:sp>
        <p:nvSpPr>
          <p:cNvPr id="296"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97" name="Baseball"/>
          <p:cNvSpPr/>
          <p:nvPr/>
        </p:nvSpPr>
        <p:spPr>
          <a:xfrm>
            <a:off x="12360285" y="4815895"/>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98" name="PU follows the ball and then returns home if ball stays in play."/>
          <p:cNvSpPr txBox="1"/>
          <p:nvPr/>
        </p:nvSpPr>
        <p:spPr>
          <a:xfrm>
            <a:off x="16412661" y="9497341"/>
            <a:ext cx="5569058"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follows the ball and then returns home if ball stays in play.</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0" name="100%"/>
          <p:cNvSpPr txBox="1"/>
          <p:nvPr>
            <p:ph type="body" idx="1"/>
          </p:nvPr>
        </p:nvSpPr>
        <p:spPr>
          <a:prstGeom prst="rect">
            <a:avLst/>
          </a:prstGeom>
        </p:spPr>
        <p:txBody>
          <a:bodyPr/>
          <a:lstStyle/>
          <a:p>
            <a:pPr/>
          </a:p>
        </p:txBody>
      </p:sp>
      <p:sp>
        <p:nvSpPr>
          <p:cNvPr id="301" name="Fact information"/>
          <p:cNvSpPr txBox="1"/>
          <p:nvPr>
            <p:ph type="body" idx="21"/>
          </p:nvPr>
        </p:nvSpPr>
        <p:spPr>
          <a:prstGeom prst="rect">
            <a:avLst/>
          </a:prstGeom>
        </p:spPr>
        <p:txBody>
          <a:bodyPr/>
          <a:lstStyle/>
          <a:p>
            <a:pPr/>
          </a:p>
        </p:txBody>
      </p:sp>
      <p:pic>
        <p:nvPicPr>
          <p:cNvPr id="302"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303"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04"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305"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06"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307"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08"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09" name="Walking"/>
          <p:cNvSpPr/>
          <p:nvPr/>
        </p:nvSpPr>
        <p:spPr>
          <a:xfrm>
            <a:off x="12859394" y="1136964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310"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11" name="Male"/>
          <p:cNvSpPr/>
          <p:nvPr/>
        </p:nvSpPr>
        <p:spPr>
          <a:xfrm>
            <a:off x="16892071" y="7212870"/>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12" name="Baseball"/>
          <p:cNvSpPr/>
          <p:nvPr/>
        </p:nvSpPr>
        <p:spPr>
          <a:xfrm>
            <a:off x="11897090" y="11505825"/>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313"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14"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15"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16" name="Routine Fly Ball. No one on. U1 does not go out"/>
          <p:cNvSpPr txBox="1"/>
          <p:nvPr/>
        </p:nvSpPr>
        <p:spPr>
          <a:xfrm>
            <a:off x="2145635" y="255087"/>
            <a:ext cx="5094706" cy="21269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Routine Fly Ball. No one on. U1 </a:t>
            </a:r>
            <a:r>
              <a:rPr b="1"/>
              <a:t>does</a:t>
            </a:r>
            <a:r>
              <a:t> </a:t>
            </a:r>
            <a:r>
              <a:rPr b="1"/>
              <a:t>not </a:t>
            </a:r>
            <a:r>
              <a:t>go out</a:t>
            </a:r>
          </a:p>
        </p:txBody>
      </p:sp>
      <p:sp>
        <p:nvSpPr>
          <p:cNvPr id="317" name="On this particular play U1 comes in  because it is not a trouble ball.This changes if he goes out."/>
          <p:cNvSpPr txBox="1"/>
          <p:nvPr/>
        </p:nvSpPr>
        <p:spPr>
          <a:xfrm>
            <a:off x="25738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On this particular play U1 comes in  because it is not a trouble ball.This changes if he goes out.</a:t>
            </a:r>
          </a:p>
        </p:txBody>
      </p:sp>
      <p:sp>
        <p:nvSpPr>
          <p:cNvPr id="318" name="Line"/>
          <p:cNvSpPr/>
          <p:nvPr/>
        </p:nvSpPr>
        <p:spPr>
          <a:xfrm flipV="1">
            <a:off x="12164264" y="201036"/>
            <a:ext cx="1" cy="3791436"/>
          </a:xfrm>
          <a:prstGeom prst="line">
            <a:avLst/>
          </a:prstGeom>
          <a:ln w="25400">
            <a:solidFill>
              <a:srgbClr val="000000"/>
            </a:solidFill>
            <a:miter lim="400000"/>
          </a:ln>
        </p:spPr>
        <p:txBody>
          <a:bodyPr lIns="50800" tIns="50800" rIns="50800" bIns="50800" anchor="ctr"/>
          <a:lstStyle/>
          <a:p>
            <a:pPr/>
          </a:p>
        </p:txBody>
      </p:sp>
      <p:sp>
        <p:nvSpPr>
          <p:cNvPr id="319" name="Line"/>
          <p:cNvSpPr/>
          <p:nvPr/>
        </p:nvSpPr>
        <p:spPr>
          <a:xfrm flipH="1" flipV="1">
            <a:off x="6927812" y="2701051"/>
            <a:ext cx="2121449" cy="2562881"/>
          </a:xfrm>
          <a:prstGeom prst="line">
            <a:avLst/>
          </a:prstGeom>
          <a:ln w="25400">
            <a:solidFill>
              <a:srgbClr val="000000"/>
            </a:solidFill>
            <a:miter lim="400000"/>
          </a:ln>
        </p:spPr>
        <p:txBody>
          <a:bodyPr lIns="50800" tIns="50800" rIns="50800" bIns="50800" anchor="ctr"/>
          <a:lstStyle/>
          <a:p>
            <a:pPr/>
          </a:p>
        </p:txBody>
      </p:sp>
      <p:sp>
        <p:nvSpPr>
          <p:cNvPr id="320" name="Man"/>
          <p:cNvSpPr/>
          <p:nvPr/>
        </p:nvSpPr>
        <p:spPr>
          <a:xfrm>
            <a:off x="15959280" y="2681945"/>
            <a:ext cx="593442" cy="1532064"/>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9452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21" name="Man"/>
          <p:cNvSpPr/>
          <p:nvPr/>
        </p:nvSpPr>
        <p:spPr>
          <a:xfrm>
            <a:off x="11869879" y="1128264"/>
            <a:ext cx="593442" cy="1532065"/>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9452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22" name="Man"/>
          <p:cNvSpPr/>
          <p:nvPr/>
        </p:nvSpPr>
        <p:spPr>
          <a:xfrm>
            <a:off x="7467797" y="3216459"/>
            <a:ext cx="593442" cy="1532064"/>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9452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23" name="Line"/>
          <p:cNvSpPr/>
          <p:nvPr/>
        </p:nvSpPr>
        <p:spPr>
          <a:xfrm>
            <a:off x="16507446" y="4237712"/>
            <a:ext cx="894226" cy="1259439"/>
          </a:xfrm>
          <a:prstGeom prst="line">
            <a:avLst/>
          </a:prstGeom>
          <a:ln w="25400">
            <a:solidFill>
              <a:srgbClr val="000000"/>
            </a:solidFill>
            <a:miter lim="400000"/>
            <a:tailEnd type="triangle"/>
          </a:ln>
        </p:spPr>
        <p:txBody>
          <a:bodyPr lIns="50800" tIns="50800" rIns="50800" bIns="50800" anchor="ctr"/>
          <a:lstStyle/>
          <a:p>
            <a:pPr/>
          </a:p>
        </p:txBody>
      </p:sp>
      <p:sp>
        <p:nvSpPr>
          <p:cNvPr id="324" name="Double Arrow"/>
          <p:cNvSpPr/>
          <p:nvPr/>
        </p:nvSpPr>
        <p:spPr>
          <a:xfrm rot="19980000">
            <a:off x="8333040" y="2608975"/>
            <a:ext cx="2891810" cy="383238"/>
          </a:xfrm>
          <a:prstGeom prst="leftRightArrow">
            <a:avLst>
              <a:gd name="adj1" fmla="val 32000"/>
              <a:gd name="adj2" fmla="val 165677"/>
            </a:avLst>
          </a:pr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25" name="Line"/>
          <p:cNvSpPr/>
          <p:nvPr/>
        </p:nvSpPr>
        <p:spPr>
          <a:xfrm flipH="1">
            <a:off x="6222094" y="4418909"/>
            <a:ext cx="1122907" cy="1285050"/>
          </a:xfrm>
          <a:prstGeom prst="line">
            <a:avLst/>
          </a:prstGeom>
          <a:ln w="25400">
            <a:solidFill>
              <a:srgbClr val="000000"/>
            </a:solidFill>
            <a:miter lim="400000"/>
            <a:tailEnd type="triangle"/>
          </a:ln>
        </p:spPr>
        <p:txBody>
          <a:bodyPr lIns="50800" tIns="50800" rIns="50800" bIns="50800" anchor="ctr"/>
          <a:lstStyle/>
          <a:p>
            <a:pPr/>
          </a:p>
        </p:txBody>
      </p:sp>
      <p:sp>
        <p:nvSpPr>
          <p:cNvPr id="326" name="Double Arrow"/>
          <p:cNvSpPr/>
          <p:nvPr/>
        </p:nvSpPr>
        <p:spPr>
          <a:xfrm rot="1200000">
            <a:off x="12836978" y="2375120"/>
            <a:ext cx="2891810" cy="383238"/>
          </a:xfrm>
          <a:prstGeom prst="leftRightArrow">
            <a:avLst>
              <a:gd name="adj1" fmla="val 32000"/>
              <a:gd name="adj2" fmla="val 165677"/>
            </a:avLst>
          </a:pr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27" name="PU"/>
          <p:cNvSpPr txBox="1"/>
          <p:nvPr/>
        </p:nvSpPr>
        <p:spPr>
          <a:xfrm>
            <a:off x="8939261" y="1245324"/>
            <a:ext cx="949453"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PU</a:t>
            </a:r>
          </a:p>
        </p:txBody>
      </p:sp>
      <p:sp>
        <p:nvSpPr>
          <p:cNvPr id="328" name="PU"/>
          <p:cNvSpPr txBox="1"/>
          <p:nvPr/>
        </p:nvSpPr>
        <p:spPr>
          <a:xfrm>
            <a:off x="6313602" y="3761039"/>
            <a:ext cx="949453"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PU</a:t>
            </a:r>
          </a:p>
        </p:txBody>
      </p:sp>
      <p:sp>
        <p:nvSpPr>
          <p:cNvPr id="329" name="PU"/>
          <p:cNvSpPr txBox="1"/>
          <p:nvPr/>
        </p:nvSpPr>
        <p:spPr>
          <a:xfrm>
            <a:off x="14439814" y="1245324"/>
            <a:ext cx="949453"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PU</a:t>
            </a:r>
          </a:p>
        </p:txBody>
      </p:sp>
      <p:sp>
        <p:nvSpPr>
          <p:cNvPr id="330" name="PU comes out from behind the plate and takes all fly balls except down the right field line."/>
          <p:cNvSpPr txBox="1"/>
          <p:nvPr/>
        </p:nvSpPr>
        <p:spPr>
          <a:xfrm>
            <a:off x="16200392" y="9630742"/>
            <a:ext cx="574450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comes out from behind the plate and takes all fly balls except down the right field line.</a:t>
            </a:r>
          </a:p>
        </p:txBody>
      </p:sp>
      <p:sp>
        <p:nvSpPr>
          <p:cNvPr id="331" name="Line"/>
          <p:cNvSpPr/>
          <p:nvPr/>
        </p:nvSpPr>
        <p:spPr>
          <a:xfrm flipH="1">
            <a:off x="15280201" y="2365222"/>
            <a:ext cx="1723326" cy="2829796"/>
          </a:xfrm>
          <a:prstGeom prst="line">
            <a:avLst/>
          </a:prstGeom>
          <a:ln w="25400">
            <a:solidFill>
              <a:srgbClr val="000000"/>
            </a:solidFill>
            <a:miter lim="400000"/>
          </a:ln>
        </p:spPr>
        <p:txBody>
          <a:bodyPr lIns="50800" tIns="50800" rIns="50800" bIns="50800" anchor="ctr"/>
          <a:lstStyle/>
          <a:p>
            <a:pPr/>
          </a:p>
        </p:txBody>
      </p:sp>
      <p:sp>
        <p:nvSpPr>
          <p:cNvPr id="332" name="PU"/>
          <p:cNvSpPr txBox="1"/>
          <p:nvPr/>
        </p:nvSpPr>
        <p:spPr>
          <a:xfrm>
            <a:off x="17074457" y="3849939"/>
            <a:ext cx="949453"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PU</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4" name="100%"/>
          <p:cNvSpPr txBox="1"/>
          <p:nvPr>
            <p:ph type="body" idx="1"/>
          </p:nvPr>
        </p:nvSpPr>
        <p:spPr>
          <a:prstGeom prst="rect">
            <a:avLst/>
          </a:prstGeom>
        </p:spPr>
        <p:txBody>
          <a:bodyPr/>
          <a:lstStyle/>
          <a:p>
            <a:pPr/>
          </a:p>
        </p:txBody>
      </p:sp>
      <p:sp>
        <p:nvSpPr>
          <p:cNvPr id="335" name="Fact information"/>
          <p:cNvSpPr txBox="1"/>
          <p:nvPr>
            <p:ph type="body" idx="21"/>
          </p:nvPr>
        </p:nvSpPr>
        <p:spPr>
          <a:prstGeom prst="rect">
            <a:avLst/>
          </a:prstGeom>
        </p:spPr>
        <p:txBody>
          <a:bodyPr/>
          <a:lstStyle/>
          <a:p>
            <a:pPr/>
          </a:p>
        </p:txBody>
      </p:sp>
      <p:pic>
        <p:nvPicPr>
          <p:cNvPr id="336"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337"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38"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339"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40"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341"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42"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43" name="Walking"/>
          <p:cNvSpPr/>
          <p:nvPr/>
        </p:nvSpPr>
        <p:spPr>
          <a:xfrm>
            <a:off x="12859394" y="1136964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344"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45" name="Male"/>
          <p:cNvSpPr/>
          <p:nvPr/>
        </p:nvSpPr>
        <p:spPr>
          <a:xfrm>
            <a:off x="16892071" y="7212870"/>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46" name="Baseball"/>
          <p:cNvSpPr/>
          <p:nvPr/>
        </p:nvSpPr>
        <p:spPr>
          <a:xfrm>
            <a:off x="11897090" y="11505825"/>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347"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48"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49"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50" name="Trouble Balls. No one on. U1 goes out."/>
          <p:cNvSpPr txBox="1"/>
          <p:nvPr/>
        </p:nvSpPr>
        <p:spPr>
          <a:xfrm>
            <a:off x="16726963" y="17928"/>
            <a:ext cx="5094706"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Trouble Balls. No one on. U1 goes out.</a:t>
            </a:r>
          </a:p>
        </p:txBody>
      </p:sp>
      <p:sp>
        <p:nvSpPr>
          <p:cNvPr id="351" name="On this particular play U1 Goes out on a trouble ball. This changes the coverage area.Now U1 has from Center Field all the way to the right field line"/>
          <p:cNvSpPr txBox="1"/>
          <p:nvPr/>
        </p:nvSpPr>
        <p:spPr>
          <a:xfrm>
            <a:off x="2142040" y="8082482"/>
            <a:ext cx="5554607" cy="5380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On this particular play U1 Goes out on a trouble ball. This changes the coverage area.Now U1 has from Center Field all the way to the right field line</a:t>
            </a:r>
          </a:p>
        </p:txBody>
      </p:sp>
      <p:sp>
        <p:nvSpPr>
          <p:cNvPr id="352" name="Line"/>
          <p:cNvSpPr/>
          <p:nvPr/>
        </p:nvSpPr>
        <p:spPr>
          <a:xfrm flipV="1">
            <a:off x="12164264" y="201036"/>
            <a:ext cx="1" cy="3791436"/>
          </a:xfrm>
          <a:prstGeom prst="line">
            <a:avLst/>
          </a:prstGeom>
          <a:ln w="25400">
            <a:solidFill>
              <a:srgbClr val="000000"/>
            </a:solidFill>
            <a:miter lim="400000"/>
          </a:ln>
        </p:spPr>
        <p:txBody>
          <a:bodyPr lIns="50800" tIns="50800" rIns="50800" bIns="50800" anchor="ctr"/>
          <a:lstStyle/>
          <a:p>
            <a:pPr/>
          </a:p>
        </p:txBody>
      </p:sp>
      <p:sp>
        <p:nvSpPr>
          <p:cNvPr id="353" name="Line"/>
          <p:cNvSpPr/>
          <p:nvPr/>
        </p:nvSpPr>
        <p:spPr>
          <a:xfrm flipH="1" flipV="1">
            <a:off x="6927812" y="2701051"/>
            <a:ext cx="2121449" cy="2562881"/>
          </a:xfrm>
          <a:prstGeom prst="line">
            <a:avLst/>
          </a:prstGeom>
          <a:ln w="25400">
            <a:solidFill>
              <a:srgbClr val="000000"/>
            </a:solidFill>
            <a:miter lim="400000"/>
          </a:ln>
        </p:spPr>
        <p:txBody>
          <a:bodyPr lIns="50800" tIns="50800" rIns="50800" bIns="50800" anchor="ctr"/>
          <a:lstStyle/>
          <a:p>
            <a:pPr/>
          </a:p>
        </p:txBody>
      </p:sp>
      <p:sp>
        <p:nvSpPr>
          <p:cNvPr id="354" name="Line"/>
          <p:cNvSpPr/>
          <p:nvPr/>
        </p:nvSpPr>
        <p:spPr>
          <a:xfrm flipV="1">
            <a:off x="16008134" y="4189478"/>
            <a:ext cx="2132643" cy="1925353"/>
          </a:xfrm>
          <a:prstGeom prst="line">
            <a:avLst/>
          </a:prstGeom>
          <a:ln w="25400">
            <a:solidFill>
              <a:srgbClr val="000000"/>
            </a:solidFill>
            <a:miter lim="400000"/>
          </a:ln>
        </p:spPr>
        <p:txBody>
          <a:bodyPr lIns="50800" tIns="50800" rIns="50800" bIns="50800" anchor="ctr"/>
          <a:lstStyle/>
          <a:p>
            <a:pPr/>
          </a:p>
        </p:txBody>
      </p:sp>
      <p:sp>
        <p:nvSpPr>
          <p:cNvPr id="355" name="U1"/>
          <p:cNvSpPr txBox="1"/>
          <p:nvPr/>
        </p:nvSpPr>
        <p:spPr>
          <a:xfrm>
            <a:off x="17487636" y="5259924"/>
            <a:ext cx="904952" cy="82051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vl1pPr>
          </a:lstStyle>
          <a:p>
            <a:pPr/>
            <a:r>
              <a:t>U1</a:t>
            </a:r>
          </a:p>
        </p:txBody>
      </p:sp>
      <p:sp>
        <p:nvSpPr>
          <p:cNvPr id="356" name="Man"/>
          <p:cNvSpPr/>
          <p:nvPr/>
        </p:nvSpPr>
        <p:spPr>
          <a:xfrm>
            <a:off x="15985053" y="2681945"/>
            <a:ext cx="541895" cy="1398986"/>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9452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57" name="Man"/>
          <p:cNvSpPr/>
          <p:nvPr/>
        </p:nvSpPr>
        <p:spPr>
          <a:xfrm>
            <a:off x="11895652" y="1128264"/>
            <a:ext cx="541895" cy="1398987"/>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9452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58" name="Man"/>
          <p:cNvSpPr/>
          <p:nvPr/>
        </p:nvSpPr>
        <p:spPr>
          <a:xfrm>
            <a:off x="7493571" y="3216459"/>
            <a:ext cx="541894" cy="1398987"/>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9452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59" name="Line"/>
          <p:cNvSpPr/>
          <p:nvPr/>
        </p:nvSpPr>
        <p:spPr>
          <a:xfrm>
            <a:off x="16443946" y="3539212"/>
            <a:ext cx="894226" cy="1259439"/>
          </a:xfrm>
          <a:prstGeom prst="line">
            <a:avLst/>
          </a:prstGeom>
          <a:ln w="25400">
            <a:solidFill>
              <a:srgbClr val="000000"/>
            </a:solidFill>
            <a:miter lim="400000"/>
            <a:tailEnd type="triangle"/>
          </a:ln>
        </p:spPr>
        <p:txBody>
          <a:bodyPr lIns="50800" tIns="50800" rIns="50800" bIns="50800" anchor="ctr"/>
          <a:lstStyle/>
          <a:p>
            <a:pPr/>
          </a:p>
        </p:txBody>
      </p:sp>
      <p:sp>
        <p:nvSpPr>
          <p:cNvPr id="360" name="Double Arrow"/>
          <p:cNvSpPr/>
          <p:nvPr/>
        </p:nvSpPr>
        <p:spPr>
          <a:xfrm rot="19980000">
            <a:off x="8333040" y="2608975"/>
            <a:ext cx="2891810" cy="383238"/>
          </a:xfrm>
          <a:prstGeom prst="leftRightArrow">
            <a:avLst>
              <a:gd name="adj1" fmla="val 32000"/>
              <a:gd name="adj2" fmla="val 165677"/>
            </a:avLst>
          </a:pr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61" name="Line"/>
          <p:cNvSpPr/>
          <p:nvPr/>
        </p:nvSpPr>
        <p:spPr>
          <a:xfrm flipH="1">
            <a:off x="6222094" y="4418909"/>
            <a:ext cx="1122907" cy="1285050"/>
          </a:xfrm>
          <a:prstGeom prst="line">
            <a:avLst/>
          </a:prstGeom>
          <a:ln w="25400">
            <a:solidFill>
              <a:srgbClr val="000000"/>
            </a:solidFill>
            <a:miter lim="400000"/>
            <a:tailEnd type="triangle"/>
          </a:ln>
        </p:spPr>
        <p:txBody>
          <a:bodyPr lIns="50800" tIns="50800" rIns="50800" bIns="50800" anchor="ctr"/>
          <a:lstStyle/>
          <a:p>
            <a:pPr/>
          </a:p>
        </p:txBody>
      </p:sp>
      <p:sp>
        <p:nvSpPr>
          <p:cNvPr id="362" name="Double Arrow"/>
          <p:cNvSpPr/>
          <p:nvPr/>
        </p:nvSpPr>
        <p:spPr>
          <a:xfrm rot="1200000">
            <a:off x="12836978" y="2375120"/>
            <a:ext cx="2891810" cy="383238"/>
          </a:xfrm>
          <a:prstGeom prst="leftRightArrow">
            <a:avLst>
              <a:gd name="adj1" fmla="val 32000"/>
              <a:gd name="adj2" fmla="val 165677"/>
            </a:avLst>
          </a:pr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63" name="PU"/>
          <p:cNvSpPr txBox="1"/>
          <p:nvPr/>
        </p:nvSpPr>
        <p:spPr>
          <a:xfrm>
            <a:off x="8939261" y="1245324"/>
            <a:ext cx="949453"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PU</a:t>
            </a:r>
          </a:p>
        </p:txBody>
      </p:sp>
      <p:sp>
        <p:nvSpPr>
          <p:cNvPr id="364" name="PU"/>
          <p:cNvSpPr txBox="1"/>
          <p:nvPr/>
        </p:nvSpPr>
        <p:spPr>
          <a:xfrm>
            <a:off x="6313602" y="3761039"/>
            <a:ext cx="949453"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PU</a:t>
            </a:r>
          </a:p>
        </p:txBody>
      </p:sp>
      <p:sp>
        <p:nvSpPr>
          <p:cNvPr id="365" name="U1"/>
          <p:cNvSpPr txBox="1"/>
          <p:nvPr/>
        </p:nvSpPr>
        <p:spPr>
          <a:xfrm>
            <a:off x="14439814" y="1245324"/>
            <a:ext cx="893370"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U1</a:t>
            </a:r>
          </a:p>
        </p:txBody>
      </p:sp>
      <p:sp>
        <p:nvSpPr>
          <p:cNvPr id="366" name="PU comes out from behind the plate and takes the touch at first and plays at all bases. PU has from Center field to the left field line."/>
          <p:cNvSpPr txBox="1"/>
          <p:nvPr/>
        </p:nvSpPr>
        <p:spPr>
          <a:xfrm>
            <a:off x="16200392" y="8977526"/>
            <a:ext cx="57445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comes out from behind the plate and takes the touch at first and plays at all bases. PU has from Center field to the left field line.</a:t>
            </a:r>
          </a:p>
        </p:txBody>
      </p:sp>
      <p:sp>
        <p:nvSpPr>
          <p:cNvPr id="367" name="Trouble Ball     Boundary Call   Fielders Converging           Catch below the waist.                   Ball heading to the fence for extra bases."/>
          <p:cNvSpPr txBox="1"/>
          <p:nvPr/>
        </p:nvSpPr>
        <p:spPr>
          <a:xfrm>
            <a:off x="1991827" y="43737"/>
            <a:ext cx="4242863" cy="55137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1" i="1" sz="4300"/>
            </a:pPr>
            <a:r>
              <a:rPr>
                <a:solidFill>
                  <a:srgbClr val="FF2600"/>
                </a:solidFill>
              </a:rPr>
              <a:t>Trouble Ball </a:t>
            </a:r>
            <a:r>
              <a:t>    Boundary Call   Fielders Converging           Catch below the waist.                   Ball heading to the fence for extra bases.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9" name="100%"/>
          <p:cNvSpPr txBox="1"/>
          <p:nvPr>
            <p:ph type="body" idx="1"/>
          </p:nvPr>
        </p:nvSpPr>
        <p:spPr>
          <a:prstGeom prst="rect">
            <a:avLst/>
          </a:prstGeom>
        </p:spPr>
        <p:txBody>
          <a:bodyPr/>
          <a:lstStyle/>
          <a:p>
            <a:pPr/>
          </a:p>
        </p:txBody>
      </p:sp>
      <p:sp>
        <p:nvSpPr>
          <p:cNvPr id="370" name="Fact information"/>
          <p:cNvSpPr txBox="1"/>
          <p:nvPr>
            <p:ph type="body" idx="21"/>
          </p:nvPr>
        </p:nvSpPr>
        <p:spPr>
          <a:prstGeom prst="rect">
            <a:avLst/>
          </a:prstGeom>
        </p:spPr>
        <p:txBody>
          <a:bodyPr/>
          <a:lstStyle/>
          <a:p>
            <a:pPr/>
          </a:p>
        </p:txBody>
      </p:sp>
      <p:pic>
        <p:nvPicPr>
          <p:cNvPr id="371"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372"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73"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374"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75"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376"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77"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78"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79" name="Male"/>
          <p:cNvSpPr/>
          <p:nvPr/>
        </p:nvSpPr>
        <p:spPr>
          <a:xfrm>
            <a:off x="17185440" y="7448886"/>
            <a:ext cx="364772"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80"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81"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82"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83" name="Infield: Line drive, fly ball coverage U1 in A. No runners on base."/>
          <p:cNvSpPr txBox="1"/>
          <p:nvPr/>
        </p:nvSpPr>
        <p:spPr>
          <a:xfrm>
            <a:off x="9713083" y="510255"/>
            <a:ext cx="5556632"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Infield: Line drive, fly ball coverage U1 in A. No runners on base.</a:t>
            </a:r>
          </a:p>
        </p:txBody>
      </p:sp>
      <p:sp>
        <p:nvSpPr>
          <p:cNvPr id="384" name="Baseball"/>
          <p:cNvSpPr/>
          <p:nvPr/>
        </p:nvSpPr>
        <p:spPr>
          <a:xfrm>
            <a:off x="11922490" y="1148246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385" name="Walking"/>
          <p:cNvSpPr/>
          <p:nvPr/>
        </p:nvSpPr>
        <p:spPr>
          <a:xfrm>
            <a:off x="12746417" y="11449935"/>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386" name="ss"/>
          <p:cNvSpPr/>
          <p:nvPr/>
        </p:nvSpPr>
        <p:spPr>
          <a:xfrm>
            <a:off x="9668064" y="4826589"/>
            <a:ext cx="847738" cy="738633"/>
          </a:xfrm>
          <a:prstGeom prst="ellipse">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lvl1pPr>
          </a:lstStyle>
          <a:p>
            <a:pPr/>
            <a:r>
              <a:t>ss</a:t>
            </a:r>
          </a:p>
        </p:txBody>
      </p:sp>
      <p:sp>
        <p:nvSpPr>
          <p:cNvPr id="387" name="3b"/>
          <p:cNvSpPr/>
          <p:nvPr/>
        </p:nvSpPr>
        <p:spPr>
          <a:xfrm>
            <a:off x="7995766" y="7043239"/>
            <a:ext cx="961106" cy="738634"/>
          </a:xfrm>
          <a:prstGeom prst="ellipse">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lvl1pPr>
          </a:lstStyle>
          <a:p>
            <a:pPr/>
            <a:r>
              <a:t>3b</a:t>
            </a:r>
          </a:p>
        </p:txBody>
      </p:sp>
      <p:sp>
        <p:nvSpPr>
          <p:cNvPr id="388" name="2b"/>
          <p:cNvSpPr/>
          <p:nvPr/>
        </p:nvSpPr>
        <p:spPr>
          <a:xfrm>
            <a:off x="13907746" y="5070427"/>
            <a:ext cx="961106" cy="738633"/>
          </a:xfrm>
          <a:prstGeom prst="ellipse">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lvl1pPr>
          </a:lstStyle>
          <a:p>
            <a:pPr/>
            <a:r>
              <a:t>2b</a:t>
            </a:r>
          </a:p>
        </p:txBody>
      </p:sp>
      <p:sp>
        <p:nvSpPr>
          <p:cNvPr id="389" name="1b"/>
          <p:cNvSpPr/>
          <p:nvPr/>
        </p:nvSpPr>
        <p:spPr>
          <a:xfrm>
            <a:off x="14896211" y="7855679"/>
            <a:ext cx="961107" cy="738633"/>
          </a:xfrm>
          <a:prstGeom prst="ellipse">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lvl1pPr>
          </a:lstStyle>
          <a:p>
            <a:pPr/>
            <a:r>
              <a:t>1b</a:t>
            </a:r>
          </a:p>
        </p:txBody>
      </p:sp>
      <p:sp>
        <p:nvSpPr>
          <p:cNvPr id="390" name="P"/>
          <p:cNvSpPr/>
          <p:nvPr/>
        </p:nvSpPr>
        <p:spPr>
          <a:xfrm>
            <a:off x="11768132" y="8692391"/>
            <a:ext cx="847737" cy="738634"/>
          </a:xfrm>
          <a:prstGeom prst="ellipse">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lvl1pPr>
          </a:lstStyle>
          <a:p>
            <a:pPr/>
            <a:r>
              <a:t>P</a:t>
            </a:r>
          </a:p>
        </p:txBody>
      </p:sp>
      <p:sp>
        <p:nvSpPr>
          <p:cNvPr id="391" name="Line"/>
          <p:cNvSpPr/>
          <p:nvPr/>
        </p:nvSpPr>
        <p:spPr>
          <a:xfrm flipH="1">
            <a:off x="14718098" y="8588591"/>
            <a:ext cx="322949" cy="344205"/>
          </a:xfrm>
          <a:prstGeom prst="line">
            <a:avLst/>
          </a:prstGeom>
          <a:ln w="25400">
            <a:solidFill>
              <a:srgbClr val="000000"/>
            </a:solidFill>
            <a:miter lim="400000"/>
            <a:tailEnd type="triangle"/>
          </a:ln>
        </p:spPr>
        <p:txBody>
          <a:bodyPr lIns="50800" tIns="50800" rIns="50800" bIns="50800" anchor="ctr"/>
          <a:lstStyle/>
          <a:p>
            <a:pPr/>
          </a:p>
        </p:txBody>
      </p:sp>
      <p:sp>
        <p:nvSpPr>
          <p:cNvPr id="392" name="U1"/>
          <p:cNvSpPr/>
          <p:nvPr/>
        </p:nvSpPr>
        <p:spPr>
          <a:xfrm>
            <a:off x="14057478" y="8895167"/>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393" name="Line"/>
          <p:cNvSpPr/>
          <p:nvPr/>
        </p:nvSpPr>
        <p:spPr>
          <a:xfrm flipH="1" flipV="1">
            <a:off x="14539371" y="7614276"/>
            <a:ext cx="349276" cy="349275"/>
          </a:xfrm>
          <a:prstGeom prst="line">
            <a:avLst/>
          </a:prstGeom>
          <a:ln w="25400">
            <a:solidFill>
              <a:srgbClr val="000000"/>
            </a:solidFill>
            <a:miter lim="400000"/>
            <a:tailEnd type="triangle"/>
          </a:ln>
        </p:spPr>
        <p:txBody>
          <a:bodyPr lIns="50800" tIns="50800" rIns="50800" bIns="50800" anchor="ctr"/>
          <a:lstStyle/>
          <a:p>
            <a:pPr/>
          </a:p>
        </p:txBody>
      </p:sp>
      <p:sp>
        <p:nvSpPr>
          <p:cNvPr id="394" name="U1"/>
          <p:cNvSpPr/>
          <p:nvPr/>
        </p:nvSpPr>
        <p:spPr>
          <a:xfrm>
            <a:off x="13852779" y="6966723"/>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395" name="U1"/>
          <p:cNvSpPr/>
          <p:nvPr/>
        </p:nvSpPr>
        <p:spPr>
          <a:xfrm>
            <a:off x="16295276" y="8990478"/>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396" name="Line"/>
          <p:cNvSpPr/>
          <p:nvPr/>
        </p:nvSpPr>
        <p:spPr>
          <a:xfrm>
            <a:off x="15775386" y="8614365"/>
            <a:ext cx="386614" cy="386615"/>
          </a:xfrm>
          <a:prstGeom prst="line">
            <a:avLst/>
          </a:prstGeom>
          <a:ln w="25400">
            <a:solidFill>
              <a:srgbClr val="000000"/>
            </a:solidFill>
            <a:miter lim="400000"/>
            <a:tailEnd type="triangle"/>
          </a:ln>
        </p:spPr>
        <p:txBody>
          <a:bodyPr lIns="50800" tIns="50800" rIns="50800" bIns="50800" anchor="ctr"/>
          <a:lstStyle/>
          <a:p>
            <a:pPr/>
          </a:p>
        </p:txBody>
      </p:sp>
      <p:sp>
        <p:nvSpPr>
          <p:cNvPr id="397" name="U1"/>
          <p:cNvSpPr/>
          <p:nvPr/>
        </p:nvSpPr>
        <p:spPr>
          <a:xfrm>
            <a:off x="16042298" y="6804578"/>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398" name="Line"/>
          <p:cNvSpPr/>
          <p:nvPr/>
        </p:nvSpPr>
        <p:spPr>
          <a:xfrm flipV="1">
            <a:off x="15733735" y="7499976"/>
            <a:ext cx="355791" cy="355791"/>
          </a:xfrm>
          <a:prstGeom prst="line">
            <a:avLst/>
          </a:prstGeom>
          <a:ln w="25400">
            <a:solidFill>
              <a:srgbClr val="000000"/>
            </a:solidFill>
            <a:miter lim="400000"/>
            <a:tailEnd type="triangle"/>
          </a:ln>
        </p:spPr>
        <p:txBody>
          <a:bodyPr lIns="50800" tIns="50800" rIns="50800" bIns="50800" anchor="ctr"/>
          <a:lstStyle/>
          <a:p>
            <a:pPr/>
          </a:p>
        </p:txBody>
      </p:sp>
      <p:sp>
        <p:nvSpPr>
          <p:cNvPr id="399" name="Line"/>
          <p:cNvSpPr/>
          <p:nvPr/>
        </p:nvSpPr>
        <p:spPr>
          <a:xfrm flipH="1" flipV="1">
            <a:off x="13612800" y="4726689"/>
            <a:ext cx="349275" cy="349275"/>
          </a:xfrm>
          <a:prstGeom prst="line">
            <a:avLst/>
          </a:prstGeom>
          <a:ln w="25400">
            <a:solidFill>
              <a:srgbClr val="000000"/>
            </a:solidFill>
            <a:miter lim="400000"/>
            <a:tailEnd type="triangle"/>
          </a:ln>
        </p:spPr>
        <p:txBody>
          <a:bodyPr lIns="50800" tIns="50800" rIns="50800" bIns="50800" anchor="ctr"/>
          <a:lstStyle/>
          <a:p>
            <a:pPr/>
          </a:p>
        </p:txBody>
      </p:sp>
      <p:sp>
        <p:nvSpPr>
          <p:cNvPr id="400" name="Line"/>
          <p:cNvSpPr/>
          <p:nvPr/>
        </p:nvSpPr>
        <p:spPr>
          <a:xfrm flipV="1">
            <a:off x="14825100" y="4663189"/>
            <a:ext cx="362880" cy="362880"/>
          </a:xfrm>
          <a:prstGeom prst="line">
            <a:avLst/>
          </a:prstGeom>
          <a:ln w="25400">
            <a:solidFill>
              <a:srgbClr val="000000"/>
            </a:solidFill>
            <a:miter lim="400000"/>
            <a:tailEnd type="triangle"/>
          </a:ln>
        </p:spPr>
        <p:txBody>
          <a:bodyPr lIns="50800" tIns="50800" rIns="50800" bIns="50800" anchor="ctr"/>
          <a:lstStyle/>
          <a:p>
            <a:pPr/>
          </a:p>
        </p:txBody>
      </p:sp>
      <p:sp>
        <p:nvSpPr>
          <p:cNvPr id="401" name="Line"/>
          <p:cNvSpPr/>
          <p:nvPr/>
        </p:nvSpPr>
        <p:spPr>
          <a:xfrm flipH="1">
            <a:off x="13612800" y="5745154"/>
            <a:ext cx="349275" cy="349275"/>
          </a:xfrm>
          <a:prstGeom prst="line">
            <a:avLst/>
          </a:prstGeom>
          <a:ln w="25400">
            <a:solidFill>
              <a:srgbClr val="000000"/>
            </a:solidFill>
            <a:miter lim="400000"/>
            <a:tailEnd type="triangle"/>
          </a:ln>
        </p:spPr>
        <p:txBody>
          <a:bodyPr lIns="50800" tIns="50800" rIns="50800" bIns="50800" anchor="ctr"/>
          <a:lstStyle/>
          <a:p>
            <a:pPr/>
          </a:p>
        </p:txBody>
      </p:sp>
      <p:sp>
        <p:nvSpPr>
          <p:cNvPr id="402" name="Line"/>
          <p:cNvSpPr/>
          <p:nvPr/>
        </p:nvSpPr>
        <p:spPr>
          <a:xfrm>
            <a:off x="14741520" y="5743671"/>
            <a:ext cx="264860" cy="264860"/>
          </a:xfrm>
          <a:prstGeom prst="line">
            <a:avLst/>
          </a:prstGeom>
          <a:ln w="25400">
            <a:solidFill>
              <a:srgbClr val="000000"/>
            </a:solidFill>
            <a:miter lim="400000"/>
            <a:tailEnd type="triangle"/>
          </a:ln>
        </p:spPr>
        <p:txBody>
          <a:bodyPr lIns="50800" tIns="50800" rIns="50800" bIns="50800" anchor="ctr"/>
          <a:lstStyle/>
          <a:p>
            <a:pPr/>
          </a:p>
        </p:txBody>
      </p:sp>
      <p:sp>
        <p:nvSpPr>
          <p:cNvPr id="403" name="Line"/>
          <p:cNvSpPr/>
          <p:nvPr/>
        </p:nvSpPr>
        <p:spPr>
          <a:xfrm flipH="1">
            <a:off x="11253442" y="9051818"/>
            <a:ext cx="406010" cy="1"/>
          </a:xfrm>
          <a:prstGeom prst="line">
            <a:avLst/>
          </a:prstGeom>
          <a:ln w="25400">
            <a:solidFill>
              <a:srgbClr val="000000"/>
            </a:solidFill>
            <a:miter lim="400000"/>
            <a:tailEnd type="triangle"/>
          </a:ln>
        </p:spPr>
        <p:txBody>
          <a:bodyPr lIns="50800" tIns="50800" rIns="50800" bIns="50800" anchor="ctr"/>
          <a:lstStyle/>
          <a:p>
            <a:pPr/>
          </a:p>
        </p:txBody>
      </p:sp>
      <p:sp>
        <p:nvSpPr>
          <p:cNvPr id="404" name="Line"/>
          <p:cNvSpPr/>
          <p:nvPr/>
        </p:nvSpPr>
        <p:spPr>
          <a:xfrm>
            <a:off x="12726355" y="9050638"/>
            <a:ext cx="406010" cy="1"/>
          </a:xfrm>
          <a:prstGeom prst="line">
            <a:avLst/>
          </a:prstGeom>
          <a:ln w="25400">
            <a:solidFill>
              <a:srgbClr val="000000"/>
            </a:solidFill>
            <a:miter lim="400000"/>
            <a:tailEnd type="triangle"/>
          </a:ln>
        </p:spPr>
        <p:txBody>
          <a:bodyPr lIns="50800" tIns="50800" rIns="50800" bIns="50800" anchor="ctr"/>
          <a:lstStyle/>
          <a:p>
            <a:pPr/>
          </a:p>
        </p:txBody>
      </p:sp>
      <p:sp>
        <p:nvSpPr>
          <p:cNvPr id="405" name="PU"/>
          <p:cNvSpPr/>
          <p:nvPr/>
        </p:nvSpPr>
        <p:spPr>
          <a:xfrm>
            <a:off x="12946015" y="6002558"/>
            <a:ext cx="737277"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406" name="U1"/>
          <p:cNvSpPr/>
          <p:nvPr/>
        </p:nvSpPr>
        <p:spPr>
          <a:xfrm>
            <a:off x="15072459" y="3969584"/>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407" name="U1"/>
          <p:cNvSpPr/>
          <p:nvPr/>
        </p:nvSpPr>
        <p:spPr>
          <a:xfrm>
            <a:off x="15072459" y="5709380"/>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408" name="PU"/>
          <p:cNvSpPr/>
          <p:nvPr/>
        </p:nvSpPr>
        <p:spPr>
          <a:xfrm>
            <a:off x="12890792" y="4007684"/>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409" name="PU"/>
          <p:cNvSpPr/>
          <p:nvPr/>
        </p:nvSpPr>
        <p:spPr>
          <a:xfrm>
            <a:off x="10493146" y="8723320"/>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410" name="PU"/>
          <p:cNvSpPr/>
          <p:nvPr/>
        </p:nvSpPr>
        <p:spPr>
          <a:xfrm>
            <a:off x="13170882" y="8615764"/>
            <a:ext cx="737277" cy="738634"/>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411" name="PU"/>
          <p:cNvSpPr/>
          <p:nvPr/>
        </p:nvSpPr>
        <p:spPr>
          <a:xfrm>
            <a:off x="11843223" y="9945512"/>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412" name="Line"/>
          <p:cNvSpPr/>
          <p:nvPr/>
        </p:nvSpPr>
        <p:spPr>
          <a:xfrm>
            <a:off x="12203604" y="9490471"/>
            <a:ext cx="1" cy="395594"/>
          </a:xfrm>
          <a:prstGeom prst="line">
            <a:avLst/>
          </a:prstGeom>
          <a:ln w="25400">
            <a:solidFill>
              <a:srgbClr val="000000"/>
            </a:solidFill>
            <a:miter lim="400000"/>
            <a:tailEnd type="triangle"/>
          </a:ln>
        </p:spPr>
        <p:txBody>
          <a:bodyPr lIns="50800" tIns="50800" rIns="50800" bIns="50800" anchor="ctr"/>
          <a:lstStyle/>
          <a:p>
            <a:pPr/>
          </a:p>
        </p:txBody>
      </p:sp>
      <p:sp>
        <p:nvSpPr>
          <p:cNvPr id="413" name="Line"/>
          <p:cNvSpPr/>
          <p:nvPr/>
        </p:nvSpPr>
        <p:spPr>
          <a:xfrm flipV="1">
            <a:off x="12190596" y="7839199"/>
            <a:ext cx="1" cy="517591"/>
          </a:xfrm>
          <a:prstGeom prst="line">
            <a:avLst/>
          </a:prstGeom>
          <a:ln w="25400">
            <a:solidFill>
              <a:srgbClr val="000000"/>
            </a:solidFill>
            <a:miter lim="400000"/>
            <a:tailEnd type="triangle"/>
          </a:ln>
        </p:spPr>
        <p:txBody>
          <a:bodyPr lIns="50800" tIns="50800" rIns="50800" bIns="50800" anchor="ctr"/>
          <a:lstStyle/>
          <a:p>
            <a:pPr/>
          </a:p>
        </p:txBody>
      </p:sp>
      <p:sp>
        <p:nvSpPr>
          <p:cNvPr id="414" name="U1"/>
          <p:cNvSpPr/>
          <p:nvPr/>
        </p:nvSpPr>
        <p:spPr>
          <a:xfrm>
            <a:off x="11797962" y="7043239"/>
            <a:ext cx="737276" cy="738634"/>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415" name="Line"/>
          <p:cNvSpPr/>
          <p:nvPr/>
        </p:nvSpPr>
        <p:spPr>
          <a:xfrm flipH="1">
            <a:off x="7686086" y="7798516"/>
            <a:ext cx="386614" cy="386614"/>
          </a:xfrm>
          <a:prstGeom prst="line">
            <a:avLst/>
          </a:prstGeom>
          <a:ln w="25400">
            <a:solidFill>
              <a:srgbClr val="000000"/>
            </a:solidFill>
            <a:miter lim="400000"/>
            <a:tailEnd type="triangle"/>
          </a:ln>
        </p:spPr>
        <p:txBody>
          <a:bodyPr lIns="50800" tIns="50800" rIns="50800" bIns="50800" anchor="ctr"/>
          <a:lstStyle/>
          <a:p>
            <a:pPr/>
          </a:p>
        </p:txBody>
      </p:sp>
      <p:sp>
        <p:nvSpPr>
          <p:cNvPr id="416" name="PU"/>
          <p:cNvSpPr/>
          <p:nvPr/>
        </p:nvSpPr>
        <p:spPr>
          <a:xfrm>
            <a:off x="6928814" y="8146251"/>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417" name="PU"/>
          <p:cNvSpPr/>
          <p:nvPr/>
        </p:nvSpPr>
        <p:spPr>
          <a:xfrm>
            <a:off x="6928814" y="6193472"/>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418" name="Line"/>
          <p:cNvSpPr/>
          <p:nvPr/>
        </p:nvSpPr>
        <p:spPr>
          <a:xfrm flipH="1" flipV="1">
            <a:off x="7629364" y="6842367"/>
            <a:ext cx="349275" cy="349275"/>
          </a:xfrm>
          <a:prstGeom prst="line">
            <a:avLst/>
          </a:prstGeom>
          <a:ln w="25400">
            <a:solidFill>
              <a:srgbClr val="000000"/>
            </a:solidFill>
            <a:miter lim="400000"/>
            <a:tailEnd type="triangle"/>
          </a:ln>
        </p:spPr>
        <p:txBody>
          <a:bodyPr lIns="50800" tIns="50800" rIns="50800" bIns="50800" anchor="ctr"/>
          <a:lstStyle/>
          <a:p>
            <a:pPr/>
          </a:p>
        </p:txBody>
      </p:sp>
      <p:sp>
        <p:nvSpPr>
          <p:cNvPr id="419" name="PU"/>
          <p:cNvSpPr/>
          <p:nvPr/>
        </p:nvSpPr>
        <p:spPr>
          <a:xfrm>
            <a:off x="9091845" y="8033479"/>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420" name="PU"/>
          <p:cNvSpPr/>
          <p:nvPr/>
        </p:nvSpPr>
        <p:spPr>
          <a:xfrm>
            <a:off x="8884425" y="6041072"/>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421" name="Line"/>
          <p:cNvSpPr/>
          <p:nvPr/>
        </p:nvSpPr>
        <p:spPr>
          <a:xfrm flipH="1">
            <a:off x="9446454" y="5524627"/>
            <a:ext cx="353468" cy="507739"/>
          </a:xfrm>
          <a:prstGeom prst="line">
            <a:avLst/>
          </a:prstGeom>
          <a:ln w="25400">
            <a:solidFill>
              <a:srgbClr val="000000"/>
            </a:solidFill>
            <a:miter lim="400000"/>
            <a:tailEnd type="triangle"/>
          </a:ln>
        </p:spPr>
        <p:txBody>
          <a:bodyPr lIns="50800" tIns="50800" rIns="50800" bIns="50800" anchor="ctr"/>
          <a:lstStyle/>
          <a:p>
            <a:pPr/>
          </a:p>
        </p:txBody>
      </p:sp>
      <p:sp>
        <p:nvSpPr>
          <p:cNvPr id="422" name="Line"/>
          <p:cNvSpPr/>
          <p:nvPr/>
        </p:nvSpPr>
        <p:spPr>
          <a:xfrm flipV="1">
            <a:off x="8663541" y="6675614"/>
            <a:ext cx="355791" cy="355791"/>
          </a:xfrm>
          <a:prstGeom prst="line">
            <a:avLst/>
          </a:prstGeom>
          <a:ln w="25400">
            <a:solidFill>
              <a:srgbClr val="000000"/>
            </a:solidFill>
            <a:miter lim="400000"/>
            <a:tailEnd type="triangle"/>
          </a:ln>
        </p:spPr>
        <p:txBody>
          <a:bodyPr lIns="50800" tIns="50800" rIns="50800" bIns="50800" anchor="ctr"/>
          <a:lstStyle/>
          <a:p>
            <a:pPr/>
          </a:p>
        </p:txBody>
      </p:sp>
      <p:sp>
        <p:nvSpPr>
          <p:cNvPr id="423" name="Line"/>
          <p:cNvSpPr/>
          <p:nvPr/>
        </p:nvSpPr>
        <p:spPr>
          <a:xfrm>
            <a:off x="8812124" y="7752203"/>
            <a:ext cx="386614" cy="386614"/>
          </a:xfrm>
          <a:prstGeom prst="line">
            <a:avLst/>
          </a:prstGeom>
          <a:ln w="25400">
            <a:solidFill>
              <a:srgbClr val="000000"/>
            </a:solidFill>
            <a:miter lim="400000"/>
            <a:tailEnd type="triangle"/>
          </a:ln>
        </p:spPr>
        <p:txBody>
          <a:bodyPr lIns="50800" tIns="50800" rIns="50800" bIns="50800" anchor="ctr"/>
          <a:lstStyle/>
          <a:p>
            <a:pPr/>
          </a:p>
        </p:txBody>
      </p:sp>
      <p:sp>
        <p:nvSpPr>
          <p:cNvPr id="424" name="Line"/>
          <p:cNvSpPr/>
          <p:nvPr/>
        </p:nvSpPr>
        <p:spPr>
          <a:xfrm flipH="1" flipV="1">
            <a:off x="9257046" y="4463597"/>
            <a:ext cx="397894" cy="397893"/>
          </a:xfrm>
          <a:prstGeom prst="line">
            <a:avLst/>
          </a:prstGeom>
          <a:ln w="25400">
            <a:solidFill>
              <a:srgbClr val="000000"/>
            </a:solidFill>
            <a:miter lim="400000"/>
            <a:tailEnd type="triangle"/>
          </a:ln>
        </p:spPr>
        <p:txBody>
          <a:bodyPr lIns="50800" tIns="50800" rIns="50800" bIns="50800" anchor="ctr"/>
          <a:lstStyle/>
          <a:p>
            <a:pPr/>
          </a:p>
        </p:txBody>
      </p:sp>
      <p:sp>
        <p:nvSpPr>
          <p:cNvPr id="425" name="PU"/>
          <p:cNvSpPr/>
          <p:nvPr/>
        </p:nvSpPr>
        <p:spPr>
          <a:xfrm>
            <a:off x="8468308" y="3819964"/>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426" name="Line"/>
          <p:cNvSpPr/>
          <p:nvPr/>
        </p:nvSpPr>
        <p:spPr>
          <a:xfrm flipV="1">
            <a:off x="10439472" y="4484648"/>
            <a:ext cx="355791" cy="355791"/>
          </a:xfrm>
          <a:prstGeom prst="line">
            <a:avLst/>
          </a:prstGeom>
          <a:ln w="25400">
            <a:solidFill>
              <a:srgbClr val="000000"/>
            </a:solidFill>
            <a:miter lim="400000"/>
            <a:tailEnd type="triangle"/>
          </a:ln>
        </p:spPr>
        <p:txBody>
          <a:bodyPr lIns="50800" tIns="50800" rIns="50800" bIns="50800" anchor="ctr"/>
          <a:lstStyle/>
          <a:p>
            <a:pPr/>
          </a:p>
        </p:txBody>
      </p:sp>
      <p:sp>
        <p:nvSpPr>
          <p:cNvPr id="427" name="U1"/>
          <p:cNvSpPr/>
          <p:nvPr/>
        </p:nvSpPr>
        <p:spPr>
          <a:xfrm>
            <a:off x="10719172" y="3819964"/>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428" name="Line"/>
          <p:cNvSpPr/>
          <p:nvPr/>
        </p:nvSpPr>
        <p:spPr>
          <a:xfrm>
            <a:off x="10377746" y="5579366"/>
            <a:ext cx="397030" cy="397029"/>
          </a:xfrm>
          <a:prstGeom prst="line">
            <a:avLst/>
          </a:prstGeom>
          <a:ln w="25400">
            <a:solidFill>
              <a:srgbClr val="000000"/>
            </a:solidFill>
            <a:miter lim="400000"/>
            <a:tailEnd type="triangle"/>
          </a:ln>
        </p:spPr>
        <p:txBody>
          <a:bodyPr lIns="50800" tIns="50800" rIns="50800" bIns="50800" anchor="ctr"/>
          <a:lstStyle/>
          <a:p>
            <a:pPr/>
          </a:p>
        </p:txBody>
      </p:sp>
      <p:sp>
        <p:nvSpPr>
          <p:cNvPr id="429" name="PU"/>
          <p:cNvSpPr/>
          <p:nvPr/>
        </p:nvSpPr>
        <p:spPr>
          <a:xfrm>
            <a:off x="10719172" y="5892129"/>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430" name="Glance at your partner before making call and let him know it is yours so 2 umpires are not making a call"/>
          <p:cNvSpPr txBox="1"/>
          <p:nvPr/>
        </p:nvSpPr>
        <p:spPr>
          <a:xfrm>
            <a:off x="1993803" y="-22019"/>
            <a:ext cx="4963075" cy="35169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600">
                <a:solidFill>
                  <a:srgbClr val="FF2600"/>
                </a:solidFill>
              </a:defRPr>
            </a:pPr>
            <a:r>
              <a:t> </a:t>
            </a:r>
            <a:r>
              <a:rPr sz="4100"/>
              <a:t>Glance at your partner before making call and let him know it is yours so 2 umpires are not making a call</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2" name="100%"/>
          <p:cNvSpPr txBox="1"/>
          <p:nvPr>
            <p:ph type="body" idx="1"/>
          </p:nvPr>
        </p:nvSpPr>
        <p:spPr>
          <a:prstGeom prst="rect">
            <a:avLst/>
          </a:prstGeom>
        </p:spPr>
        <p:txBody>
          <a:bodyPr/>
          <a:lstStyle/>
          <a:p>
            <a:pPr/>
          </a:p>
        </p:txBody>
      </p:sp>
      <p:sp>
        <p:nvSpPr>
          <p:cNvPr id="433" name="Fact information"/>
          <p:cNvSpPr txBox="1"/>
          <p:nvPr>
            <p:ph type="body" idx="21"/>
          </p:nvPr>
        </p:nvSpPr>
        <p:spPr>
          <a:prstGeom prst="rect">
            <a:avLst/>
          </a:prstGeom>
        </p:spPr>
        <p:txBody>
          <a:bodyPr/>
          <a:lstStyle/>
          <a:p>
            <a:pPr/>
          </a:p>
        </p:txBody>
      </p:sp>
      <p:pic>
        <p:nvPicPr>
          <p:cNvPr id="434"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435"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36"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437"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38"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439"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40" name="Polygon"/>
          <p:cNvSpPr/>
          <p:nvPr/>
        </p:nvSpPr>
        <p:spPr>
          <a:xfrm>
            <a:off x="11444876" y="11201257"/>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41" name="Walking"/>
          <p:cNvSpPr/>
          <p:nvPr/>
        </p:nvSpPr>
        <p:spPr>
          <a:xfrm>
            <a:off x="12859394" y="1136964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442"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43" name="Male"/>
          <p:cNvSpPr/>
          <p:nvPr/>
        </p:nvSpPr>
        <p:spPr>
          <a:xfrm>
            <a:off x="16892071" y="7212870"/>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44" name="Baseball"/>
          <p:cNvSpPr/>
          <p:nvPr/>
        </p:nvSpPr>
        <p:spPr>
          <a:xfrm>
            <a:off x="11865248" y="11250010"/>
            <a:ext cx="602704" cy="6027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1"/>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7"/>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1"/>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7"/>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445" name="Rectangle"/>
          <p:cNvSpPr/>
          <p:nvPr/>
        </p:nvSpPr>
        <p:spPr>
          <a:xfrm>
            <a:off x="9318871"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46"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47"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48" name="No one on Fly Ball to Left FIELD U1 STAYS IN"/>
          <p:cNvSpPr txBox="1"/>
          <p:nvPr/>
        </p:nvSpPr>
        <p:spPr>
          <a:xfrm>
            <a:off x="9401075" y="836863"/>
            <a:ext cx="5630898"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 one on Fly Ball to Left FIELD U1 STAYS IN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0" name="100%"/>
          <p:cNvSpPr txBox="1"/>
          <p:nvPr>
            <p:ph type="body" idx="1"/>
          </p:nvPr>
        </p:nvSpPr>
        <p:spPr>
          <a:prstGeom prst="rect">
            <a:avLst/>
          </a:prstGeom>
        </p:spPr>
        <p:txBody>
          <a:bodyPr/>
          <a:lstStyle/>
          <a:p>
            <a:pPr/>
          </a:p>
        </p:txBody>
      </p:sp>
      <p:sp>
        <p:nvSpPr>
          <p:cNvPr id="451" name="Fact information"/>
          <p:cNvSpPr txBox="1"/>
          <p:nvPr>
            <p:ph type="body" idx="21"/>
          </p:nvPr>
        </p:nvSpPr>
        <p:spPr>
          <a:prstGeom prst="rect">
            <a:avLst/>
          </a:prstGeom>
        </p:spPr>
        <p:txBody>
          <a:bodyPr/>
          <a:lstStyle/>
          <a:p>
            <a:pPr/>
          </a:p>
        </p:txBody>
      </p:sp>
      <p:pic>
        <p:nvPicPr>
          <p:cNvPr id="452"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453"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54"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455"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56"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457"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58" name="Polygon"/>
          <p:cNvSpPr/>
          <p:nvPr/>
        </p:nvSpPr>
        <p:spPr>
          <a:xfrm>
            <a:off x="11444876" y="11201257"/>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59" name="Walking"/>
          <p:cNvSpPr/>
          <p:nvPr/>
        </p:nvSpPr>
        <p:spPr>
          <a:xfrm>
            <a:off x="15652743" y="7067943"/>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460" name="Male"/>
          <p:cNvSpPr/>
          <p:nvPr/>
        </p:nvSpPr>
        <p:spPr>
          <a:xfrm>
            <a:off x="10935916" y="8181799"/>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61" name="Male"/>
          <p:cNvSpPr/>
          <p:nvPr/>
        </p:nvSpPr>
        <p:spPr>
          <a:xfrm>
            <a:off x="14298372" y="7796421"/>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62" name="Rectangle"/>
          <p:cNvSpPr/>
          <p:nvPr/>
        </p:nvSpPr>
        <p:spPr>
          <a:xfrm>
            <a:off x="9331571"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63"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64"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65" name="Baseball"/>
          <p:cNvSpPr/>
          <p:nvPr/>
        </p:nvSpPr>
        <p:spPr>
          <a:xfrm>
            <a:off x="8361800" y="2795021"/>
            <a:ext cx="602704" cy="602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1"/>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7"/>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1"/>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7"/>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466" name="U1 Comes in and  checks for touch at first. U1 has all bases and any plays back to first, second and third."/>
          <p:cNvSpPr txBox="1"/>
          <p:nvPr/>
        </p:nvSpPr>
        <p:spPr>
          <a:xfrm>
            <a:off x="2226954" y="8736150"/>
            <a:ext cx="4865430"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Comes in and  checks for touch at first. U1 has all bases and any plays back to first, second and third.</a:t>
            </a:r>
          </a:p>
        </p:txBody>
      </p:sp>
      <p:sp>
        <p:nvSpPr>
          <p:cNvPr id="467" name="PU come out and takes the fly ball in left field."/>
          <p:cNvSpPr txBox="1"/>
          <p:nvPr/>
        </p:nvSpPr>
        <p:spPr>
          <a:xfrm>
            <a:off x="16821196" y="8903175"/>
            <a:ext cx="4539354"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come out and takes the fly ball in left field.</a:t>
            </a:r>
          </a:p>
        </p:txBody>
      </p:sp>
      <p:sp>
        <p:nvSpPr>
          <p:cNvPr id="468" name="No one on Fly Ball to Left FIELD U1 STAYS IN"/>
          <p:cNvSpPr txBox="1"/>
          <p:nvPr/>
        </p:nvSpPr>
        <p:spPr>
          <a:xfrm>
            <a:off x="9401075" y="836863"/>
            <a:ext cx="5630898"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 one on Fly Ball to Left FIELD U1 STAYS IN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0" name="100%"/>
          <p:cNvSpPr txBox="1"/>
          <p:nvPr>
            <p:ph type="body" idx="1"/>
          </p:nvPr>
        </p:nvSpPr>
        <p:spPr>
          <a:prstGeom prst="rect">
            <a:avLst/>
          </a:prstGeom>
        </p:spPr>
        <p:txBody>
          <a:bodyPr/>
          <a:lstStyle/>
          <a:p>
            <a:pPr/>
          </a:p>
        </p:txBody>
      </p:sp>
      <p:sp>
        <p:nvSpPr>
          <p:cNvPr id="471" name="Fact information"/>
          <p:cNvSpPr txBox="1"/>
          <p:nvPr>
            <p:ph type="body" idx="21"/>
          </p:nvPr>
        </p:nvSpPr>
        <p:spPr>
          <a:prstGeom prst="rect">
            <a:avLst/>
          </a:prstGeom>
        </p:spPr>
        <p:txBody>
          <a:bodyPr/>
          <a:lstStyle/>
          <a:p>
            <a:pPr/>
          </a:p>
        </p:txBody>
      </p:sp>
      <p:pic>
        <p:nvPicPr>
          <p:cNvPr id="472"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473"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74"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475"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76"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477"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78" name="Polygon"/>
          <p:cNvSpPr/>
          <p:nvPr/>
        </p:nvSpPr>
        <p:spPr>
          <a:xfrm>
            <a:off x="11444876" y="11201257"/>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79" name="Walking"/>
          <p:cNvSpPr/>
          <p:nvPr/>
        </p:nvSpPr>
        <p:spPr>
          <a:xfrm>
            <a:off x="12429571" y="4229329"/>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480" name="Male"/>
          <p:cNvSpPr/>
          <p:nvPr/>
        </p:nvSpPr>
        <p:spPr>
          <a:xfrm>
            <a:off x="12013520" y="12295032"/>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81" name="Male"/>
          <p:cNvSpPr/>
          <p:nvPr/>
        </p:nvSpPr>
        <p:spPr>
          <a:xfrm>
            <a:off x="12034139" y="5296962"/>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82" name="Rectangle"/>
          <p:cNvSpPr/>
          <p:nvPr/>
        </p:nvSpPr>
        <p:spPr>
          <a:xfrm>
            <a:off x="9331571"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83"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84"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85" name="Baseball"/>
          <p:cNvSpPr/>
          <p:nvPr/>
        </p:nvSpPr>
        <p:spPr>
          <a:xfrm>
            <a:off x="11610372" y="4388565"/>
            <a:ext cx="602704" cy="602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1"/>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7"/>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1"/>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7"/>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486" name="U 1 Comes in and checks for touch at first. Takes runner into second or third. U1 has all bases and any plays back to first, second and third."/>
          <p:cNvSpPr txBox="1"/>
          <p:nvPr/>
        </p:nvSpPr>
        <p:spPr>
          <a:xfrm>
            <a:off x="2138054" y="7794536"/>
            <a:ext cx="4865430" cy="57219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lvl1pPr>
          </a:lstStyle>
          <a:p>
            <a:pPr/>
            <a:r>
              <a:t>U 1 Comes in and checks for touch at first. Takes runner into second or third. U1 has all bases and any plays back to first, second and third.</a:t>
            </a:r>
          </a:p>
        </p:txBody>
      </p:sp>
      <p:sp>
        <p:nvSpPr>
          <p:cNvPr id="487" name="PU goes back home."/>
          <p:cNvSpPr txBox="1"/>
          <p:nvPr/>
        </p:nvSpPr>
        <p:spPr>
          <a:xfrm>
            <a:off x="16821196" y="9226192"/>
            <a:ext cx="4539354"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goes back home.</a:t>
            </a:r>
          </a:p>
        </p:txBody>
      </p:sp>
      <p:sp>
        <p:nvSpPr>
          <p:cNvPr id="488" name="No one on Fly Ball to Left FIELD U1 STAYS IN, ball drops in for a hit"/>
          <p:cNvSpPr txBox="1"/>
          <p:nvPr/>
        </p:nvSpPr>
        <p:spPr>
          <a:xfrm>
            <a:off x="9401075" y="510255"/>
            <a:ext cx="5630898"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 one on Fly Ball to Left FIELD U1 STAYS IN, ball drops in for a hit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0" name="100%"/>
          <p:cNvSpPr txBox="1"/>
          <p:nvPr>
            <p:ph type="body" idx="1"/>
          </p:nvPr>
        </p:nvSpPr>
        <p:spPr>
          <a:prstGeom prst="rect">
            <a:avLst/>
          </a:prstGeom>
        </p:spPr>
        <p:txBody>
          <a:bodyPr/>
          <a:lstStyle/>
          <a:p>
            <a:pPr/>
          </a:p>
        </p:txBody>
      </p:sp>
      <p:sp>
        <p:nvSpPr>
          <p:cNvPr id="491" name="Fact information"/>
          <p:cNvSpPr txBox="1"/>
          <p:nvPr>
            <p:ph type="body" idx="21"/>
          </p:nvPr>
        </p:nvSpPr>
        <p:spPr>
          <a:prstGeom prst="rect">
            <a:avLst/>
          </a:prstGeom>
        </p:spPr>
        <p:txBody>
          <a:bodyPr/>
          <a:lstStyle/>
          <a:p>
            <a:pPr/>
          </a:p>
        </p:txBody>
      </p:sp>
      <p:pic>
        <p:nvPicPr>
          <p:cNvPr id="492"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493"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94"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495"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96"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497"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98"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99" name="Walking"/>
          <p:cNvSpPr/>
          <p:nvPr/>
        </p:nvSpPr>
        <p:spPr>
          <a:xfrm>
            <a:off x="12859394" y="1136964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500"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01" name="Male"/>
          <p:cNvSpPr/>
          <p:nvPr/>
        </p:nvSpPr>
        <p:spPr>
          <a:xfrm>
            <a:off x="16892071" y="7212870"/>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02" name="Baseball"/>
          <p:cNvSpPr/>
          <p:nvPr/>
        </p:nvSpPr>
        <p:spPr>
          <a:xfrm>
            <a:off x="11897090" y="11505825"/>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503"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04"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05"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06" name="U1 goes out U1 Stays out…"/>
          <p:cNvSpPr txBox="1"/>
          <p:nvPr/>
        </p:nvSpPr>
        <p:spPr>
          <a:xfrm>
            <a:off x="1992128" y="8316335"/>
            <a:ext cx="6133831" cy="548926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1" i="1" sz="4300"/>
            </a:pPr>
            <a:r>
              <a:t>U1 goes out U1 Stays out</a:t>
            </a:r>
          </a:p>
          <a:p>
            <a:pPr>
              <a:defRPr b="1" i="1" sz="4300"/>
            </a:pPr>
            <a:r>
              <a:rPr>
                <a:solidFill>
                  <a:srgbClr val="FF2600"/>
                </a:solidFill>
              </a:rPr>
              <a:t>Trouble Ball </a:t>
            </a:r>
            <a:r>
              <a:t>    Boundary Call   Fielders Converging           Catch below the waist.                   Ball heading to the fence for extra bases.</a:t>
            </a:r>
          </a:p>
        </p:txBody>
      </p:sp>
      <p:sp>
        <p:nvSpPr>
          <p:cNvPr id="507" name="Text"/>
          <p:cNvSpPr txBox="1"/>
          <p:nvPr/>
        </p:nvSpPr>
        <p:spPr>
          <a:xfrm>
            <a:off x="11576151" y="6453784"/>
            <a:ext cx="1231698" cy="808432"/>
          </a:xfrm>
          <a:prstGeom prst="rect">
            <a:avLst/>
          </a:prstGeom>
          <a:ln w="12700">
            <a:miter lim="400000"/>
          </a:ln>
        </p:spPr>
        <p:txBody>
          <a:bodyPr wrap="none" lIns="50800" tIns="50800" rIns="50800" bIns="50800" anchor="ctr">
            <a:spAutoFit/>
          </a:bodyPr>
          <a:lstStyle/>
          <a:p>
            <a:pPr/>
          </a:p>
        </p:txBody>
      </p:sp>
      <p:sp>
        <p:nvSpPr>
          <p:cNvPr id="508" name="No one on Fly Ball to Right FIELD U1 goes out, ball drops in for a hit"/>
          <p:cNvSpPr txBox="1"/>
          <p:nvPr/>
        </p:nvSpPr>
        <p:spPr>
          <a:xfrm>
            <a:off x="9401075" y="510255"/>
            <a:ext cx="5630898"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 one on Fly Ball to Right FIELD U1 goes out, ball drops in for a hit</a:t>
            </a:r>
          </a:p>
        </p:txBody>
      </p:sp>
      <p:sp>
        <p:nvSpPr>
          <p:cNvPr id="509" name="PU moves to working area has touches at all bases."/>
          <p:cNvSpPr txBox="1"/>
          <p:nvPr/>
        </p:nvSpPr>
        <p:spPr>
          <a:xfrm>
            <a:off x="15469261" y="10168637"/>
            <a:ext cx="6286426"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moves to working area has touches at all bases.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1" name="100%"/>
          <p:cNvSpPr txBox="1"/>
          <p:nvPr>
            <p:ph type="body" idx="1"/>
          </p:nvPr>
        </p:nvSpPr>
        <p:spPr>
          <a:prstGeom prst="rect">
            <a:avLst/>
          </a:prstGeom>
        </p:spPr>
        <p:txBody>
          <a:bodyPr/>
          <a:lstStyle/>
          <a:p>
            <a:pPr/>
          </a:p>
        </p:txBody>
      </p:sp>
      <p:sp>
        <p:nvSpPr>
          <p:cNvPr id="512" name="Fact information"/>
          <p:cNvSpPr txBox="1"/>
          <p:nvPr>
            <p:ph type="body" idx="21"/>
          </p:nvPr>
        </p:nvSpPr>
        <p:spPr>
          <a:prstGeom prst="rect">
            <a:avLst/>
          </a:prstGeom>
        </p:spPr>
        <p:txBody>
          <a:bodyPr/>
          <a:lstStyle/>
          <a:p>
            <a:pPr/>
          </a:p>
        </p:txBody>
      </p:sp>
      <p:pic>
        <p:nvPicPr>
          <p:cNvPr id="513"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514"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15"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516"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17"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518"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19"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20" name="Walking"/>
          <p:cNvSpPr/>
          <p:nvPr/>
        </p:nvSpPr>
        <p:spPr>
          <a:xfrm>
            <a:off x="14821324" y="9571211"/>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521" name="Male"/>
          <p:cNvSpPr/>
          <p:nvPr/>
        </p:nvSpPr>
        <p:spPr>
          <a:xfrm>
            <a:off x="12288394" y="6847036"/>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22" name="Male"/>
          <p:cNvSpPr/>
          <p:nvPr/>
        </p:nvSpPr>
        <p:spPr>
          <a:xfrm>
            <a:off x="17382554" y="5718066"/>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23" name="Baseball"/>
          <p:cNvSpPr/>
          <p:nvPr/>
        </p:nvSpPr>
        <p:spPr>
          <a:xfrm>
            <a:off x="16358147" y="3704814"/>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524"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25"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26"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27" name="U1 goes out U1 Stays out."/>
          <p:cNvSpPr txBox="1"/>
          <p:nvPr/>
        </p:nvSpPr>
        <p:spPr>
          <a:xfrm>
            <a:off x="2284228" y="9631645"/>
            <a:ext cx="6133831"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goes out U1 Stays out.</a:t>
            </a:r>
          </a:p>
        </p:txBody>
      </p:sp>
      <p:sp>
        <p:nvSpPr>
          <p:cNvPr id="528" name="No one on Fly Ball to Right FIELD U1 goes out, ball drops in for a hit"/>
          <p:cNvSpPr txBox="1"/>
          <p:nvPr/>
        </p:nvSpPr>
        <p:spPr>
          <a:xfrm>
            <a:off x="9401075" y="510255"/>
            <a:ext cx="5630898"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 one on Fly Ball to Right FIELD U1 goes out, ball drops in for a hit</a:t>
            </a:r>
          </a:p>
        </p:txBody>
      </p:sp>
      <p:sp>
        <p:nvSpPr>
          <p:cNvPr id="529" name="PU moves to working area has touches at first and batter runner at all bases."/>
          <p:cNvSpPr txBox="1"/>
          <p:nvPr/>
        </p:nvSpPr>
        <p:spPr>
          <a:xfrm>
            <a:off x="16231489" y="8850878"/>
            <a:ext cx="5366865" cy="3421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moves to working area has touches at first and batter runner at all bases.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1" name="100%"/>
          <p:cNvSpPr txBox="1"/>
          <p:nvPr>
            <p:ph type="body" idx="1"/>
          </p:nvPr>
        </p:nvSpPr>
        <p:spPr>
          <a:prstGeom prst="rect">
            <a:avLst/>
          </a:prstGeom>
        </p:spPr>
        <p:txBody>
          <a:bodyPr/>
          <a:lstStyle/>
          <a:p>
            <a:pPr/>
          </a:p>
        </p:txBody>
      </p:sp>
      <p:sp>
        <p:nvSpPr>
          <p:cNvPr id="532" name="Fact information"/>
          <p:cNvSpPr txBox="1"/>
          <p:nvPr>
            <p:ph type="body" idx="21"/>
          </p:nvPr>
        </p:nvSpPr>
        <p:spPr>
          <a:prstGeom prst="rect">
            <a:avLst/>
          </a:prstGeom>
        </p:spPr>
        <p:txBody>
          <a:bodyPr/>
          <a:lstStyle/>
          <a:p>
            <a:pPr/>
          </a:p>
        </p:txBody>
      </p:sp>
      <p:pic>
        <p:nvPicPr>
          <p:cNvPr id="533"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534"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35"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536"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37"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538"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39"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40" name="Walking"/>
          <p:cNvSpPr/>
          <p:nvPr/>
        </p:nvSpPr>
        <p:spPr>
          <a:xfrm>
            <a:off x="15558659" y="7821166"/>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541" name="Male"/>
          <p:cNvSpPr/>
          <p:nvPr/>
        </p:nvSpPr>
        <p:spPr>
          <a:xfrm>
            <a:off x="12288394" y="6847036"/>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42" name="Male"/>
          <p:cNvSpPr/>
          <p:nvPr/>
        </p:nvSpPr>
        <p:spPr>
          <a:xfrm>
            <a:off x="17382554" y="5718066"/>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43" name="Baseball"/>
          <p:cNvSpPr/>
          <p:nvPr/>
        </p:nvSpPr>
        <p:spPr>
          <a:xfrm>
            <a:off x="16358147" y="3704814"/>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544"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45"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46"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47" name="U1 goes out. U1 Stays out"/>
          <p:cNvSpPr txBox="1"/>
          <p:nvPr/>
        </p:nvSpPr>
        <p:spPr>
          <a:xfrm>
            <a:off x="2284228" y="9631645"/>
            <a:ext cx="6133831"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goes out. U1 Stays out</a:t>
            </a:r>
          </a:p>
        </p:txBody>
      </p:sp>
      <p:sp>
        <p:nvSpPr>
          <p:cNvPr id="548" name="No one on Fly Ball to Left FIELD U1 goes out, ball drops in for a hit"/>
          <p:cNvSpPr txBox="1"/>
          <p:nvPr/>
        </p:nvSpPr>
        <p:spPr>
          <a:xfrm>
            <a:off x="9401075" y="510255"/>
            <a:ext cx="5630898"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 one on Fly Ball to Left FIELD U1 goes out, ball drops in for a hit</a:t>
            </a:r>
          </a:p>
        </p:txBody>
      </p:sp>
      <p:sp>
        <p:nvSpPr>
          <p:cNvPr id="549" name="PU moves to working area has touches at first and batter runner at all bases."/>
          <p:cNvSpPr txBox="1"/>
          <p:nvPr/>
        </p:nvSpPr>
        <p:spPr>
          <a:xfrm>
            <a:off x="16231489" y="8850878"/>
            <a:ext cx="5366865" cy="3421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moves to working area has touches at first and batter runner at all bases.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1" name="100%"/>
          <p:cNvSpPr txBox="1"/>
          <p:nvPr>
            <p:ph type="body" idx="1"/>
          </p:nvPr>
        </p:nvSpPr>
        <p:spPr>
          <a:prstGeom prst="rect">
            <a:avLst/>
          </a:prstGeom>
        </p:spPr>
        <p:txBody>
          <a:bodyPr/>
          <a:lstStyle/>
          <a:p>
            <a:pPr/>
          </a:p>
        </p:txBody>
      </p:sp>
      <p:sp>
        <p:nvSpPr>
          <p:cNvPr id="552" name="Fact information"/>
          <p:cNvSpPr txBox="1"/>
          <p:nvPr>
            <p:ph type="body" idx="21"/>
          </p:nvPr>
        </p:nvSpPr>
        <p:spPr>
          <a:prstGeom prst="rect">
            <a:avLst/>
          </a:prstGeom>
        </p:spPr>
        <p:txBody>
          <a:bodyPr/>
          <a:lstStyle/>
          <a:p>
            <a:pPr/>
          </a:p>
        </p:txBody>
      </p:sp>
      <p:pic>
        <p:nvPicPr>
          <p:cNvPr id="553"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554"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55"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556"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57"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558"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59"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60" name="Walking"/>
          <p:cNvSpPr/>
          <p:nvPr/>
        </p:nvSpPr>
        <p:spPr>
          <a:xfrm>
            <a:off x="12765968" y="4549602"/>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561" name="Male"/>
          <p:cNvSpPr/>
          <p:nvPr/>
        </p:nvSpPr>
        <p:spPr>
          <a:xfrm>
            <a:off x="11988995" y="5662428"/>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62" name="Male"/>
          <p:cNvSpPr/>
          <p:nvPr/>
        </p:nvSpPr>
        <p:spPr>
          <a:xfrm>
            <a:off x="17382554" y="4524858"/>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63" name="Baseball"/>
          <p:cNvSpPr/>
          <p:nvPr/>
        </p:nvSpPr>
        <p:spPr>
          <a:xfrm>
            <a:off x="12221888" y="4031802"/>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564"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65"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66"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67" name="No one on, U1 goes out on trouble ball, ball falls in."/>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No one on, U1 goes out on trouble ball, ball falls in.</a:t>
            </a:r>
          </a:p>
        </p:txBody>
      </p:sp>
      <p:sp>
        <p:nvSpPr>
          <p:cNvPr id="568" name="PU moves to working area has touches at first and batter runner at all bases."/>
          <p:cNvSpPr txBox="1"/>
          <p:nvPr/>
        </p:nvSpPr>
        <p:spPr>
          <a:xfrm>
            <a:off x="16231489" y="8850878"/>
            <a:ext cx="5366865" cy="3421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moves to working area has touches at first and batter runner at all bases.</a:t>
            </a:r>
          </a:p>
        </p:txBody>
      </p:sp>
      <p:sp>
        <p:nvSpPr>
          <p:cNvPr id="569" name="U1 goes out. U1 Stays out"/>
          <p:cNvSpPr txBox="1"/>
          <p:nvPr/>
        </p:nvSpPr>
        <p:spPr>
          <a:xfrm>
            <a:off x="2284228" y="9631645"/>
            <a:ext cx="6133831"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goes out. U1 Stays out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1" name="TWO Umpire System"/>
          <p:cNvSpPr txBox="1"/>
          <p:nvPr>
            <p:ph type="body" idx="1"/>
          </p:nvPr>
        </p:nvSpPr>
        <p:spPr>
          <a:xfrm>
            <a:off x="-98444" y="-2288671"/>
            <a:ext cx="24580888" cy="10606182"/>
          </a:xfrm>
          <a:prstGeom prst="rect">
            <a:avLst/>
          </a:prstGeom>
          <a:solidFill>
            <a:srgbClr val="000000"/>
          </a:solidFill>
        </p:spPr>
        <p:txBody>
          <a:bodyPr/>
          <a:lstStyle>
            <a:lvl1pPr algn="l">
              <a:defRPr spc="-144" sz="14400" u="sng">
                <a:solidFill>
                  <a:srgbClr val="FFFFFF"/>
                </a:solidFill>
              </a:defRPr>
            </a:lvl1pPr>
          </a:lstStyle>
          <a:p>
            <a:pPr/>
            <a:r>
              <a:t>TWO Umpire System</a:t>
            </a:r>
          </a:p>
        </p:txBody>
      </p:sp>
      <p:sp>
        <p:nvSpPr>
          <p:cNvPr id="572" name="Runner on First Only"/>
          <p:cNvSpPr txBox="1"/>
          <p:nvPr>
            <p:ph type="body" idx="21"/>
          </p:nvPr>
        </p:nvSpPr>
        <p:spPr>
          <a:xfrm>
            <a:off x="-352398" y="8173682"/>
            <a:ext cx="24761807" cy="7706927"/>
          </a:xfrm>
          <a:prstGeom prst="rect">
            <a:avLst/>
          </a:prstGeom>
          <a:solidFill>
            <a:srgbClr val="000000"/>
          </a:solidFill>
          <a:extLst>
            <a:ext uri="{C572A759-6A51-4108-AA02-DFA0A04FC94B}">
              <ma14:wrappingTextBoxFlag xmlns:ma14="http://schemas.microsoft.com/office/mac/drawingml/2011/main" val="1"/>
            </a:ext>
          </a:extLst>
        </p:spPr>
        <p:txBody>
          <a:bodyPr/>
          <a:lstStyle/>
          <a:p>
            <a:pPr lvl="4" marL="0" indent="1828800" defTabSz="825500">
              <a:lnSpc>
                <a:spcPct val="100000"/>
              </a:lnSpc>
              <a:spcBef>
                <a:spcPts val="0"/>
              </a:spcBef>
              <a:buSzTx/>
              <a:buNone/>
              <a:defRPr b="1" sz="12000">
                <a:solidFill>
                  <a:srgbClr val="0433FF"/>
                </a:solidFill>
              </a:defRPr>
            </a:pPr>
            <a:r>
              <a:t>Runner on First Only</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4" name="100%"/>
          <p:cNvSpPr txBox="1"/>
          <p:nvPr>
            <p:ph type="body" idx="1"/>
          </p:nvPr>
        </p:nvSpPr>
        <p:spPr>
          <a:prstGeom prst="rect">
            <a:avLst/>
          </a:prstGeom>
        </p:spPr>
        <p:txBody>
          <a:bodyPr/>
          <a:lstStyle/>
          <a:p>
            <a:pPr/>
          </a:p>
        </p:txBody>
      </p:sp>
      <p:sp>
        <p:nvSpPr>
          <p:cNvPr id="575" name="Fact information"/>
          <p:cNvSpPr txBox="1"/>
          <p:nvPr>
            <p:ph type="body" idx="21"/>
          </p:nvPr>
        </p:nvSpPr>
        <p:spPr>
          <a:prstGeom prst="rect">
            <a:avLst/>
          </a:prstGeom>
        </p:spPr>
        <p:txBody>
          <a:bodyPr/>
          <a:lstStyle/>
          <a:p>
            <a:pPr/>
          </a:p>
        </p:txBody>
      </p:sp>
      <p:pic>
        <p:nvPicPr>
          <p:cNvPr id="576"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577"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78"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579"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80"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581"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82"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83" name="Walking"/>
          <p:cNvSpPr/>
          <p:nvPr/>
        </p:nvSpPr>
        <p:spPr>
          <a:xfrm>
            <a:off x="12859394" y="1136964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584"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85" name="Male"/>
          <p:cNvSpPr/>
          <p:nvPr/>
        </p:nvSpPr>
        <p:spPr>
          <a:xfrm>
            <a:off x="12666512" y="6850695"/>
            <a:ext cx="364772"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86" name="Baseball"/>
          <p:cNvSpPr/>
          <p:nvPr/>
        </p:nvSpPr>
        <p:spPr>
          <a:xfrm>
            <a:off x="11897090" y="11505825"/>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587"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88"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89"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90" name="Fly Ball Coverage. Runner on First. U1 is in B. U1 never goes out When in B or C"/>
          <p:cNvSpPr txBox="1"/>
          <p:nvPr/>
        </p:nvSpPr>
        <p:spPr>
          <a:xfrm>
            <a:off x="2145635" y="-99987"/>
            <a:ext cx="5094706"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Fly Ball Coverage. Runner on First. U1 is in B. U1 never goes out When in B or C</a:t>
            </a:r>
          </a:p>
        </p:txBody>
      </p:sp>
      <p:sp>
        <p:nvSpPr>
          <p:cNvPr id="591" name="U1 has the same coverage whether he is in B or C. Left field in to Right field in. Same with multiple Runners"/>
          <p:cNvSpPr txBox="1"/>
          <p:nvPr/>
        </p:nvSpPr>
        <p:spPr>
          <a:xfrm>
            <a:off x="25738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the same coverage whether he is in B or C. Left field in to Right field in. Same with multiple Runners</a:t>
            </a:r>
          </a:p>
        </p:txBody>
      </p:sp>
      <p:sp>
        <p:nvSpPr>
          <p:cNvPr id="592" name="Line"/>
          <p:cNvSpPr/>
          <p:nvPr/>
        </p:nvSpPr>
        <p:spPr>
          <a:xfrm flipV="1">
            <a:off x="12164264" y="201036"/>
            <a:ext cx="1" cy="3791436"/>
          </a:xfrm>
          <a:prstGeom prst="line">
            <a:avLst/>
          </a:prstGeom>
          <a:ln w="25400">
            <a:solidFill>
              <a:srgbClr val="000000"/>
            </a:solidFill>
            <a:miter lim="400000"/>
          </a:ln>
        </p:spPr>
        <p:txBody>
          <a:bodyPr lIns="50800" tIns="50800" rIns="50800" bIns="50800" anchor="ctr"/>
          <a:lstStyle/>
          <a:p>
            <a:pPr/>
          </a:p>
        </p:txBody>
      </p:sp>
      <p:sp>
        <p:nvSpPr>
          <p:cNvPr id="593" name="Line"/>
          <p:cNvSpPr/>
          <p:nvPr/>
        </p:nvSpPr>
        <p:spPr>
          <a:xfrm flipH="1" flipV="1">
            <a:off x="6343612" y="3475751"/>
            <a:ext cx="2121449" cy="2562881"/>
          </a:xfrm>
          <a:prstGeom prst="line">
            <a:avLst/>
          </a:prstGeom>
          <a:ln w="25400">
            <a:solidFill>
              <a:srgbClr val="000000"/>
            </a:solidFill>
            <a:miter lim="400000"/>
          </a:ln>
        </p:spPr>
        <p:txBody>
          <a:bodyPr lIns="50800" tIns="50800" rIns="50800" bIns="50800" anchor="ctr"/>
          <a:lstStyle/>
          <a:p>
            <a:pPr/>
          </a:p>
        </p:txBody>
      </p:sp>
      <p:sp>
        <p:nvSpPr>
          <p:cNvPr id="594" name="Line"/>
          <p:cNvSpPr/>
          <p:nvPr/>
        </p:nvSpPr>
        <p:spPr>
          <a:xfrm flipV="1">
            <a:off x="16008134" y="4189478"/>
            <a:ext cx="2132643" cy="1925353"/>
          </a:xfrm>
          <a:prstGeom prst="line">
            <a:avLst/>
          </a:prstGeom>
          <a:ln w="25400">
            <a:solidFill>
              <a:srgbClr val="000000"/>
            </a:solidFill>
            <a:miter lim="400000"/>
          </a:ln>
        </p:spPr>
        <p:txBody>
          <a:bodyPr lIns="50800" tIns="50800" rIns="50800" bIns="50800" anchor="ctr"/>
          <a:lstStyle/>
          <a:p>
            <a:pPr/>
          </a:p>
        </p:txBody>
      </p:sp>
      <p:sp>
        <p:nvSpPr>
          <p:cNvPr id="595" name="PU"/>
          <p:cNvSpPr txBox="1"/>
          <p:nvPr/>
        </p:nvSpPr>
        <p:spPr>
          <a:xfrm>
            <a:off x="17487636" y="5259924"/>
            <a:ext cx="972618" cy="82051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vl1pPr>
          </a:lstStyle>
          <a:p>
            <a:pPr/>
            <a:r>
              <a:t>PU</a:t>
            </a:r>
          </a:p>
        </p:txBody>
      </p:sp>
      <p:sp>
        <p:nvSpPr>
          <p:cNvPr id="596" name="Man"/>
          <p:cNvSpPr/>
          <p:nvPr/>
        </p:nvSpPr>
        <p:spPr>
          <a:xfrm>
            <a:off x="16213280" y="2796245"/>
            <a:ext cx="593442" cy="1532064"/>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9452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97" name="Man"/>
          <p:cNvSpPr/>
          <p:nvPr/>
        </p:nvSpPr>
        <p:spPr>
          <a:xfrm>
            <a:off x="11869879" y="1128264"/>
            <a:ext cx="593442" cy="1532065"/>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9452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98" name="Man"/>
          <p:cNvSpPr/>
          <p:nvPr/>
        </p:nvSpPr>
        <p:spPr>
          <a:xfrm>
            <a:off x="7467797" y="3216459"/>
            <a:ext cx="593442" cy="1532064"/>
          </a:xfrm>
          <a:custGeom>
            <a:avLst/>
            <a:gdLst/>
            <a:ahLst/>
            <a:cxnLst>
              <a:cxn ang="0">
                <a:pos x="wd2" y="hd2"/>
              </a:cxn>
              <a:cxn ang="5400000">
                <a:pos x="wd2" y="hd2"/>
              </a:cxn>
              <a:cxn ang="10800000">
                <a:pos x="wd2" y="hd2"/>
              </a:cxn>
              <a:cxn ang="16200000">
                <a:pos x="wd2" y="hd2"/>
              </a:cxn>
            </a:cxnLst>
            <a:rect l="0" t="0" r="r" b="b"/>
            <a:pathLst>
              <a:path w="21470" h="21502" fill="norm" stroke="1" extrusionOk="0">
                <a:moveTo>
                  <a:pt x="10246" y="10"/>
                </a:moveTo>
                <a:cubicBezTo>
                  <a:pt x="9651" y="39"/>
                  <a:pt x="9052" y="142"/>
                  <a:pt x="8490" y="331"/>
                </a:cubicBezTo>
                <a:cubicBezTo>
                  <a:pt x="7409" y="697"/>
                  <a:pt x="7827" y="1471"/>
                  <a:pt x="7827" y="1471"/>
                </a:cubicBezTo>
                <a:cubicBezTo>
                  <a:pt x="7827" y="1471"/>
                  <a:pt x="7467" y="1472"/>
                  <a:pt x="7689" y="1837"/>
                </a:cubicBezTo>
                <a:cubicBezTo>
                  <a:pt x="7827" y="2069"/>
                  <a:pt x="7730" y="2122"/>
                  <a:pt x="8174" y="2197"/>
                </a:cubicBezTo>
                <a:cubicBezTo>
                  <a:pt x="8285" y="2477"/>
                  <a:pt x="8629" y="2493"/>
                  <a:pt x="8629" y="2983"/>
                </a:cubicBezTo>
                <a:cubicBezTo>
                  <a:pt x="8629" y="2988"/>
                  <a:pt x="8355" y="2978"/>
                  <a:pt x="8161" y="3134"/>
                </a:cubicBezTo>
                <a:cubicBezTo>
                  <a:pt x="8106" y="3177"/>
                  <a:pt x="8049" y="3322"/>
                  <a:pt x="7827" y="3359"/>
                </a:cubicBezTo>
                <a:cubicBezTo>
                  <a:pt x="6842" y="3542"/>
                  <a:pt x="4636" y="3731"/>
                  <a:pt x="4095" y="3941"/>
                </a:cubicBezTo>
                <a:cubicBezTo>
                  <a:pt x="3332" y="4237"/>
                  <a:pt x="185" y="6557"/>
                  <a:pt x="185" y="6783"/>
                </a:cubicBezTo>
                <a:cubicBezTo>
                  <a:pt x="185" y="7133"/>
                  <a:pt x="112" y="7369"/>
                  <a:pt x="306" y="7546"/>
                </a:cubicBezTo>
                <a:cubicBezTo>
                  <a:pt x="1138" y="8300"/>
                  <a:pt x="2140" y="9548"/>
                  <a:pt x="3388" y="10139"/>
                </a:cubicBezTo>
                <a:cubicBezTo>
                  <a:pt x="3555" y="10220"/>
                  <a:pt x="3874" y="10313"/>
                  <a:pt x="4290" y="10366"/>
                </a:cubicBezTo>
                <a:cubicBezTo>
                  <a:pt x="4706" y="10420"/>
                  <a:pt x="5414" y="10539"/>
                  <a:pt x="5400" y="10636"/>
                </a:cubicBezTo>
                <a:cubicBezTo>
                  <a:pt x="5261" y="11507"/>
                  <a:pt x="4984" y="13595"/>
                  <a:pt x="4775" y="14591"/>
                </a:cubicBezTo>
                <a:cubicBezTo>
                  <a:pt x="4637" y="15242"/>
                  <a:pt x="4526" y="15984"/>
                  <a:pt x="4429" y="16447"/>
                </a:cubicBezTo>
                <a:cubicBezTo>
                  <a:pt x="4262" y="17244"/>
                  <a:pt x="4221" y="18180"/>
                  <a:pt x="3666" y="19165"/>
                </a:cubicBezTo>
                <a:cubicBezTo>
                  <a:pt x="3416" y="19617"/>
                  <a:pt x="2972" y="20214"/>
                  <a:pt x="3250" y="20214"/>
                </a:cubicBezTo>
                <a:cubicBezTo>
                  <a:pt x="2833" y="20612"/>
                  <a:pt x="1236" y="20827"/>
                  <a:pt x="432" y="20913"/>
                </a:cubicBezTo>
                <a:cubicBezTo>
                  <a:pt x="154" y="20940"/>
                  <a:pt x="-25" y="21043"/>
                  <a:pt x="3" y="21156"/>
                </a:cubicBezTo>
                <a:lnTo>
                  <a:pt x="29" y="21225"/>
                </a:lnTo>
                <a:cubicBezTo>
                  <a:pt x="43" y="21311"/>
                  <a:pt x="324" y="21344"/>
                  <a:pt x="393" y="21344"/>
                </a:cubicBezTo>
                <a:cubicBezTo>
                  <a:pt x="837" y="21376"/>
                  <a:pt x="2207" y="21461"/>
                  <a:pt x="3206" y="21305"/>
                </a:cubicBezTo>
                <a:cubicBezTo>
                  <a:pt x="4371" y="21128"/>
                  <a:pt x="5857" y="21247"/>
                  <a:pt x="7008" y="21188"/>
                </a:cubicBezTo>
                <a:cubicBezTo>
                  <a:pt x="7355" y="21171"/>
                  <a:pt x="7398" y="20692"/>
                  <a:pt x="7259" y="20471"/>
                </a:cubicBezTo>
                <a:cubicBezTo>
                  <a:pt x="7218" y="20407"/>
                  <a:pt x="7134" y="20375"/>
                  <a:pt x="7134" y="20375"/>
                </a:cubicBezTo>
                <a:lnTo>
                  <a:pt x="7190" y="20412"/>
                </a:lnTo>
                <a:cubicBezTo>
                  <a:pt x="7773" y="20434"/>
                  <a:pt x="8367" y="17905"/>
                  <a:pt x="8742" y="15860"/>
                </a:cubicBezTo>
                <a:cubicBezTo>
                  <a:pt x="8908" y="14999"/>
                  <a:pt x="10033" y="13116"/>
                  <a:pt x="10394" y="12497"/>
                </a:cubicBezTo>
                <a:cubicBezTo>
                  <a:pt x="10421" y="12443"/>
                  <a:pt x="10630" y="12443"/>
                  <a:pt x="10658" y="12497"/>
                </a:cubicBezTo>
                <a:cubicBezTo>
                  <a:pt x="10880" y="12987"/>
                  <a:pt x="11168" y="14031"/>
                  <a:pt x="11473" y="14757"/>
                </a:cubicBezTo>
                <a:cubicBezTo>
                  <a:pt x="11542" y="14924"/>
                  <a:pt x="11753" y="15564"/>
                  <a:pt x="11781" y="15968"/>
                </a:cubicBezTo>
                <a:cubicBezTo>
                  <a:pt x="11892" y="17206"/>
                  <a:pt x="11572" y="19842"/>
                  <a:pt x="12002" y="20175"/>
                </a:cubicBezTo>
                <a:cubicBezTo>
                  <a:pt x="12002" y="20175"/>
                  <a:pt x="11906" y="20682"/>
                  <a:pt x="11490" y="21053"/>
                </a:cubicBezTo>
                <a:cubicBezTo>
                  <a:pt x="10908" y="21575"/>
                  <a:pt x="13763" y="21580"/>
                  <a:pt x="14568" y="21381"/>
                </a:cubicBezTo>
                <a:cubicBezTo>
                  <a:pt x="15608" y="21128"/>
                  <a:pt x="14986" y="20682"/>
                  <a:pt x="15028" y="20488"/>
                </a:cubicBezTo>
                <a:cubicBezTo>
                  <a:pt x="15125" y="20316"/>
                  <a:pt x="15333" y="20316"/>
                  <a:pt x="15444" y="19950"/>
                </a:cubicBezTo>
                <a:cubicBezTo>
                  <a:pt x="15763" y="18841"/>
                  <a:pt x="15485" y="17442"/>
                  <a:pt x="15513" y="16318"/>
                </a:cubicBezTo>
                <a:cubicBezTo>
                  <a:pt x="15527" y="15946"/>
                  <a:pt x="15886" y="15230"/>
                  <a:pt x="15886" y="14229"/>
                </a:cubicBezTo>
                <a:cubicBezTo>
                  <a:pt x="15886" y="13223"/>
                  <a:pt x="15888" y="12330"/>
                  <a:pt x="15721" y="11431"/>
                </a:cubicBezTo>
                <a:cubicBezTo>
                  <a:pt x="15610" y="10839"/>
                  <a:pt x="16110" y="10802"/>
                  <a:pt x="15652" y="10044"/>
                </a:cubicBezTo>
                <a:cubicBezTo>
                  <a:pt x="17247" y="10108"/>
                  <a:pt x="17453" y="10054"/>
                  <a:pt x="17967" y="9801"/>
                </a:cubicBezTo>
                <a:cubicBezTo>
                  <a:pt x="19312" y="9123"/>
                  <a:pt x="20798" y="7585"/>
                  <a:pt x="21062" y="7321"/>
                </a:cubicBezTo>
                <a:cubicBezTo>
                  <a:pt x="21575" y="7278"/>
                  <a:pt x="21546" y="6846"/>
                  <a:pt x="21296" y="6534"/>
                </a:cubicBezTo>
                <a:cubicBezTo>
                  <a:pt x="21226" y="6453"/>
                  <a:pt x="20909" y="6465"/>
                  <a:pt x="20854" y="6384"/>
                </a:cubicBezTo>
                <a:cubicBezTo>
                  <a:pt x="20424" y="5755"/>
                  <a:pt x="17691" y="4302"/>
                  <a:pt x="17247" y="3990"/>
                </a:cubicBezTo>
                <a:cubicBezTo>
                  <a:pt x="16859" y="3715"/>
                  <a:pt x="14264" y="3516"/>
                  <a:pt x="13376" y="3381"/>
                </a:cubicBezTo>
                <a:cubicBezTo>
                  <a:pt x="13237" y="3360"/>
                  <a:pt x="13085" y="3300"/>
                  <a:pt x="13029" y="3247"/>
                </a:cubicBezTo>
                <a:cubicBezTo>
                  <a:pt x="13001" y="3225"/>
                  <a:pt x="12988" y="3204"/>
                  <a:pt x="12960" y="3183"/>
                </a:cubicBezTo>
                <a:cubicBezTo>
                  <a:pt x="12724" y="2984"/>
                  <a:pt x="12392" y="2989"/>
                  <a:pt x="12392" y="2989"/>
                </a:cubicBezTo>
                <a:cubicBezTo>
                  <a:pt x="12350" y="2839"/>
                  <a:pt x="12319" y="2714"/>
                  <a:pt x="12444" y="2628"/>
                </a:cubicBezTo>
                <a:cubicBezTo>
                  <a:pt x="12610" y="2504"/>
                  <a:pt x="12750" y="2364"/>
                  <a:pt x="12847" y="2219"/>
                </a:cubicBezTo>
                <a:cubicBezTo>
                  <a:pt x="13041" y="2203"/>
                  <a:pt x="13196" y="2213"/>
                  <a:pt x="13376" y="1933"/>
                </a:cubicBezTo>
                <a:cubicBezTo>
                  <a:pt x="13445" y="1810"/>
                  <a:pt x="13748" y="1482"/>
                  <a:pt x="13276" y="1471"/>
                </a:cubicBezTo>
                <a:cubicBezTo>
                  <a:pt x="13373" y="1245"/>
                  <a:pt x="13679" y="444"/>
                  <a:pt x="12500" y="272"/>
                </a:cubicBezTo>
                <a:cubicBezTo>
                  <a:pt x="12154" y="223"/>
                  <a:pt x="12141" y="153"/>
                  <a:pt x="11989" y="126"/>
                </a:cubicBezTo>
                <a:cubicBezTo>
                  <a:pt x="11434" y="23"/>
                  <a:pt x="10841" y="-20"/>
                  <a:pt x="10246" y="10"/>
                </a:cubicBezTo>
                <a:close/>
                <a:moveTo>
                  <a:pt x="16042" y="6038"/>
                </a:moveTo>
                <a:cubicBezTo>
                  <a:pt x="16175" y="6060"/>
                  <a:pt x="16316" y="6123"/>
                  <a:pt x="16371" y="6147"/>
                </a:cubicBezTo>
                <a:cubicBezTo>
                  <a:pt x="17342" y="6567"/>
                  <a:pt x="18104" y="6825"/>
                  <a:pt x="18201" y="6955"/>
                </a:cubicBezTo>
                <a:cubicBezTo>
                  <a:pt x="18270" y="7186"/>
                  <a:pt x="18326" y="7449"/>
                  <a:pt x="18326" y="7449"/>
                </a:cubicBezTo>
                <a:cubicBezTo>
                  <a:pt x="18326" y="7449"/>
                  <a:pt x="17454" y="9005"/>
                  <a:pt x="17052" y="9124"/>
                </a:cubicBezTo>
                <a:cubicBezTo>
                  <a:pt x="16802" y="9205"/>
                  <a:pt x="15790" y="8946"/>
                  <a:pt x="15236" y="8972"/>
                </a:cubicBezTo>
                <a:cubicBezTo>
                  <a:pt x="15236" y="8703"/>
                  <a:pt x="15249" y="8450"/>
                  <a:pt x="15305" y="7950"/>
                </a:cubicBezTo>
                <a:cubicBezTo>
                  <a:pt x="15374" y="7347"/>
                  <a:pt x="15692" y="6443"/>
                  <a:pt x="15747" y="6174"/>
                </a:cubicBezTo>
                <a:cubicBezTo>
                  <a:pt x="15782" y="6034"/>
                  <a:pt x="15908" y="6016"/>
                  <a:pt x="16042" y="6038"/>
                </a:cubicBezTo>
                <a:close/>
                <a:moveTo>
                  <a:pt x="5001" y="6053"/>
                </a:moveTo>
                <a:cubicBezTo>
                  <a:pt x="5137" y="6043"/>
                  <a:pt x="5286" y="6074"/>
                  <a:pt x="5317" y="6131"/>
                </a:cubicBezTo>
                <a:cubicBezTo>
                  <a:pt x="5456" y="6389"/>
                  <a:pt x="5454" y="6740"/>
                  <a:pt x="5551" y="7133"/>
                </a:cubicBezTo>
                <a:cubicBezTo>
                  <a:pt x="5704" y="7752"/>
                  <a:pt x="5968" y="8369"/>
                  <a:pt x="5898" y="8735"/>
                </a:cubicBezTo>
                <a:cubicBezTo>
                  <a:pt x="5870" y="8918"/>
                  <a:pt x="5912" y="9091"/>
                  <a:pt x="5898" y="9107"/>
                </a:cubicBezTo>
                <a:cubicBezTo>
                  <a:pt x="5898" y="9107"/>
                  <a:pt x="5413" y="9295"/>
                  <a:pt x="5205" y="9322"/>
                </a:cubicBezTo>
                <a:cubicBezTo>
                  <a:pt x="4899" y="9355"/>
                  <a:pt x="4593" y="9462"/>
                  <a:pt x="4537" y="9430"/>
                </a:cubicBezTo>
                <a:cubicBezTo>
                  <a:pt x="4149" y="9150"/>
                  <a:pt x="3152" y="7622"/>
                  <a:pt x="3042" y="7385"/>
                </a:cubicBezTo>
                <a:cubicBezTo>
                  <a:pt x="3097" y="7251"/>
                  <a:pt x="3139" y="7062"/>
                  <a:pt x="3167" y="6965"/>
                </a:cubicBezTo>
                <a:cubicBezTo>
                  <a:pt x="3181" y="6922"/>
                  <a:pt x="3206" y="6884"/>
                  <a:pt x="3276" y="6852"/>
                </a:cubicBezTo>
                <a:cubicBezTo>
                  <a:pt x="3539" y="6701"/>
                  <a:pt x="4330" y="6260"/>
                  <a:pt x="4871" y="6077"/>
                </a:cubicBezTo>
                <a:cubicBezTo>
                  <a:pt x="4909" y="6063"/>
                  <a:pt x="4955" y="6057"/>
                  <a:pt x="5001" y="6053"/>
                </a:cubicBezTo>
                <a:close/>
              </a:path>
            </a:pathLst>
          </a:custGeom>
          <a:solidFill>
            <a:srgbClr val="9452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99" name="Double Arrow"/>
          <p:cNvSpPr/>
          <p:nvPr/>
        </p:nvSpPr>
        <p:spPr>
          <a:xfrm rot="19980000">
            <a:off x="8333040" y="2608975"/>
            <a:ext cx="2891810" cy="383238"/>
          </a:xfrm>
          <a:prstGeom prst="leftRightArrow">
            <a:avLst>
              <a:gd name="adj1" fmla="val 32000"/>
              <a:gd name="adj2" fmla="val 165677"/>
            </a:avLst>
          </a:pr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00" name="Line"/>
          <p:cNvSpPr/>
          <p:nvPr/>
        </p:nvSpPr>
        <p:spPr>
          <a:xfrm>
            <a:off x="8037106" y="4808599"/>
            <a:ext cx="467491" cy="467491"/>
          </a:xfrm>
          <a:prstGeom prst="line">
            <a:avLst/>
          </a:prstGeom>
          <a:ln w="25400">
            <a:solidFill>
              <a:srgbClr val="000000"/>
            </a:solidFill>
            <a:miter lim="400000"/>
            <a:tailEnd type="triangle"/>
          </a:ln>
        </p:spPr>
        <p:txBody>
          <a:bodyPr lIns="50800" tIns="50800" rIns="50800" bIns="50800" anchor="ctr"/>
          <a:lstStyle/>
          <a:p>
            <a:pPr/>
          </a:p>
        </p:txBody>
      </p:sp>
      <p:sp>
        <p:nvSpPr>
          <p:cNvPr id="601" name="Double Arrow"/>
          <p:cNvSpPr/>
          <p:nvPr/>
        </p:nvSpPr>
        <p:spPr>
          <a:xfrm rot="1200000">
            <a:off x="12836978" y="2375120"/>
            <a:ext cx="2891810" cy="383238"/>
          </a:xfrm>
          <a:prstGeom prst="leftRightArrow">
            <a:avLst>
              <a:gd name="adj1" fmla="val 32000"/>
              <a:gd name="adj2" fmla="val 165677"/>
            </a:avLst>
          </a:pr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02" name="U1"/>
          <p:cNvSpPr txBox="1"/>
          <p:nvPr/>
        </p:nvSpPr>
        <p:spPr>
          <a:xfrm>
            <a:off x="8939261" y="1245324"/>
            <a:ext cx="893370"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U1</a:t>
            </a:r>
          </a:p>
        </p:txBody>
      </p:sp>
      <p:sp>
        <p:nvSpPr>
          <p:cNvPr id="603" name="PU"/>
          <p:cNvSpPr txBox="1"/>
          <p:nvPr/>
        </p:nvSpPr>
        <p:spPr>
          <a:xfrm>
            <a:off x="5996102" y="4618596"/>
            <a:ext cx="972618" cy="8205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vl1pPr>
          </a:lstStyle>
          <a:p>
            <a:pPr/>
            <a:r>
              <a:t>PU</a:t>
            </a:r>
          </a:p>
        </p:txBody>
      </p:sp>
      <p:sp>
        <p:nvSpPr>
          <p:cNvPr id="604" name="U1"/>
          <p:cNvSpPr txBox="1"/>
          <p:nvPr/>
        </p:nvSpPr>
        <p:spPr>
          <a:xfrm>
            <a:off x="14439814" y="1245324"/>
            <a:ext cx="893370"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U1</a:t>
            </a:r>
          </a:p>
        </p:txBody>
      </p:sp>
      <p:sp>
        <p:nvSpPr>
          <p:cNvPr id="605" name="PU stays at the point of the plate and starts to move towards third in case the ball falls in. PU has both lines."/>
          <p:cNvSpPr txBox="1"/>
          <p:nvPr/>
        </p:nvSpPr>
        <p:spPr>
          <a:xfrm>
            <a:off x="16200392" y="9304134"/>
            <a:ext cx="57445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stays at the point of the plate and starts to move towards third in case the ball falls in. PU has both lines. </a:t>
            </a:r>
          </a:p>
        </p:txBody>
      </p:sp>
      <p:sp>
        <p:nvSpPr>
          <p:cNvPr id="606" name="Children At Play"/>
          <p:cNvSpPr/>
          <p:nvPr/>
        </p:nvSpPr>
        <p:spPr>
          <a:xfrm>
            <a:off x="15066695" y="6795058"/>
            <a:ext cx="696953"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96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07" name="Line"/>
          <p:cNvSpPr/>
          <p:nvPr/>
        </p:nvSpPr>
        <p:spPr>
          <a:xfrm flipH="1">
            <a:off x="6222677" y="5602498"/>
            <a:ext cx="583757" cy="813328"/>
          </a:xfrm>
          <a:prstGeom prst="line">
            <a:avLst/>
          </a:prstGeom>
          <a:ln w="25400">
            <a:solidFill>
              <a:srgbClr val="000000"/>
            </a:solidFill>
            <a:miter lim="400000"/>
            <a:tailEnd type="triangle"/>
          </a:ln>
        </p:spPr>
        <p:txBody>
          <a:bodyPr lIns="50800" tIns="50800" rIns="50800" bIns="50800" anchor="ctr"/>
          <a:lstStyle/>
          <a:p>
            <a:pPr/>
          </a:p>
        </p:txBody>
      </p:sp>
      <p:sp>
        <p:nvSpPr>
          <p:cNvPr id="608" name="Line"/>
          <p:cNvSpPr/>
          <p:nvPr/>
        </p:nvSpPr>
        <p:spPr>
          <a:xfrm flipH="1">
            <a:off x="15496705" y="4304979"/>
            <a:ext cx="530041" cy="530040"/>
          </a:xfrm>
          <a:prstGeom prst="line">
            <a:avLst/>
          </a:prstGeom>
          <a:ln w="25400">
            <a:solidFill>
              <a:srgbClr val="000000"/>
            </a:solidFill>
            <a:miter lim="400000"/>
            <a:tailEnd type="triangle"/>
          </a:ln>
        </p:spPr>
        <p:txBody>
          <a:bodyPr lIns="50800" tIns="50800" rIns="50800" bIns="50800" anchor="ctr"/>
          <a:lstStyle/>
          <a:p>
            <a:pPr/>
          </a:p>
        </p:txBody>
      </p:sp>
      <p:sp>
        <p:nvSpPr>
          <p:cNvPr id="609" name="Line"/>
          <p:cNvSpPr/>
          <p:nvPr/>
        </p:nvSpPr>
        <p:spPr>
          <a:xfrm>
            <a:off x="17149758" y="5774602"/>
            <a:ext cx="583807" cy="813255"/>
          </a:xfrm>
          <a:prstGeom prst="line">
            <a:avLst/>
          </a:prstGeom>
          <a:ln w="254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1" name="100%"/>
          <p:cNvSpPr txBox="1"/>
          <p:nvPr>
            <p:ph type="body" idx="1"/>
          </p:nvPr>
        </p:nvSpPr>
        <p:spPr>
          <a:prstGeom prst="rect">
            <a:avLst/>
          </a:prstGeom>
        </p:spPr>
        <p:txBody>
          <a:bodyPr/>
          <a:lstStyle/>
          <a:p>
            <a:pPr/>
          </a:p>
        </p:txBody>
      </p:sp>
      <p:sp>
        <p:nvSpPr>
          <p:cNvPr id="612" name="Fact information"/>
          <p:cNvSpPr txBox="1"/>
          <p:nvPr>
            <p:ph type="body" idx="21"/>
          </p:nvPr>
        </p:nvSpPr>
        <p:spPr>
          <a:prstGeom prst="rect">
            <a:avLst/>
          </a:prstGeom>
        </p:spPr>
        <p:txBody>
          <a:bodyPr/>
          <a:lstStyle/>
          <a:p>
            <a:pPr/>
          </a:p>
        </p:txBody>
      </p:sp>
      <p:pic>
        <p:nvPicPr>
          <p:cNvPr id="613"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614"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15"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616"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17"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618"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19"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20" name="Walking"/>
          <p:cNvSpPr/>
          <p:nvPr/>
        </p:nvSpPr>
        <p:spPr>
          <a:xfrm>
            <a:off x="14774400" y="6390610"/>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621"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22" name="Male"/>
          <p:cNvSpPr/>
          <p:nvPr/>
        </p:nvSpPr>
        <p:spPr>
          <a:xfrm>
            <a:off x="12617864" y="6529361"/>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23"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24"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25"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26" name="In Field: Line drive, fly ball. U1 in B or C"/>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In Field: Line drive, fly ball. U1 in B or C</a:t>
            </a:r>
          </a:p>
        </p:txBody>
      </p:sp>
      <p:sp>
        <p:nvSpPr>
          <p:cNvPr id="627" name="U1 is in B or C half way between second and the mound."/>
          <p:cNvSpPr txBox="1"/>
          <p:nvPr/>
        </p:nvSpPr>
        <p:spPr>
          <a:xfrm>
            <a:off x="2573840" y="9935016"/>
            <a:ext cx="5554607"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B or C half way between second and the mound.</a:t>
            </a:r>
          </a:p>
        </p:txBody>
      </p:sp>
      <p:sp>
        <p:nvSpPr>
          <p:cNvPr id="628" name="PU has both lines."/>
          <p:cNvSpPr txBox="1"/>
          <p:nvPr/>
        </p:nvSpPr>
        <p:spPr>
          <a:xfrm>
            <a:off x="16110708" y="10652611"/>
            <a:ext cx="5554607" cy="8084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both lines.</a:t>
            </a:r>
          </a:p>
        </p:txBody>
      </p:sp>
      <p:sp>
        <p:nvSpPr>
          <p:cNvPr id="629" name="Baseball"/>
          <p:cNvSpPr/>
          <p:nvPr/>
        </p:nvSpPr>
        <p:spPr>
          <a:xfrm>
            <a:off x="11922490" y="1148246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630" name="Walking"/>
          <p:cNvSpPr/>
          <p:nvPr/>
        </p:nvSpPr>
        <p:spPr>
          <a:xfrm>
            <a:off x="12746417" y="11449935"/>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631" name="ss"/>
          <p:cNvSpPr/>
          <p:nvPr/>
        </p:nvSpPr>
        <p:spPr>
          <a:xfrm>
            <a:off x="9668064" y="4826589"/>
            <a:ext cx="847738" cy="738633"/>
          </a:xfrm>
          <a:prstGeom prst="ellipse">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lvl1pPr>
          </a:lstStyle>
          <a:p>
            <a:pPr/>
            <a:r>
              <a:t>ss</a:t>
            </a:r>
          </a:p>
        </p:txBody>
      </p:sp>
      <p:sp>
        <p:nvSpPr>
          <p:cNvPr id="632" name="3b"/>
          <p:cNvSpPr/>
          <p:nvPr/>
        </p:nvSpPr>
        <p:spPr>
          <a:xfrm>
            <a:off x="7995766" y="7043239"/>
            <a:ext cx="961106" cy="738634"/>
          </a:xfrm>
          <a:prstGeom prst="ellipse">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lvl1pPr>
          </a:lstStyle>
          <a:p>
            <a:pPr/>
            <a:r>
              <a:t>3b</a:t>
            </a:r>
          </a:p>
        </p:txBody>
      </p:sp>
      <p:sp>
        <p:nvSpPr>
          <p:cNvPr id="633" name="2b"/>
          <p:cNvSpPr/>
          <p:nvPr/>
        </p:nvSpPr>
        <p:spPr>
          <a:xfrm>
            <a:off x="13907746" y="5070427"/>
            <a:ext cx="961106" cy="738633"/>
          </a:xfrm>
          <a:prstGeom prst="ellipse">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lvl1pPr>
          </a:lstStyle>
          <a:p>
            <a:pPr/>
            <a:r>
              <a:t>2b</a:t>
            </a:r>
          </a:p>
        </p:txBody>
      </p:sp>
      <p:sp>
        <p:nvSpPr>
          <p:cNvPr id="634" name="1b"/>
          <p:cNvSpPr/>
          <p:nvPr/>
        </p:nvSpPr>
        <p:spPr>
          <a:xfrm>
            <a:off x="14896211" y="7855679"/>
            <a:ext cx="961107" cy="738633"/>
          </a:xfrm>
          <a:prstGeom prst="ellipse">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lvl1pPr>
          </a:lstStyle>
          <a:p>
            <a:pPr/>
            <a:r>
              <a:t>1b</a:t>
            </a:r>
          </a:p>
        </p:txBody>
      </p:sp>
      <p:sp>
        <p:nvSpPr>
          <p:cNvPr id="635" name="P"/>
          <p:cNvSpPr/>
          <p:nvPr/>
        </p:nvSpPr>
        <p:spPr>
          <a:xfrm>
            <a:off x="11768132" y="8692391"/>
            <a:ext cx="847737" cy="738634"/>
          </a:xfrm>
          <a:prstGeom prst="ellipse">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lvl1pPr>
          </a:lstStyle>
          <a:p>
            <a:pPr/>
            <a:r>
              <a:t>P</a:t>
            </a:r>
          </a:p>
        </p:txBody>
      </p:sp>
      <p:sp>
        <p:nvSpPr>
          <p:cNvPr id="636" name="Line"/>
          <p:cNvSpPr/>
          <p:nvPr/>
        </p:nvSpPr>
        <p:spPr>
          <a:xfrm flipH="1">
            <a:off x="14718098" y="8588591"/>
            <a:ext cx="322949" cy="344205"/>
          </a:xfrm>
          <a:prstGeom prst="line">
            <a:avLst/>
          </a:prstGeom>
          <a:ln w="25400">
            <a:solidFill>
              <a:srgbClr val="000000"/>
            </a:solidFill>
            <a:miter lim="400000"/>
            <a:tailEnd type="triangle"/>
          </a:ln>
        </p:spPr>
        <p:txBody>
          <a:bodyPr lIns="50800" tIns="50800" rIns="50800" bIns="50800" anchor="ctr"/>
          <a:lstStyle/>
          <a:p>
            <a:pPr/>
          </a:p>
        </p:txBody>
      </p:sp>
      <p:sp>
        <p:nvSpPr>
          <p:cNvPr id="637" name="U1"/>
          <p:cNvSpPr/>
          <p:nvPr/>
        </p:nvSpPr>
        <p:spPr>
          <a:xfrm>
            <a:off x="14057478" y="8895167"/>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638" name="Line"/>
          <p:cNvSpPr/>
          <p:nvPr/>
        </p:nvSpPr>
        <p:spPr>
          <a:xfrm flipH="1" flipV="1">
            <a:off x="14539371" y="7614276"/>
            <a:ext cx="349276" cy="349275"/>
          </a:xfrm>
          <a:prstGeom prst="line">
            <a:avLst/>
          </a:prstGeom>
          <a:ln w="25400">
            <a:solidFill>
              <a:srgbClr val="000000"/>
            </a:solidFill>
            <a:miter lim="400000"/>
            <a:tailEnd type="triangle"/>
          </a:ln>
        </p:spPr>
        <p:txBody>
          <a:bodyPr lIns="50800" tIns="50800" rIns="50800" bIns="50800" anchor="ctr"/>
          <a:lstStyle/>
          <a:p>
            <a:pPr/>
          </a:p>
        </p:txBody>
      </p:sp>
      <p:sp>
        <p:nvSpPr>
          <p:cNvPr id="639" name="U1"/>
          <p:cNvSpPr/>
          <p:nvPr/>
        </p:nvSpPr>
        <p:spPr>
          <a:xfrm>
            <a:off x="13852779" y="6966723"/>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640" name="PU"/>
          <p:cNvSpPr/>
          <p:nvPr/>
        </p:nvSpPr>
        <p:spPr>
          <a:xfrm>
            <a:off x="16295276" y="8990478"/>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641" name="Line"/>
          <p:cNvSpPr/>
          <p:nvPr/>
        </p:nvSpPr>
        <p:spPr>
          <a:xfrm>
            <a:off x="15775386" y="8614365"/>
            <a:ext cx="530040" cy="530041"/>
          </a:xfrm>
          <a:prstGeom prst="line">
            <a:avLst/>
          </a:prstGeom>
          <a:ln w="25400">
            <a:solidFill>
              <a:srgbClr val="000000"/>
            </a:solidFill>
            <a:miter lim="400000"/>
            <a:tailEnd type="triangle"/>
          </a:ln>
        </p:spPr>
        <p:txBody>
          <a:bodyPr lIns="50800" tIns="50800" rIns="50800" bIns="50800" anchor="ctr"/>
          <a:lstStyle/>
          <a:p>
            <a:pPr/>
          </a:p>
        </p:txBody>
      </p:sp>
      <p:sp>
        <p:nvSpPr>
          <p:cNvPr id="642" name="PU"/>
          <p:cNvSpPr/>
          <p:nvPr/>
        </p:nvSpPr>
        <p:spPr>
          <a:xfrm>
            <a:off x="16042298" y="6804578"/>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643" name="Line"/>
          <p:cNvSpPr/>
          <p:nvPr/>
        </p:nvSpPr>
        <p:spPr>
          <a:xfrm flipV="1">
            <a:off x="15733735" y="7499976"/>
            <a:ext cx="355791" cy="355791"/>
          </a:xfrm>
          <a:prstGeom prst="line">
            <a:avLst/>
          </a:prstGeom>
          <a:ln w="25400">
            <a:solidFill>
              <a:srgbClr val="000000"/>
            </a:solidFill>
            <a:miter lim="400000"/>
            <a:tailEnd type="triangle"/>
          </a:ln>
        </p:spPr>
        <p:txBody>
          <a:bodyPr lIns="50800" tIns="50800" rIns="50800" bIns="50800" anchor="ctr"/>
          <a:lstStyle/>
          <a:p>
            <a:pPr/>
          </a:p>
        </p:txBody>
      </p:sp>
      <p:sp>
        <p:nvSpPr>
          <p:cNvPr id="644" name="Line"/>
          <p:cNvSpPr/>
          <p:nvPr/>
        </p:nvSpPr>
        <p:spPr>
          <a:xfrm flipH="1" flipV="1">
            <a:off x="13612800" y="4726689"/>
            <a:ext cx="349275" cy="349275"/>
          </a:xfrm>
          <a:prstGeom prst="line">
            <a:avLst/>
          </a:prstGeom>
          <a:ln w="25400">
            <a:solidFill>
              <a:srgbClr val="000000"/>
            </a:solidFill>
            <a:miter lim="400000"/>
            <a:tailEnd type="triangle"/>
          </a:ln>
        </p:spPr>
        <p:txBody>
          <a:bodyPr lIns="50800" tIns="50800" rIns="50800" bIns="50800" anchor="ctr"/>
          <a:lstStyle/>
          <a:p>
            <a:pPr/>
          </a:p>
        </p:txBody>
      </p:sp>
      <p:sp>
        <p:nvSpPr>
          <p:cNvPr id="645" name="Line"/>
          <p:cNvSpPr/>
          <p:nvPr/>
        </p:nvSpPr>
        <p:spPr>
          <a:xfrm flipV="1">
            <a:off x="14825100" y="4663189"/>
            <a:ext cx="362880" cy="362880"/>
          </a:xfrm>
          <a:prstGeom prst="line">
            <a:avLst/>
          </a:prstGeom>
          <a:ln w="25400">
            <a:solidFill>
              <a:srgbClr val="000000"/>
            </a:solidFill>
            <a:miter lim="400000"/>
            <a:tailEnd type="triangle"/>
          </a:ln>
        </p:spPr>
        <p:txBody>
          <a:bodyPr lIns="50800" tIns="50800" rIns="50800" bIns="50800" anchor="ctr"/>
          <a:lstStyle/>
          <a:p>
            <a:pPr/>
          </a:p>
        </p:txBody>
      </p:sp>
      <p:sp>
        <p:nvSpPr>
          <p:cNvPr id="646" name="Line"/>
          <p:cNvSpPr/>
          <p:nvPr/>
        </p:nvSpPr>
        <p:spPr>
          <a:xfrm flipH="1">
            <a:off x="13612800" y="5745154"/>
            <a:ext cx="349275" cy="349275"/>
          </a:xfrm>
          <a:prstGeom prst="line">
            <a:avLst/>
          </a:prstGeom>
          <a:ln w="25400">
            <a:solidFill>
              <a:srgbClr val="000000"/>
            </a:solidFill>
            <a:miter lim="400000"/>
            <a:tailEnd type="triangle"/>
          </a:ln>
        </p:spPr>
        <p:txBody>
          <a:bodyPr lIns="50800" tIns="50800" rIns="50800" bIns="50800" anchor="ctr"/>
          <a:lstStyle/>
          <a:p>
            <a:pPr/>
          </a:p>
        </p:txBody>
      </p:sp>
      <p:sp>
        <p:nvSpPr>
          <p:cNvPr id="647" name="Line"/>
          <p:cNvSpPr/>
          <p:nvPr/>
        </p:nvSpPr>
        <p:spPr>
          <a:xfrm>
            <a:off x="14741520" y="5743671"/>
            <a:ext cx="264860" cy="264860"/>
          </a:xfrm>
          <a:prstGeom prst="line">
            <a:avLst/>
          </a:prstGeom>
          <a:ln w="25400">
            <a:solidFill>
              <a:srgbClr val="000000"/>
            </a:solidFill>
            <a:miter lim="400000"/>
            <a:tailEnd type="triangle"/>
          </a:ln>
        </p:spPr>
        <p:txBody>
          <a:bodyPr lIns="50800" tIns="50800" rIns="50800" bIns="50800" anchor="ctr"/>
          <a:lstStyle/>
          <a:p>
            <a:pPr/>
          </a:p>
        </p:txBody>
      </p:sp>
      <p:sp>
        <p:nvSpPr>
          <p:cNvPr id="648" name="Line"/>
          <p:cNvSpPr/>
          <p:nvPr/>
        </p:nvSpPr>
        <p:spPr>
          <a:xfrm flipH="1">
            <a:off x="11253442" y="9051818"/>
            <a:ext cx="406010" cy="1"/>
          </a:xfrm>
          <a:prstGeom prst="line">
            <a:avLst/>
          </a:prstGeom>
          <a:ln w="25400">
            <a:solidFill>
              <a:srgbClr val="000000"/>
            </a:solidFill>
            <a:miter lim="400000"/>
            <a:tailEnd type="triangle"/>
          </a:ln>
        </p:spPr>
        <p:txBody>
          <a:bodyPr lIns="50800" tIns="50800" rIns="50800" bIns="50800" anchor="ctr"/>
          <a:lstStyle/>
          <a:p>
            <a:pPr/>
          </a:p>
        </p:txBody>
      </p:sp>
      <p:sp>
        <p:nvSpPr>
          <p:cNvPr id="649" name="Line"/>
          <p:cNvSpPr/>
          <p:nvPr/>
        </p:nvSpPr>
        <p:spPr>
          <a:xfrm>
            <a:off x="12726355" y="9050638"/>
            <a:ext cx="406010" cy="1"/>
          </a:xfrm>
          <a:prstGeom prst="line">
            <a:avLst/>
          </a:prstGeom>
          <a:ln w="25400">
            <a:solidFill>
              <a:srgbClr val="000000"/>
            </a:solidFill>
            <a:miter lim="400000"/>
            <a:tailEnd type="triangle"/>
          </a:ln>
        </p:spPr>
        <p:txBody>
          <a:bodyPr lIns="50800" tIns="50800" rIns="50800" bIns="50800" anchor="ctr"/>
          <a:lstStyle/>
          <a:p>
            <a:pPr/>
          </a:p>
        </p:txBody>
      </p:sp>
      <p:sp>
        <p:nvSpPr>
          <p:cNvPr id="650" name="U1"/>
          <p:cNvSpPr/>
          <p:nvPr/>
        </p:nvSpPr>
        <p:spPr>
          <a:xfrm>
            <a:off x="12946015" y="6002558"/>
            <a:ext cx="737277"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651" name="U1"/>
          <p:cNvSpPr/>
          <p:nvPr/>
        </p:nvSpPr>
        <p:spPr>
          <a:xfrm>
            <a:off x="15072459" y="3969584"/>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652" name="U1"/>
          <p:cNvSpPr/>
          <p:nvPr/>
        </p:nvSpPr>
        <p:spPr>
          <a:xfrm>
            <a:off x="15072459" y="5709380"/>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653" name="U1"/>
          <p:cNvSpPr/>
          <p:nvPr/>
        </p:nvSpPr>
        <p:spPr>
          <a:xfrm>
            <a:off x="12890792" y="4007684"/>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654" name="PU"/>
          <p:cNvSpPr/>
          <p:nvPr/>
        </p:nvSpPr>
        <p:spPr>
          <a:xfrm>
            <a:off x="10493146" y="8723320"/>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655" name="PU"/>
          <p:cNvSpPr/>
          <p:nvPr/>
        </p:nvSpPr>
        <p:spPr>
          <a:xfrm>
            <a:off x="13170882" y="8615764"/>
            <a:ext cx="737277" cy="738634"/>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656" name="PU"/>
          <p:cNvSpPr/>
          <p:nvPr/>
        </p:nvSpPr>
        <p:spPr>
          <a:xfrm>
            <a:off x="11843223" y="9945512"/>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657" name="Line"/>
          <p:cNvSpPr/>
          <p:nvPr/>
        </p:nvSpPr>
        <p:spPr>
          <a:xfrm>
            <a:off x="12203604" y="9490471"/>
            <a:ext cx="1" cy="395594"/>
          </a:xfrm>
          <a:prstGeom prst="line">
            <a:avLst/>
          </a:prstGeom>
          <a:ln w="25400">
            <a:solidFill>
              <a:srgbClr val="000000"/>
            </a:solidFill>
            <a:miter lim="400000"/>
            <a:tailEnd type="triangle"/>
          </a:ln>
        </p:spPr>
        <p:txBody>
          <a:bodyPr lIns="50800" tIns="50800" rIns="50800" bIns="50800" anchor="ctr"/>
          <a:lstStyle/>
          <a:p>
            <a:pPr/>
          </a:p>
        </p:txBody>
      </p:sp>
      <p:sp>
        <p:nvSpPr>
          <p:cNvPr id="658" name="Line"/>
          <p:cNvSpPr/>
          <p:nvPr/>
        </p:nvSpPr>
        <p:spPr>
          <a:xfrm flipV="1">
            <a:off x="12190596" y="7839199"/>
            <a:ext cx="1" cy="517591"/>
          </a:xfrm>
          <a:prstGeom prst="line">
            <a:avLst/>
          </a:prstGeom>
          <a:ln w="25400">
            <a:solidFill>
              <a:srgbClr val="000000"/>
            </a:solidFill>
            <a:miter lim="400000"/>
            <a:tailEnd type="triangle"/>
          </a:ln>
        </p:spPr>
        <p:txBody>
          <a:bodyPr lIns="50800" tIns="50800" rIns="50800" bIns="50800" anchor="ctr"/>
          <a:lstStyle/>
          <a:p>
            <a:pPr/>
          </a:p>
        </p:txBody>
      </p:sp>
      <p:sp>
        <p:nvSpPr>
          <p:cNvPr id="659" name="U1"/>
          <p:cNvSpPr/>
          <p:nvPr/>
        </p:nvSpPr>
        <p:spPr>
          <a:xfrm>
            <a:off x="11797962" y="7043239"/>
            <a:ext cx="737276" cy="738634"/>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660" name="Line"/>
          <p:cNvSpPr/>
          <p:nvPr/>
        </p:nvSpPr>
        <p:spPr>
          <a:xfrm flipH="1">
            <a:off x="7686086" y="7798516"/>
            <a:ext cx="386614" cy="386614"/>
          </a:xfrm>
          <a:prstGeom prst="line">
            <a:avLst/>
          </a:prstGeom>
          <a:ln w="25400">
            <a:solidFill>
              <a:srgbClr val="000000"/>
            </a:solidFill>
            <a:miter lim="400000"/>
            <a:tailEnd type="triangle"/>
          </a:ln>
        </p:spPr>
        <p:txBody>
          <a:bodyPr lIns="50800" tIns="50800" rIns="50800" bIns="50800" anchor="ctr"/>
          <a:lstStyle/>
          <a:p>
            <a:pPr/>
          </a:p>
        </p:txBody>
      </p:sp>
      <p:sp>
        <p:nvSpPr>
          <p:cNvPr id="661" name="PU"/>
          <p:cNvSpPr/>
          <p:nvPr/>
        </p:nvSpPr>
        <p:spPr>
          <a:xfrm>
            <a:off x="6928814" y="8146251"/>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662" name="PU"/>
          <p:cNvSpPr/>
          <p:nvPr/>
        </p:nvSpPr>
        <p:spPr>
          <a:xfrm>
            <a:off x="6928814" y="6193472"/>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PU</a:t>
            </a:r>
          </a:p>
        </p:txBody>
      </p:sp>
      <p:sp>
        <p:nvSpPr>
          <p:cNvPr id="663" name="Line"/>
          <p:cNvSpPr/>
          <p:nvPr/>
        </p:nvSpPr>
        <p:spPr>
          <a:xfrm flipH="1" flipV="1">
            <a:off x="7629364" y="6842367"/>
            <a:ext cx="349275" cy="349275"/>
          </a:xfrm>
          <a:prstGeom prst="line">
            <a:avLst/>
          </a:prstGeom>
          <a:ln w="25400">
            <a:solidFill>
              <a:srgbClr val="000000"/>
            </a:solidFill>
            <a:miter lim="400000"/>
            <a:tailEnd type="triangle"/>
          </a:ln>
        </p:spPr>
        <p:txBody>
          <a:bodyPr lIns="50800" tIns="50800" rIns="50800" bIns="50800" anchor="ctr"/>
          <a:lstStyle/>
          <a:p>
            <a:pPr/>
          </a:p>
        </p:txBody>
      </p:sp>
      <p:sp>
        <p:nvSpPr>
          <p:cNvPr id="664" name="U1"/>
          <p:cNvSpPr/>
          <p:nvPr/>
        </p:nvSpPr>
        <p:spPr>
          <a:xfrm>
            <a:off x="9091845" y="8033479"/>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665" name="U1"/>
          <p:cNvSpPr/>
          <p:nvPr/>
        </p:nvSpPr>
        <p:spPr>
          <a:xfrm>
            <a:off x="8884425" y="6041072"/>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666" name="Line"/>
          <p:cNvSpPr/>
          <p:nvPr/>
        </p:nvSpPr>
        <p:spPr>
          <a:xfrm flipH="1">
            <a:off x="9446454" y="5524627"/>
            <a:ext cx="353468" cy="507739"/>
          </a:xfrm>
          <a:prstGeom prst="line">
            <a:avLst/>
          </a:prstGeom>
          <a:ln w="25400">
            <a:solidFill>
              <a:srgbClr val="000000"/>
            </a:solidFill>
            <a:miter lim="400000"/>
            <a:tailEnd type="triangle"/>
          </a:ln>
        </p:spPr>
        <p:txBody>
          <a:bodyPr lIns="50800" tIns="50800" rIns="50800" bIns="50800" anchor="ctr"/>
          <a:lstStyle/>
          <a:p>
            <a:pPr/>
          </a:p>
        </p:txBody>
      </p:sp>
      <p:sp>
        <p:nvSpPr>
          <p:cNvPr id="667" name="Line"/>
          <p:cNvSpPr/>
          <p:nvPr/>
        </p:nvSpPr>
        <p:spPr>
          <a:xfrm flipV="1">
            <a:off x="8663541" y="6675614"/>
            <a:ext cx="355791" cy="355791"/>
          </a:xfrm>
          <a:prstGeom prst="line">
            <a:avLst/>
          </a:prstGeom>
          <a:ln w="25400">
            <a:solidFill>
              <a:srgbClr val="000000"/>
            </a:solidFill>
            <a:miter lim="400000"/>
            <a:tailEnd type="triangle"/>
          </a:ln>
        </p:spPr>
        <p:txBody>
          <a:bodyPr lIns="50800" tIns="50800" rIns="50800" bIns="50800" anchor="ctr"/>
          <a:lstStyle/>
          <a:p>
            <a:pPr/>
          </a:p>
        </p:txBody>
      </p:sp>
      <p:sp>
        <p:nvSpPr>
          <p:cNvPr id="668" name="Line"/>
          <p:cNvSpPr/>
          <p:nvPr/>
        </p:nvSpPr>
        <p:spPr>
          <a:xfrm>
            <a:off x="8812124" y="7752203"/>
            <a:ext cx="386614" cy="386614"/>
          </a:xfrm>
          <a:prstGeom prst="line">
            <a:avLst/>
          </a:prstGeom>
          <a:ln w="25400">
            <a:solidFill>
              <a:srgbClr val="000000"/>
            </a:solidFill>
            <a:miter lim="400000"/>
            <a:tailEnd type="triangle"/>
          </a:ln>
        </p:spPr>
        <p:txBody>
          <a:bodyPr lIns="50800" tIns="50800" rIns="50800" bIns="50800" anchor="ctr"/>
          <a:lstStyle/>
          <a:p>
            <a:pPr/>
          </a:p>
        </p:txBody>
      </p:sp>
      <p:sp>
        <p:nvSpPr>
          <p:cNvPr id="669" name="Line"/>
          <p:cNvSpPr/>
          <p:nvPr/>
        </p:nvSpPr>
        <p:spPr>
          <a:xfrm flipH="1" flipV="1">
            <a:off x="9257046" y="4463597"/>
            <a:ext cx="397894" cy="397893"/>
          </a:xfrm>
          <a:prstGeom prst="line">
            <a:avLst/>
          </a:prstGeom>
          <a:ln w="25400">
            <a:solidFill>
              <a:srgbClr val="000000"/>
            </a:solidFill>
            <a:miter lim="400000"/>
            <a:tailEnd type="triangle"/>
          </a:ln>
        </p:spPr>
        <p:txBody>
          <a:bodyPr lIns="50800" tIns="50800" rIns="50800" bIns="50800" anchor="ctr"/>
          <a:lstStyle/>
          <a:p>
            <a:pPr/>
          </a:p>
        </p:txBody>
      </p:sp>
      <p:sp>
        <p:nvSpPr>
          <p:cNvPr id="670" name="U1"/>
          <p:cNvSpPr/>
          <p:nvPr/>
        </p:nvSpPr>
        <p:spPr>
          <a:xfrm>
            <a:off x="8468308" y="3819964"/>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671" name="Line"/>
          <p:cNvSpPr/>
          <p:nvPr/>
        </p:nvSpPr>
        <p:spPr>
          <a:xfrm flipV="1">
            <a:off x="10439472" y="4484648"/>
            <a:ext cx="355791" cy="355791"/>
          </a:xfrm>
          <a:prstGeom prst="line">
            <a:avLst/>
          </a:prstGeom>
          <a:ln w="25400">
            <a:solidFill>
              <a:srgbClr val="000000"/>
            </a:solidFill>
            <a:miter lim="400000"/>
            <a:tailEnd type="triangle"/>
          </a:ln>
        </p:spPr>
        <p:txBody>
          <a:bodyPr lIns="50800" tIns="50800" rIns="50800" bIns="50800" anchor="ctr"/>
          <a:lstStyle/>
          <a:p>
            <a:pPr/>
          </a:p>
        </p:txBody>
      </p:sp>
      <p:sp>
        <p:nvSpPr>
          <p:cNvPr id="672" name="U1"/>
          <p:cNvSpPr/>
          <p:nvPr/>
        </p:nvSpPr>
        <p:spPr>
          <a:xfrm>
            <a:off x="10719172" y="3819964"/>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673" name="Line"/>
          <p:cNvSpPr/>
          <p:nvPr/>
        </p:nvSpPr>
        <p:spPr>
          <a:xfrm>
            <a:off x="10377746" y="5579366"/>
            <a:ext cx="397030" cy="397029"/>
          </a:xfrm>
          <a:prstGeom prst="line">
            <a:avLst/>
          </a:prstGeom>
          <a:ln w="25400">
            <a:solidFill>
              <a:srgbClr val="000000"/>
            </a:solidFill>
            <a:miter lim="400000"/>
            <a:tailEnd type="triangle"/>
          </a:ln>
        </p:spPr>
        <p:txBody>
          <a:bodyPr lIns="50800" tIns="50800" rIns="50800" bIns="50800" anchor="ctr"/>
          <a:lstStyle/>
          <a:p>
            <a:pPr/>
          </a:p>
        </p:txBody>
      </p:sp>
      <p:sp>
        <p:nvSpPr>
          <p:cNvPr id="674" name="U1"/>
          <p:cNvSpPr/>
          <p:nvPr/>
        </p:nvSpPr>
        <p:spPr>
          <a:xfrm>
            <a:off x="10719172" y="5892129"/>
            <a:ext cx="737276" cy="738633"/>
          </a:xfrm>
          <a:prstGeom prst="ellipse">
            <a:avLst/>
          </a:prstGeom>
          <a:solidFill>
            <a:srgbClr val="0096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2600">
                <a:solidFill>
                  <a:srgbClr val="FFFFFF"/>
                </a:solidFill>
                <a:latin typeface="Helvetica Neue Medium"/>
                <a:ea typeface="Helvetica Neue Medium"/>
                <a:cs typeface="Helvetica Neue Medium"/>
                <a:sym typeface="Helvetica Neue Medium"/>
              </a:defRPr>
            </a:lvl1pPr>
          </a:lstStyle>
          <a:p>
            <a:pPr/>
            <a:r>
              <a:t>U1</a:t>
            </a:r>
          </a:p>
        </p:txBody>
      </p:sp>
      <p:sp>
        <p:nvSpPr>
          <p:cNvPr id="675" name="Glance at your partner before making call and let him know it is yours so 2 umpires are not making a call"/>
          <p:cNvSpPr txBox="1"/>
          <p:nvPr/>
        </p:nvSpPr>
        <p:spPr>
          <a:xfrm>
            <a:off x="1993803" y="-47419"/>
            <a:ext cx="4963075" cy="35169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100">
                <a:solidFill>
                  <a:srgbClr val="FF2600"/>
                </a:solidFill>
              </a:defRPr>
            </a:lvl1pPr>
          </a:lstStyle>
          <a:p>
            <a:pPr>
              <a:defRPr sz="3600"/>
            </a:pPr>
            <a:r>
              <a:rPr sz="4100"/>
              <a:t>Glance at your partner before making call and let him know it is yours so 2 umpires are not making a call</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7" name="100%"/>
          <p:cNvSpPr txBox="1"/>
          <p:nvPr>
            <p:ph type="body" idx="1"/>
          </p:nvPr>
        </p:nvSpPr>
        <p:spPr>
          <a:prstGeom prst="rect">
            <a:avLst/>
          </a:prstGeom>
        </p:spPr>
        <p:txBody>
          <a:bodyPr/>
          <a:lstStyle/>
          <a:p>
            <a:pPr/>
          </a:p>
        </p:txBody>
      </p:sp>
      <p:sp>
        <p:nvSpPr>
          <p:cNvPr id="678" name="Fact information"/>
          <p:cNvSpPr txBox="1"/>
          <p:nvPr>
            <p:ph type="body" idx="21"/>
          </p:nvPr>
        </p:nvSpPr>
        <p:spPr>
          <a:prstGeom prst="rect">
            <a:avLst/>
          </a:prstGeom>
        </p:spPr>
        <p:txBody>
          <a:bodyPr/>
          <a:lstStyle/>
          <a:p>
            <a:pPr/>
          </a:p>
        </p:txBody>
      </p:sp>
      <p:pic>
        <p:nvPicPr>
          <p:cNvPr id="679"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680"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81"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682"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83"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684"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85"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86" name="Walking"/>
          <p:cNvSpPr/>
          <p:nvPr/>
        </p:nvSpPr>
        <p:spPr>
          <a:xfrm>
            <a:off x="15218382" y="7095442"/>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687"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88" name="Male"/>
          <p:cNvSpPr/>
          <p:nvPr/>
        </p:nvSpPr>
        <p:spPr>
          <a:xfrm>
            <a:off x="12617864" y="6529361"/>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89"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90"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91"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92" name="Runner on First Base Hit. Rotation is on. Communicate with your partner"/>
          <p:cNvSpPr txBox="1"/>
          <p:nvPr/>
        </p:nvSpPr>
        <p:spPr>
          <a:xfrm>
            <a:off x="9713083" y="510255"/>
            <a:ext cx="5556632"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Base Hit. Rotation is on. Communicate with your partner</a:t>
            </a:r>
          </a:p>
        </p:txBody>
      </p:sp>
      <p:sp>
        <p:nvSpPr>
          <p:cNvPr id="693" name="U1 is in B half way between second and the mound.U1 has all fly balls in the V. U1 never goes out from B or C."/>
          <p:cNvSpPr txBox="1"/>
          <p:nvPr/>
        </p:nvSpPr>
        <p:spPr>
          <a:xfrm>
            <a:off x="2573840" y="8955191"/>
            <a:ext cx="55546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B half way between second and the mound.U1 has all fly balls in the V. U1 never goes out from B or C.</a:t>
            </a:r>
          </a:p>
        </p:txBody>
      </p:sp>
      <p:sp>
        <p:nvSpPr>
          <p:cNvPr id="694" name="PU has both lines. PU has runner into third."/>
          <p:cNvSpPr txBox="1"/>
          <p:nvPr/>
        </p:nvSpPr>
        <p:spPr>
          <a:xfrm>
            <a:off x="16110708" y="9237394"/>
            <a:ext cx="5554607"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both lines. PU has runner into third.</a:t>
            </a:r>
          </a:p>
        </p:txBody>
      </p:sp>
      <p:sp>
        <p:nvSpPr>
          <p:cNvPr id="695" name="Baseball"/>
          <p:cNvSpPr/>
          <p:nvPr/>
        </p:nvSpPr>
        <p:spPr>
          <a:xfrm>
            <a:off x="11922490" y="1148246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696" name="Walking"/>
          <p:cNvSpPr/>
          <p:nvPr/>
        </p:nvSpPr>
        <p:spPr>
          <a:xfrm>
            <a:off x="12746417" y="11449935"/>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8" name="100%"/>
          <p:cNvSpPr txBox="1"/>
          <p:nvPr>
            <p:ph type="body" idx="1"/>
          </p:nvPr>
        </p:nvSpPr>
        <p:spPr>
          <a:prstGeom prst="rect">
            <a:avLst/>
          </a:prstGeom>
        </p:spPr>
        <p:txBody>
          <a:bodyPr/>
          <a:lstStyle/>
          <a:p>
            <a:pPr/>
          </a:p>
        </p:txBody>
      </p:sp>
      <p:sp>
        <p:nvSpPr>
          <p:cNvPr id="699" name="Fact information"/>
          <p:cNvSpPr txBox="1"/>
          <p:nvPr>
            <p:ph type="body" idx="21"/>
          </p:nvPr>
        </p:nvSpPr>
        <p:spPr>
          <a:prstGeom prst="rect">
            <a:avLst/>
          </a:prstGeom>
        </p:spPr>
        <p:txBody>
          <a:bodyPr/>
          <a:lstStyle/>
          <a:p>
            <a:pPr/>
          </a:p>
        </p:txBody>
      </p:sp>
      <p:pic>
        <p:nvPicPr>
          <p:cNvPr id="700"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701"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02"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703"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04"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705"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06"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07" name="Walking"/>
          <p:cNvSpPr/>
          <p:nvPr/>
        </p:nvSpPr>
        <p:spPr>
          <a:xfrm>
            <a:off x="11894887" y="422252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708" name="Male"/>
          <p:cNvSpPr/>
          <p:nvPr/>
        </p:nvSpPr>
        <p:spPr>
          <a:xfrm>
            <a:off x="9417756" y="9951370"/>
            <a:ext cx="406009"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09" name="Male"/>
          <p:cNvSpPr/>
          <p:nvPr/>
        </p:nvSpPr>
        <p:spPr>
          <a:xfrm>
            <a:off x="12617864" y="6529361"/>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10"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11"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12"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13" name="Runner on First Base Hit. Rotation is on. Communicate with your partner."/>
          <p:cNvSpPr txBox="1"/>
          <p:nvPr/>
        </p:nvSpPr>
        <p:spPr>
          <a:xfrm>
            <a:off x="9713083" y="510255"/>
            <a:ext cx="5556632"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Base Hit. Rotation is on. Communicate with your partner.</a:t>
            </a:r>
          </a:p>
        </p:txBody>
      </p:sp>
      <p:sp>
        <p:nvSpPr>
          <p:cNvPr id="714" name="U1 takes R1 into second and batter runner into first. Uses the working area and lets the ball take him to the play."/>
          <p:cNvSpPr txBox="1"/>
          <p:nvPr/>
        </p:nvSpPr>
        <p:spPr>
          <a:xfrm>
            <a:off x="2573840" y="8955191"/>
            <a:ext cx="55546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takes R1 into second and batter runner into first. Uses the working area and lets the ball take him to the play.</a:t>
            </a:r>
          </a:p>
        </p:txBody>
      </p:sp>
      <p:sp>
        <p:nvSpPr>
          <p:cNvPr id="715" name="PU starts to move up the third base line for a possible play. PU mirrors R1"/>
          <p:cNvSpPr txBox="1"/>
          <p:nvPr/>
        </p:nvSpPr>
        <p:spPr>
          <a:xfrm>
            <a:off x="16110708" y="10231586"/>
            <a:ext cx="5554607"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starts to move up the third base line for a possible play. PU mirrors R1</a:t>
            </a:r>
          </a:p>
        </p:txBody>
      </p:sp>
      <p:sp>
        <p:nvSpPr>
          <p:cNvPr id="716" name="Baseball"/>
          <p:cNvSpPr/>
          <p:nvPr/>
        </p:nvSpPr>
        <p:spPr>
          <a:xfrm>
            <a:off x="15846352" y="3494607"/>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717" name="Walking"/>
          <p:cNvSpPr/>
          <p:nvPr/>
        </p:nvSpPr>
        <p:spPr>
          <a:xfrm>
            <a:off x="15657590" y="8215789"/>
            <a:ext cx="594225"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9" name="100%"/>
          <p:cNvSpPr txBox="1"/>
          <p:nvPr>
            <p:ph type="body" idx="1"/>
          </p:nvPr>
        </p:nvSpPr>
        <p:spPr>
          <a:prstGeom prst="rect">
            <a:avLst/>
          </a:prstGeom>
        </p:spPr>
        <p:txBody>
          <a:bodyPr/>
          <a:lstStyle/>
          <a:p>
            <a:pPr/>
          </a:p>
        </p:txBody>
      </p:sp>
      <p:sp>
        <p:nvSpPr>
          <p:cNvPr id="720" name="Fact information"/>
          <p:cNvSpPr txBox="1"/>
          <p:nvPr>
            <p:ph type="body" idx="21"/>
          </p:nvPr>
        </p:nvSpPr>
        <p:spPr>
          <a:prstGeom prst="rect">
            <a:avLst/>
          </a:prstGeom>
        </p:spPr>
        <p:txBody>
          <a:bodyPr/>
          <a:lstStyle/>
          <a:p>
            <a:pPr/>
          </a:p>
        </p:txBody>
      </p:sp>
      <p:pic>
        <p:nvPicPr>
          <p:cNvPr id="721"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722"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23"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724"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25"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726"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27"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28" name="Walking"/>
          <p:cNvSpPr/>
          <p:nvPr/>
        </p:nvSpPr>
        <p:spPr>
          <a:xfrm>
            <a:off x="8788496" y="6390610"/>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729" name="Male"/>
          <p:cNvSpPr/>
          <p:nvPr/>
        </p:nvSpPr>
        <p:spPr>
          <a:xfrm>
            <a:off x="9417756" y="8262180"/>
            <a:ext cx="406009"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30" name="Male"/>
          <p:cNvSpPr/>
          <p:nvPr/>
        </p:nvSpPr>
        <p:spPr>
          <a:xfrm>
            <a:off x="12617864" y="6529361"/>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31"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32"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33"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34" name="Runner on First Base Hit. Rotation is on communicate with your partner."/>
          <p:cNvSpPr txBox="1"/>
          <p:nvPr/>
        </p:nvSpPr>
        <p:spPr>
          <a:xfrm>
            <a:off x="9713083" y="510255"/>
            <a:ext cx="5556632"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Base Hit. Rotation is on communicate with your partner.</a:t>
            </a:r>
          </a:p>
        </p:txBody>
      </p:sp>
      <p:sp>
        <p:nvSpPr>
          <p:cNvPr id="735" name="U1 release R1 to PU and begins to work on the batter runner. Listen for your partner to tell you he is going back home."/>
          <p:cNvSpPr txBox="1"/>
          <p:nvPr/>
        </p:nvSpPr>
        <p:spPr>
          <a:xfrm>
            <a:off x="2573840" y="8955191"/>
            <a:ext cx="55546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release R1 to PU and begins to work on the batter runner. Listen for your partner to tell you he is going back home.</a:t>
            </a:r>
          </a:p>
        </p:txBody>
      </p:sp>
      <p:sp>
        <p:nvSpPr>
          <p:cNvPr id="736" name="PU works his way into the infield cutout at Third and tries to get an angle on the play at third. Shoot for the wedge at all bases if possible."/>
          <p:cNvSpPr txBox="1"/>
          <p:nvPr/>
        </p:nvSpPr>
        <p:spPr>
          <a:xfrm>
            <a:off x="16110708" y="9454676"/>
            <a:ext cx="5554607" cy="43219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400"/>
            </a:lvl1pPr>
          </a:lstStyle>
          <a:p>
            <a:pPr/>
            <a:r>
              <a:t>PU works his way into the infield cutout at Third and tries to get an angle on the play at third. Shoot for the wedge at all bases if possible.</a:t>
            </a:r>
          </a:p>
        </p:txBody>
      </p:sp>
      <p:sp>
        <p:nvSpPr>
          <p:cNvPr id="737" name="Baseball"/>
          <p:cNvSpPr/>
          <p:nvPr/>
        </p:nvSpPr>
        <p:spPr>
          <a:xfrm>
            <a:off x="9351250" y="7311712"/>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738" name="Walking"/>
          <p:cNvSpPr/>
          <p:nvPr/>
        </p:nvSpPr>
        <p:spPr>
          <a:xfrm>
            <a:off x="13952577" y="5576524"/>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0" name="100%"/>
          <p:cNvSpPr txBox="1"/>
          <p:nvPr>
            <p:ph type="body" idx="1"/>
          </p:nvPr>
        </p:nvSpPr>
        <p:spPr>
          <a:prstGeom prst="rect">
            <a:avLst/>
          </a:prstGeom>
        </p:spPr>
        <p:txBody>
          <a:bodyPr/>
          <a:lstStyle/>
          <a:p>
            <a:pPr/>
          </a:p>
        </p:txBody>
      </p:sp>
      <p:sp>
        <p:nvSpPr>
          <p:cNvPr id="741" name="Fact information"/>
          <p:cNvSpPr txBox="1"/>
          <p:nvPr>
            <p:ph type="body" idx="21"/>
          </p:nvPr>
        </p:nvSpPr>
        <p:spPr>
          <a:prstGeom prst="rect">
            <a:avLst/>
          </a:prstGeom>
        </p:spPr>
        <p:txBody>
          <a:bodyPr/>
          <a:lstStyle/>
          <a:p>
            <a:pPr/>
          </a:p>
        </p:txBody>
      </p:sp>
      <p:pic>
        <p:nvPicPr>
          <p:cNvPr id="742"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743"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44"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745"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46"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747"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48"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49" name="Walking"/>
          <p:cNvSpPr/>
          <p:nvPr/>
        </p:nvSpPr>
        <p:spPr>
          <a:xfrm>
            <a:off x="7947669" y="778147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750" name="Male"/>
          <p:cNvSpPr/>
          <p:nvPr/>
        </p:nvSpPr>
        <p:spPr>
          <a:xfrm>
            <a:off x="10305296" y="917307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51" name="Male"/>
          <p:cNvSpPr/>
          <p:nvPr/>
        </p:nvSpPr>
        <p:spPr>
          <a:xfrm>
            <a:off x="12617864" y="6529361"/>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52"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53"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54"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55" name="Runner on First Base Hit. Rotation is on."/>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Base Hit. Rotation is on. </a:t>
            </a:r>
          </a:p>
        </p:txBody>
      </p:sp>
      <p:sp>
        <p:nvSpPr>
          <p:cNvPr id="756" name="U1 watches what Batter runner is doing and will move based on where the ball goes."/>
          <p:cNvSpPr txBox="1"/>
          <p:nvPr/>
        </p:nvSpPr>
        <p:spPr>
          <a:xfrm>
            <a:off x="2573840" y="9608407"/>
            <a:ext cx="555460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watches what Batter runner is doing and will move based on where the ball goes.</a:t>
            </a:r>
          </a:p>
        </p:txBody>
      </p:sp>
      <p:sp>
        <p:nvSpPr>
          <p:cNvPr id="757" name="PU sees that there is an over throw and bust towards home from inside the diamond."/>
          <p:cNvSpPr txBox="1"/>
          <p:nvPr/>
        </p:nvSpPr>
        <p:spPr>
          <a:xfrm>
            <a:off x="16110708" y="9904978"/>
            <a:ext cx="5554607" cy="3421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sees that there is an over throw and bust towards home from inside the diamond. </a:t>
            </a:r>
          </a:p>
        </p:txBody>
      </p:sp>
      <p:sp>
        <p:nvSpPr>
          <p:cNvPr id="758" name="Baseball"/>
          <p:cNvSpPr/>
          <p:nvPr/>
        </p:nvSpPr>
        <p:spPr>
          <a:xfrm>
            <a:off x="6758698" y="8246057"/>
            <a:ext cx="539021" cy="5390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759" name="Walking"/>
          <p:cNvSpPr/>
          <p:nvPr/>
        </p:nvSpPr>
        <p:spPr>
          <a:xfrm>
            <a:off x="13952577" y="5576524"/>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1" name="100%"/>
          <p:cNvSpPr txBox="1"/>
          <p:nvPr>
            <p:ph type="body" idx="1"/>
          </p:nvPr>
        </p:nvSpPr>
        <p:spPr>
          <a:prstGeom prst="rect">
            <a:avLst/>
          </a:prstGeom>
        </p:spPr>
        <p:txBody>
          <a:bodyPr/>
          <a:lstStyle/>
          <a:p>
            <a:pPr/>
          </a:p>
        </p:txBody>
      </p:sp>
      <p:sp>
        <p:nvSpPr>
          <p:cNvPr id="762" name="Fact information"/>
          <p:cNvSpPr txBox="1"/>
          <p:nvPr>
            <p:ph type="body" idx="21"/>
          </p:nvPr>
        </p:nvSpPr>
        <p:spPr>
          <a:prstGeom prst="rect">
            <a:avLst/>
          </a:prstGeom>
        </p:spPr>
        <p:txBody>
          <a:bodyPr/>
          <a:lstStyle/>
          <a:p>
            <a:pPr/>
          </a:p>
        </p:txBody>
      </p:sp>
      <p:pic>
        <p:nvPicPr>
          <p:cNvPr id="763"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764"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65"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766"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67"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768"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69"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70" name="Walking"/>
          <p:cNvSpPr/>
          <p:nvPr/>
        </p:nvSpPr>
        <p:spPr>
          <a:xfrm>
            <a:off x="9440429" y="9608408"/>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771" name="Male"/>
          <p:cNvSpPr/>
          <p:nvPr/>
        </p:nvSpPr>
        <p:spPr>
          <a:xfrm>
            <a:off x="11600300" y="10013756"/>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72" name="Male"/>
          <p:cNvSpPr/>
          <p:nvPr/>
        </p:nvSpPr>
        <p:spPr>
          <a:xfrm>
            <a:off x="11984215" y="5688533"/>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73"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74"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75"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76" name="Runner on First Base Hit. Rotation is on. Over throw at Third."/>
          <p:cNvSpPr txBox="1"/>
          <p:nvPr/>
        </p:nvSpPr>
        <p:spPr>
          <a:xfrm>
            <a:off x="9713083" y="510255"/>
            <a:ext cx="5556632"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Base Hit. Rotation is on. Over throw at Third.</a:t>
            </a:r>
          </a:p>
        </p:txBody>
      </p:sp>
      <p:sp>
        <p:nvSpPr>
          <p:cNvPr id="777" name="U1 has runner into second. Checks to make sure ball does not go out of play"/>
          <p:cNvSpPr txBox="1"/>
          <p:nvPr/>
        </p:nvSpPr>
        <p:spPr>
          <a:xfrm>
            <a:off x="2075069" y="383789"/>
            <a:ext cx="5554607" cy="25341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400"/>
            </a:lvl1pPr>
          </a:lstStyle>
          <a:p>
            <a:pPr/>
            <a:r>
              <a:t>U1 has runner into second. Checks to make sure ball does not go out of play</a:t>
            </a:r>
          </a:p>
        </p:txBody>
      </p:sp>
      <p:sp>
        <p:nvSpPr>
          <p:cNvPr id="778" name="PU has play at home and must come home from inside the field. This keeps him out of the throwing lane."/>
          <p:cNvSpPr txBox="1"/>
          <p:nvPr/>
        </p:nvSpPr>
        <p:spPr>
          <a:xfrm>
            <a:off x="16098008" y="923546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play at home and must come home from inside the field. This keeps him out of the throwing lane.</a:t>
            </a:r>
          </a:p>
        </p:txBody>
      </p:sp>
      <p:sp>
        <p:nvSpPr>
          <p:cNvPr id="779" name="Baseball"/>
          <p:cNvSpPr/>
          <p:nvPr/>
        </p:nvSpPr>
        <p:spPr>
          <a:xfrm>
            <a:off x="4582862" y="8824408"/>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780" name="Walking"/>
          <p:cNvSpPr/>
          <p:nvPr/>
        </p:nvSpPr>
        <p:spPr>
          <a:xfrm>
            <a:off x="13093399" y="482899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2" name="100%"/>
          <p:cNvSpPr txBox="1"/>
          <p:nvPr>
            <p:ph type="body" idx="1"/>
          </p:nvPr>
        </p:nvSpPr>
        <p:spPr>
          <a:prstGeom prst="rect">
            <a:avLst/>
          </a:prstGeom>
        </p:spPr>
        <p:txBody>
          <a:bodyPr/>
          <a:lstStyle/>
          <a:p>
            <a:pPr/>
          </a:p>
        </p:txBody>
      </p:sp>
      <p:sp>
        <p:nvSpPr>
          <p:cNvPr id="783" name="Fact information"/>
          <p:cNvSpPr txBox="1"/>
          <p:nvPr>
            <p:ph type="body" idx="21"/>
          </p:nvPr>
        </p:nvSpPr>
        <p:spPr>
          <a:prstGeom prst="rect">
            <a:avLst/>
          </a:prstGeom>
        </p:spPr>
        <p:txBody>
          <a:bodyPr/>
          <a:lstStyle/>
          <a:p>
            <a:pPr/>
          </a:p>
        </p:txBody>
      </p:sp>
      <p:pic>
        <p:nvPicPr>
          <p:cNvPr id="784"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785"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86"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787"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88"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789"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90"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91" name="Walking"/>
          <p:cNvSpPr/>
          <p:nvPr/>
        </p:nvSpPr>
        <p:spPr>
          <a:xfrm>
            <a:off x="10561533" y="1049594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792" name="Male"/>
          <p:cNvSpPr/>
          <p:nvPr/>
        </p:nvSpPr>
        <p:spPr>
          <a:xfrm>
            <a:off x="11600300" y="10013756"/>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93" name="Male"/>
          <p:cNvSpPr/>
          <p:nvPr/>
        </p:nvSpPr>
        <p:spPr>
          <a:xfrm>
            <a:off x="11984215" y="5688533"/>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94"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95"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96"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797" name="Runner on First Base Hit. Rotation is on. Over throw at Third."/>
          <p:cNvSpPr txBox="1"/>
          <p:nvPr/>
        </p:nvSpPr>
        <p:spPr>
          <a:xfrm>
            <a:off x="9713083" y="510255"/>
            <a:ext cx="5556632"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Base Hit. Rotation is on. Over throw at Third.</a:t>
            </a:r>
          </a:p>
        </p:txBody>
      </p:sp>
      <p:sp>
        <p:nvSpPr>
          <p:cNvPr id="798" name="U1 has runner into second and third if he goes."/>
          <p:cNvSpPr txBox="1"/>
          <p:nvPr/>
        </p:nvSpPr>
        <p:spPr>
          <a:xfrm>
            <a:off x="2093695" y="9709101"/>
            <a:ext cx="5554607"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runner into second and third if he goes.</a:t>
            </a:r>
          </a:p>
        </p:txBody>
      </p:sp>
      <p:sp>
        <p:nvSpPr>
          <p:cNvPr id="799" name="PU has play at home and must come home from inside the field so if there is a throw home he is not in the throwing lane"/>
          <p:cNvSpPr txBox="1"/>
          <p:nvPr/>
        </p:nvSpPr>
        <p:spPr>
          <a:xfrm>
            <a:off x="16415508" y="8883461"/>
            <a:ext cx="55546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play at home and must come home from inside the field so if there is a throw home he is not in the throwing lane</a:t>
            </a:r>
          </a:p>
        </p:txBody>
      </p:sp>
      <p:sp>
        <p:nvSpPr>
          <p:cNvPr id="800" name="Baseball"/>
          <p:cNvSpPr/>
          <p:nvPr/>
        </p:nvSpPr>
        <p:spPr>
          <a:xfrm>
            <a:off x="11169344" y="11463673"/>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801" name="Walking"/>
          <p:cNvSpPr/>
          <p:nvPr/>
        </p:nvSpPr>
        <p:spPr>
          <a:xfrm>
            <a:off x="13093399" y="482899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3" name="100%"/>
          <p:cNvSpPr txBox="1"/>
          <p:nvPr>
            <p:ph type="body" idx="1"/>
          </p:nvPr>
        </p:nvSpPr>
        <p:spPr>
          <a:prstGeom prst="rect">
            <a:avLst/>
          </a:prstGeom>
        </p:spPr>
        <p:txBody>
          <a:bodyPr/>
          <a:lstStyle/>
          <a:p>
            <a:pPr/>
          </a:p>
        </p:txBody>
      </p:sp>
      <p:sp>
        <p:nvSpPr>
          <p:cNvPr id="804" name="Fact information"/>
          <p:cNvSpPr txBox="1"/>
          <p:nvPr>
            <p:ph type="body" idx="21"/>
          </p:nvPr>
        </p:nvSpPr>
        <p:spPr>
          <a:prstGeom prst="rect">
            <a:avLst/>
          </a:prstGeom>
        </p:spPr>
        <p:txBody>
          <a:bodyPr/>
          <a:lstStyle/>
          <a:p>
            <a:pPr/>
          </a:p>
        </p:txBody>
      </p:sp>
      <p:pic>
        <p:nvPicPr>
          <p:cNvPr id="805"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806"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07"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808"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09"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810"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11"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12" name="Walking"/>
          <p:cNvSpPr/>
          <p:nvPr/>
        </p:nvSpPr>
        <p:spPr>
          <a:xfrm>
            <a:off x="15218382" y="7095442"/>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813"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14" name="Male"/>
          <p:cNvSpPr/>
          <p:nvPr/>
        </p:nvSpPr>
        <p:spPr>
          <a:xfrm>
            <a:off x="12617864" y="6529361"/>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15"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16"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17"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18" name="Runner on First Ground Ball,Double Play"/>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Ground Ball,Double Play</a:t>
            </a:r>
          </a:p>
        </p:txBody>
      </p:sp>
      <p:sp>
        <p:nvSpPr>
          <p:cNvPr id="819" name="U1 is in B half way between second and the mound. U1 has all fly balls in the V. U1 never goes out from B or C."/>
          <p:cNvSpPr txBox="1"/>
          <p:nvPr/>
        </p:nvSpPr>
        <p:spPr>
          <a:xfrm>
            <a:off x="2319840" y="8955191"/>
            <a:ext cx="55546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B half way between second and the mound. U1 has all fly balls in the V. U1 never goes out from B or C.</a:t>
            </a:r>
          </a:p>
        </p:txBody>
      </p:sp>
      <p:sp>
        <p:nvSpPr>
          <p:cNvPr id="820" name="PU has both lines."/>
          <p:cNvSpPr txBox="1"/>
          <p:nvPr/>
        </p:nvSpPr>
        <p:spPr>
          <a:xfrm>
            <a:off x="15958308" y="10157311"/>
            <a:ext cx="5554607" cy="8084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both lines.</a:t>
            </a:r>
          </a:p>
        </p:txBody>
      </p:sp>
      <p:sp>
        <p:nvSpPr>
          <p:cNvPr id="821" name="Baseball"/>
          <p:cNvSpPr/>
          <p:nvPr/>
        </p:nvSpPr>
        <p:spPr>
          <a:xfrm>
            <a:off x="11922490" y="1148246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822" name="Walking"/>
          <p:cNvSpPr/>
          <p:nvPr/>
        </p:nvSpPr>
        <p:spPr>
          <a:xfrm>
            <a:off x="12859394" y="1136964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4" name="100%"/>
          <p:cNvSpPr txBox="1"/>
          <p:nvPr>
            <p:ph type="body" idx="1"/>
          </p:nvPr>
        </p:nvSpPr>
        <p:spPr>
          <a:prstGeom prst="rect">
            <a:avLst/>
          </a:prstGeom>
        </p:spPr>
        <p:txBody>
          <a:bodyPr/>
          <a:lstStyle/>
          <a:p>
            <a:pPr/>
          </a:p>
        </p:txBody>
      </p:sp>
      <p:sp>
        <p:nvSpPr>
          <p:cNvPr id="825" name="Fact information"/>
          <p:cNvSpPr txBox="1"/>
          <p:nvPr>
            <p:ph type="body" idx="21"/>
          </p:nvPr>
        </p:nvSpPr>
        <p:spPr>
          <a:prstGeom prst="rect">
            <a:avLst/>
          </a:prstGeom>
        </p:spPr>
        <p:txBody>
          <a:bodyPr/>
          <a:lstStyle/>
          <a:p>
            <a:pPr/>
          </a:p>
        </p:txBody>
      </p:sp>
      <p:pic>
        <p:nvPicPr>
          <p:cNvPr id="826"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827"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28"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829"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30"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831"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32"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33" name="Walking"/>
          <p:cNvSpPr/>
          <p:nvPr/>
        </p:nvSpPr>
        <p:spPr>
          <a:xfrm>
            <a:off x="12695900" y="4846029"/>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834"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35" name="Male"/>
          <p:cNvSpPr/>
          <p:nvPr/>
        </p:nvSpPr>
        <p:spPr>
          <a:xfrm>
            <a:off x="12009615" y="6529361"/>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36"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37"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38"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39" name="Runner on First Ground Ball,Double Play"/>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Ground Ball,Double Play</a:t>
            </a:r>
          </a:p>
        </p:txBody>
      </p:sp>
      <p:sp>
        <p:nvSpPr>
          <p:cNvPr id="840" name="U1 Makes sure R1 does not interfere with the ball. Takes R1 into second and then turns and takes the play at first"/>
          <p:cNvSpPr txBox="1"/>
          <p:nvPr/>
        </p:nvSpPr>
        <p:spPr>
          <a:xfrm>
            <a:off x="2391496" y="8660116"/>
            <a:ext cx="5554607" cy="47277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Makes sure R1 does not interfere with the ball. Takes R1 into second and then turns and takes the play at first</a:t>
            </a:r>
          </a:p>
        </p:txBody>
      </p:sp>
      <p:sp>
        <p:nvSpPr>
          <p:cNvPr id="841" name="Baseball"/>
          <p:cNvSpPr/>
          <p:nvPr/>
        </p:nvSpPr>
        <p:spPr>
          <a:xfrm>
            <a:off x="14444972" y="5876952"/>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842" name="Walking"/>
          <p:cNvSpPr/>
          <p:nvPr/>
        </p:nvSpPr>
        <p:spPr>
          <a:xfrm>
            <a:off x="13933785" y="10318614"/>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843" name="PU moves up to check for pulled foot at first and force play slide at second"/>
          <p:cNvSpPr txBox="1"/>
          <p:nvPr/>
        </p:nvSpPr>
        <p:spPr>
          <a:xfrm>
            <a:off x="15964465" y="9313333"/>
            <a:ext cx="555460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moves up to check for pulled foot at first and force play slide at second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5" name="100%"/>
          <p:cNvSpPr txBox="1"/>
          <p:nvPr>
            <p:ph type="body" idx="1"/>
          </p:nvPr>
        </p:nvSpPr>
        <p:spPr>
          <a:prstGeom prst="rect">
            <a:avLst/>
          </a:prstGeom>
        </p:spPr>
        <p:txBody>
          <a:bodyPr/>
          <a:lstStyle/>
          <a:p>
            <a:pPr/>
          </a:p>
        </p:txBody>
      </p:sp>
      <p:sp>
        <p:nvSpPr>
          <p:cNvPr id="846" name="Fact information"/>
          <p:cNvSpPr txBox="1"/>
          <p:nvPr>
            <p:ph type="body" idx="21"/>
          </p:nvPr>
        </p:nvSpPr>
        <p:spPr>
          <a:prstGeom prst="rect">
            <a:avLst/>
          </a:prstGeom>
        </p:spPr>
        <p:txBody>
          <a:bodyPr/>
          <a:lstStyle/>
          <a:p>
            <a:pPr/>
          </a:p>
        </p:txBody>
      </p:sp>
      <p:pic>
        <p:nvPicPr>
          <p:cNvPr id="847"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848"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49"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850"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51"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852"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53"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54" name="Walking"/>
          <p:cNvSpPr/>
          <p:nvPr/>
        </p:nvSpPr>
        <p:spPr>
          <a:xfrm>
            <a:off x="12695900" y="4846029"/>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855" name="Male"/>
          <p:cNvSpPr/>
          <p:nvPr/>
        </p:nvSpPr>
        <p:spPr>
          <a:xfrm>
            <a:off x="12840525" y="10013756"/>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56" name="Male"/>
          <p:cNvSpPr/>
          <p:nvPr/>
        </p:nvSpPr>
        <p:spPr>
          <a:xfrm>
            <a:off x="12593522" y="6720533"/>
            <a:ext cx="364772"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57"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58"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59"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60" name="Runner on First Ground Ball,Double Play"/>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Ground Ball,Double Play</a:t>
            </a:r>
          </a:p>
        </p:txBody>
      </p:sp>
      <p:sp>
        <p:nvSpPr>
          <p:cNvPr id="861" name="PU moves up to check for pulled foot at first and Force Play slide at second"/>
          <p:cNvSpPr txBox="1"/>
          <p:nvPr/>
        </p:nvSpPr>
        <p:spPr>
          <a:xfrm>
            <a:off x="16237289" y="9444913"/>
            <a:ext cx="555460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moves up to check for pulled foot at first and Force Play slide at second </a:t>
            </a:r>
          </a:p>
        </p:txBody>
      </p:sp>
      <p:sp>
        <p:nvSpPr>
          <p:cNvPr id="862" name="U1 Makes sure R1 does not interfere with the ball. Takes R1 into second and then turns and takes the play at first"/>
          <p:cNvSpPr txBox="1"/>
          <p:nvPr/>
        </p:nvSpPr>
        <p:spPr>
          <a:xfrm>
            <a:off x="2541305" y="8791697"/>
            <a:ext cx="55546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Makes sure R1 does not interfere with the ball. Takes R1 into second and then turns and takes the play at first</a:t>
            </a:r>
          </a:p>
        </p:txBody>
      </p:sp>
      <p:sp>
        <p:nvSpPr>
          <p:cNvPr id="863" name="Baseball"/>
          <p:cNvSpPr/>
          <p:nvPr/>
        </p:nvSpPr>
        <p:spPr>
          <a:xfrm>
            <a:off x="11922490" y="442720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864" name="Walking"/>
          <p:cNvSpPr/>
          <p:nvPr/>
        </p:nvSpPr>
        <p:spPr>
          <a:xfrm>
            <a:off x="14914750" y="9290935"/>
            <a:ext cx="594225"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6" name="100%"/>
          <p:cNvSpPr txBox="1"/>
          <p:nvPr>
            <p:ph type="body" idx="1"/>
          </p:nvPr>
        </p:nvSpPr>
        <p:spPr>
          <a:prstGeom prst="rect">
            <a:avLst/>
          </a:prstGeom>
        </p:spPr>
        <p:txBody>
          <a:bodyPr/>
          <a:lstStyle/>
          <a:p>
            <a:pPr/>
          </a:p>
        </p:txBody>
      </p:sp>
      <p:sp>
        <p:nvSpPr>
          <p:cNvPr id="867" name="Fact information"/>
          <p:cNvSpPr txBox="1"/>
          <p:nvPr>
            <p:ph type="body" idx="21"/>
          </p:nvPr>
        </p:nvSpPr>
        <p:spPr>
          <a:prstGeom prst="rect">
            <a:avLst/>
          </a:prstGeom>
        </p:spPr>
        <p:txBody>
          <a:bodyPr/>
          <a:lstStyle/>
          <a:p>
            <a:pPr/>
          </a:p>
        </p:txBody>
      </p:sp>
      <p:pic>
        <p:nvPicPr>
          <p:cNvPr id="868"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869"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70"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871"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72"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873"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74"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75" name="Walking"/>
          <p:cNvSpPr/>
          <p:nvPr/>
        </p:nvSpPr>
        <p:spPr>
          <a:xfrm>
            <a:off x="12695900" y="4846029"/>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876" name="Male"/>
          <p:cNvSpPr/>
          <p:nvPr/>
        </p:nvSpPr>
        <p:spPr>
          <a:xfrm>
            <a:off x="13657997" y="9316451"/>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77" name="Male"/>
          <p:cNvSpPr/>
          <p:nvPr/>
        </p:nvSpPr>
        <p:spPr>
          <a:xfrm>
            <a:off x="12593522" y="6720533"/>
            <a:ext cx="364772"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78"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79"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80"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81" name="Runner on First Ground Ball,Double Play"/>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Ground Ball,Double Play</a:t>
            </a:r>
          </a:p>
        </p:txBody>
      </p:sp>
      <p:sp>
        <p:nvSpPr>
          <p:cNvPr id="882" name="PU moves up to check for pulled foot at first and Force Play slide at second"/>
          <p:cNvSpPr txBox="1"/>
          <p:nvPr/>
        </p:nvSpPr>
        <p:spPr>
          <a:xfrm>
            <a:off x="16377426" y="9316451"/>
            <a:ext cx="5554607" cy="3421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moves up to check for pulled foot at first and Force Play slide at second </a:t>
            </a:r>
          </a:p>
        </p:txBody>
      </p:sp>
      <p:sp>
        <p:nvSpPr>
          <p:cNvPr id="883" name="U1 Makes sure R1 does not interfere with the ball. Takes R1 into second and then turns and takes the play at first"/>
          <p:cNvSpPr txBox="1"/>
          <p:nvPr/>
        </p:nvSpPr>
        <p:spPr>
          <a:xfrm>
            <a:off x="2401167" y="8496622"/>
            <a:ext cx="55546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Makes sure R1 does not interfere with the ball. Takes R1 into second and then turns and takes the play at first</a:t>
            </a:r>
          </a:p>
        </p:txBody>
      </p:sp>
      <p:sp>
        <p:nvSpPr>
          <p:cNvPr id="884" name="Baseball"/>
          <p:cNvSpPr/>
          <p:nvPr/>
        </p:nvSpPr>
        <p:spPr>
          <a:xfrm>
            <a:off x="15192375" y="760366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885" name="Walking"/>
          <p:cNvSpPr/>
          <p:nvPr/>
        </p:nvSpPr>
        <p:spPr>
          <a:xfrm>
            <a:off x="15428590" y="8707028"/>
            <a:ext cx="594225"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7" name="100%"/>
          <p:cNvSpPr txBox="1"/>
          <p:nvPr>
            <p:ph type="body" idx="1"/>
          </p:nvPr>
        </p:nvSpPr>
        <p:spPr>
          <a:prstGeom prst="rect">
            <a:avLst/>
          </a:prstGeom>
        </p:spPr>
        <p:txBody>
          <a:bodyPr/>
          <a:lstStyle/>
          <a:p>
            <a:pPr/>
          </a:p>
        </p:txBody>
      </p:sp>
      <p:sp>
        <p:nvSpPr>
          <p:cNvPr id="888" name="Fact information"/>
          <p:cNvSpPr txBox="1"/>
          <p:nvPr>
            <p:ph type="body" idx="21"/>
          </p:nvPr>
        </p:nvSpPr>
        <p:spPr>
          <a:prstGeom prst="rect">
            <a:avLst/>
          </a:prstGeom>
        </p:spPr>
        <p:txBody>
          <a:bodyPr/>
          <a:lstStyle/>
          <a:p>
            <a:pPr/>
          </a:p>
        </p:txBody>
      </p:sp>
      <p:pic>
        <p:nvPicPr>
          <p:cNvPr id="889"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890"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91"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892"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93"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894"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95"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96" name="Walking"/>
          <p:cNvSpPr/>
          <p:nvPr/>
        </p:nvSpPr>
        <p:spPr>
          <a:xfrm>
            <a:off x="15218382" y="7095442"/>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897"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98" name="Male"/>
          <p:cNvSpPr/>
          <p:nvPr/>
        </p:nvSpPr>
        <p:spPr>
          <a:xfrm>
            <a:off x="12617864" y="6529361"/>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899"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00"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01"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02" name="Runner on First. Runner Stealing Secon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Runner Stealing Second</a:t>
            </a:r>
          </a:p>
        </p:txBody>
      </p:sp>
      <p:sp>
        <p:nvSpPr>
          <p:cNvPr id="903" name="U1 is in B half way between second and the mound. U1 is looking for balks before the pitch"/>
          <p:cNvSpPr txBox="1"/>
          <p:nvPr/>
        </p:nvSpPr>
        <p:spPr>
          <a:xfrm>
            <a:off x="2573840" y="9608407"/>
            <a:ext cx="555460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B half way between second and the mound. U1 is looking for balks before the pitch</a:t>
            </a:r>
          </a:p>
        </p:txBody>
      </p:sp>
      <p:sp>
        <p:nvSpPr>
          <p:cNvPr id="904" name="PU is watching the pitch and also balks"/>
          <p:cNvSpPr txBox="1"/>
          <p:nvPr/>
        </p:nvSpPr>
        <p:spPr>
          <a:xfrm>
            <a:off x="15958308" y="9504094"/>
            <a:ext cx="5554607"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is watching the pitch and also balks</a:t>
            </a:r>
          </a:p>
        </p:txBody>
      </p:sp>
      <p:sp>
        <p:nvSpPr>
          <p:cNvPr id="905" name="Baseball"/>
          <p:cNvSpPr/>
          <p:nvPr/>
        </p:nvSpPr>
        <p:spPr>
          <a:xfrm>
            <a:off x="11922490" y="8632998"/>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906" name="Walking"/>
          <p:cNvSpPr/>
          <p:nvPr/>
        </p:nvSpPr>
        <p:spPr>
          <a:xfrm>
            <a:off x="12329160" y="11473292"/>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8" name="100%"/>
          <p:cNvSpPr txBox="1"/>
          <p:nvPr>
            <p:ph type="body" idx="1"/>
          </p:nvPr>
        </p:nvSpPr>
        <p:spPr>
          <a:prstGeom prst="rect">
            <a:avLst/>
          </a:prstGeom>
        </p:spPr>
        <p:txBody>
          <a:bodyPr/>
          <a:lstStyle/>
          <a:p>
            <a:pPr/>
          </a:p>
        </p:txBody>
      </p:sp>
      <p:sp>
        <p:nvSpPr>
          <p:cNvPr id="909" name="Fact information"/>
          <p:cNvSpPr txBox="1"/>
          <p:nvPr>
            <p:ph type="body" idx="21"/>
          </p:nvPr>
        </p:nvSpPr>
        <p:spPr>
          <a:prstGeom prst="rect">
            <a:avLst/>
          </a:prstGeom>
        </p:spPr>
        <p:txBody>
          <a:bodyPr/>
          <a:lstStyle/>
          <a:p>
            <a:pPr/>
          </a:p>
        </p:txBody>
      </p:sp>
      <p:pic>
        <p:nvPicPr>
          <p:cNvPr id="910"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911"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12"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913"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14"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915"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16"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17" name="Walking"/>
          <p:cNvSpPr/>
          <p:nvPr/>
        </p:nvSpPr>
        <p:spPr>
          <a:xfrm>
            <a:off x="13606795" y="5321706"/>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918"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19" name="Male"/>
          <p:cNvSpPr/>
          <p:nvPr/>
        </p:nvSpPr>
        <p:spPr>
          <a:xfrm>
            <a:off x="12443887" y="5945151"/>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20"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21"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22"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23" name="Runner on First. Runner Stealing Secon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Runner Stealing Second</a:t>
            </a:r>
          </a:p>
        </p:txBody>
      </p:sp>
      <p:sp>
        <p:nvSpPr>
          <p:cNvPr id="924" name="U1 observes the pitch, moves towards second watching the throw and staying out of the throwing lane."/>
          <p:cNvSpPr txBox="1"/>
          <p:nvPr/>
        </p:nvSpPr>
        <p:spPr>
          <a:xfrm>
            <a:off x="25738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observes the pitch, moves towards second watching the throw and staying out of the throwing lane.</a:t>
            </a:r>
          </a:p>
        </p:txBody>
      </p:sp>
      <p:sp>
        <p:nvSpPr>
          <p:cNvPr id="925" name="PU watches the pitch and then sees if the catcher is going to make an attempt"/>
          <p:cNvSpPr txBox="1"/>
          <p:nvPr/>
        </p:nvSpPr>
        <p:spPr>
          <a:xfrm>
            <a:off x="16199608" y="9206478"/>
            <a:ext cx="5554607" cy="3421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watches the pitch and then sees if the catcher is going to make an attempt</a:t>
            </a:r>
          </a:p>
        </p:txBody>
      </p:sp>
      <p:sp>
        <p:nvSpPr>
          <p:cNvPr id="926" name="Baseball"/>
          <p:cNvSpPr/>
          <p:nvPr/>
        </p:nvSpPr>
        <p:spPr>
          <a:xfrm>
            <a:off x="11897090" y="9931120"/>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927" name="Walking"/>
          <p:cNvSpPr/>
          <p:nvPr/>
        </p:nvSpPr>
        <p:spPr>
          <a:xfrm>
            <a:off x="12329160" y="11473292"/>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9" name="100%"/>
          <p:cNvSpPr txBox="1"/>
          <p:nvPr>
            <p:ph type="body" idx="1"/>
          </p:nvPr>
        </p:nvSpPr>
        <p:spPr>
          <a:prstGeom prst="rect">
            <a:avLst/>
          </a:prstGeom>
        </p:spPr>
        <p:txBody>
          <a:bodyPr/>
          <a:lstStyle/>
          <a:p>
            <a:pPr/>
          </a:p>
        </p:txBody>
      </p:sp>
      <p:sp>
        <p:nvSpPr>
          <p:cNvPr id="930" name="Fact information"/>
          <p:cNvSpPr txBox="1"/>
          <p:nvPr>
            <p:ph type="body" idx="21"/>
          </p:nvPr>
        </p:nvSpPr>
        <p:spPr>
          <a:prstGeom prst="rect">
            <a:avLst/>
          </a:prstGeom>
        </p:spPr>
        <p:txBody>
          <a:bodyPr/>
          <a:lstStyle/>
          <a:p>
            <a:pPr/>
          </a:p>
        </p:txBody>
      </p:sp>
      <p:pic>
        <p:nvPicPr>
          <p:cNvPr id="931"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932"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33"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934"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35"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936"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37"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38" name="Walking"/>
          <p:cNvSpPr/>
          <p:nvPr/>
        </p:nvSpPr>
        <p:spPr>
          <a:xfrm>
            <a:off x="13606795" y="5321706"/>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939"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40" name="Male"/>
          <p:cNvSpPr/>
          <p:nvPr/>
        </p:nvSpPr>
        <p:spPr>
          <a:xfrm>
            <a:off x="12443887" y="5945151"/>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41"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42"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43"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44" name="Runner on First. Runner Stealing Secon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Runner Stealing Second</a:t>
            </a:r>
          </a:p>
        </p:txBody>
      </p:sp>
      <p:sp>
        <p:nvSpPr>
          <p:cNvPr id="945" name="U1 gets closer to second and makes sure the throw does not hit him."/>
          <p:cNvSpPr txBox="1"/>
          <p:nvPr/>
        </p:nvSpPr>
        <p:spPr>
          <a:xfrm>
            <a:off x="2573840" y="9935016"/>
            <a:ext cx="5554607"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gets closer to second and makes sure the throw does not hit him.</a:t>
            </a:r>
          </a:p>
        </p:txBody>
      </p:sp>
      <p:sp>
        <p:nvSpPr>
          <p:cNvPr id="946" name="PU looks to make sure that the batter does not interfere with the throw."/>
          <p:cNvSpPr txBox="1"/>
          <p:nvPr/>
        </p:nvSpPr>
        <p:spPr>
          <a:xfrm>
            <a:off x="15958308" y="10066486"/>
            <a:ext cx="5554607"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looks to make sure that the batter does not interfere with the throw. </a:t>
            </a:r>
          </a:p>
        </p:txBody>
      </p:sp>
      <p:sp>
        <p:nvSpPr>
          <p:cNvPr id="947" name="Baseball"/>
          <p:cNvSpPr/>
          <p:nvPr/>
        </p:nvSpPr>
        <p:spPr>
          <a:xfrm>
            <a:off x="11897090" y="11839874"/>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948" name="Walking"/>
          <p:cNvSpPr/>
          <p:nvPr/>
        </p:nvSpPr>
        <p:spPr>
          <a:xfrm>
            <a:off x="12329160" y="11473292"/>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0" name="100%"/>
          <p:cNvSpPr txBox="1"/>
          <p:nvPr>
            <p:ph type="body" idx="1"/>
          </p:nvPr>
        </p:nvSpPr>
        <p:spPr>
          <a:prstGeom prst="rect">
            <a:avLst/>
          </a:prstGeom>
        </p:spPr>
        <p:txBody>
          <a:bodyPr/>
          <a:lstStyle/>
          <a:p>
            <a:pPr/>
          </a:p>
        </p:txBody>
      </p:sp>
      <p:sp>
        <p:nvSpPr>
          <p:cNvPr id="951" name="Fact information"/>
          <p:cNvSpPr txBox="1"/>
          <p:nvPr>
            <p:ph type="body" idx="21"/>
          </p:nvPr>
        </p:nvSpPr>
        <p:spPr>
          <a:prstGeom prst="rect">
            <a:avLst/>
          </a:prstGeom>
        </p:spPr>
        <p:txBody>
          <a:bodyPr/>
          <a:lstStyle/>
          <a:p>
            <a:pPr/>
          </a:p>
        </p:txBody>
      </p:sp>
      <p:pic>
        <p:nvPicPr>
          <p:cNvPr id="952"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953"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54"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955"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56"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957"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58"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59" name="Walking"/>
          <p:cNvSpPr/>
          <p:nvPr/>
        </p:nvSpPr>
        <p:spPr>
          <a:xfrm>
            <a:off x="12602474" y="4574303"/>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960"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61" name="Male"/>
          <p:cNvSpPr/>
          <p:nvPr/>
        </p:nvSpPr>
        <p:spPr>
          <a:xfrm>
            <a:off x="12717201" y="5618162"/>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62"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63"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64"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65" name="Runner on First. Runner Stealing Secon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Runner Stealing Second</a:t>
            </a:r>
          </a:p>
        </p:txBody>
      </p:sp>
      <p:sp>
        <p:nvSpPr>
          <p:cNvPr id="966" name="U1 now sets himself and tries to get in a wedge, checks for a legal slide and that the fielder does not obstruct. U1 has runner to third if over thrown"/>
          <p:cNvSpPr txBox="1"/>
          <p:nvPr/>
        </p:nvSpPr>
        <p:spPr>
          <a:xfrm>
            <a:off x="2091240" y="7654274"/>
            <a:ext cx="5554607" cy="60341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now sets himself and tries to get in a wedge, checks for a legal slide and that the fielder does not obstruct. U1 has runner to third if over thrown</a:t>
            </a:r>
          </a:p>
        </p:txBody>
      </p:sp>
      <p:sp>
        <p:nvSpPr>
          <p:cNvPr id="967" name="Baseball"/>
          <p:cNvSpPr/>
          <p:nvPr/>
        </p:nvSpPr>
        <p:spPr>
          <a:xfrm>
            <a:off x="11922490" y="5337444"/>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968" name="Walking"/>
          <p:cNvSpPr/>
          <p:nvPr/>
        </p:nvSpPr>
        <p:spPr>
          <a:xfrm>
            <a:off x="12329160" y="11473292"/>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969" name="PU looks to make sure that the batter does not interfere with the throw."/>
          <p:cNvSpPr txBox="1"/>
          <p:nvPr/>
        </p:nvSpPr>
        <p:spPr>
          <a:xfrm>
            <a:off x="15958308" y="9177486"/>
            <a:ext cx="5554607"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looks to make sure that the batter does not interfere with the throw.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1" name="100%"/>
          <p:cNvSpPr txBox="1"/>
          <p:nvPr>
            <p:ph type="body" idx="1"/>
          </p:nvPr>
        </p:nvSpPr>
        <p:spPr>
          <a:prstGeom prst="rect">
            <a:avLst/>
          </a:prstGeom>
        </p:spPr>
        <p:txBody>
          <a:bodyPr/>
          <a:lstStyle/>
          <a:p>
            <a:pPr/>
          </a:p>
        </p:txBody>
      </p:sp>
      <p:sp>
        <p:nvSpPr>
          <p:cNvPr id="972" name="Fact information"/>
          <p:cNvSpPr txBox="1"/>
          <p:nvPr>
            <p:ph type="body" idx="21"/>
          </p:nvPr>
        </p:nvSpPr>
        <p:spPr>
          <a:prstGeom prst="rect">
            <a:avLst/>
          </a:prstGeom>
        </p:spPr>
        <p:txBody>
          <a:bodyPr/>
          <a:lstStyle/>
          <a:p>
            <a:pPr/>
          </a:p>
        </p:txBody>
      </p:sp>
      <p:pic>
        <p:nvPicPr>
          <p:cNvPr id="973"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974"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75"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976"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77"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978"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79"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80" name="Walking"/>
          <p:cNvSpPr/>
          <p:nvPr/>
        </p:nvSpPr>
        <p:spPr>
          <a:xfrm>
            <a:off x="14751256" y="6554104"/>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981"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82" name="Male"/>
          <p:cNvSpPr/>
          <p:nvPr/>
        </p:nvSpPr>
        <p:spPr>
          <a:xfrm>
            <a:off x="12617864" y="6529361"/>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83"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84"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85"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86" name="Runner on First. Pick off"/>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Pick off </a:t>
            </a:r>
          </a:p>
        </p:txBody>
      </p:sp>
      <p:sp>
        <p:nvSpPr>
          <p:cNvPr id="987" name="U1 is in B half way between second and the mound. U1 is looking for balks before the pitch"/>
          <p:cNvSpPr txBox="1"/>
          <p:nvPr/>
        </p:nvSpPr>
        <p:spPr>
          <a:xfrm>
            <a:off x="2573840" y="9608407"/>
            <a:ext cx="555460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B half way between second and the mound. U1 is looking for balks before the pitch</a:t>
            </a:r>
          </a:p>
        </p:txBody>
      </p:sp>
      <p:sp>
        <p:nvSpPr>
          <p:cNvPr id="988" name="PU is watching the pitch and also balks"/>
          <p:cNvSpPr txBox="1"/>
          <p:nvPr/>
        </p:nvSpPr>
        <p:spPr>
          <a:xfrm>
            <a:off x="15958308" y="9504094"/>
            <a:ext cx="5554607"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is watching the pitch and also balks</a:t>
            </a:r>
          </a:p>
        </p:txBody>
      </p:sp>
      <p:sp>
        <p:nvSpPr>
          <p:cNvPr id="989" name="Baseball"/>
          <p:cNvSpPr/>
          <p:nvPr/>
        </p:nvSpPr>
        <p:spPr>
          <a:xfrm>
            <a:off x="11922490" y="8632998"/>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990" name="Walking"/>
          <p:cNvSpPr/>
          <p:nvPr/>
        </p:nvSpPr>
        <p:spPr>
          <a:xfrm>
            <a:off x="12329160" y="11473292"/>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2" name="100%"/>
          <p:cNvSpPr txBox="1"/>
          <p:nvPr>
            <p:ph type="body" idx="1"/>
          </p:nvPr>
        </p:nvSpPr>
        <p:spPr>
          <a:prstGeom prst="rect">
            <a:avLst/>
          </a:prstGeom>
        </p:spPr>
        <p:txBody>
          <a:bodyPr/>
          <a:lstStyle/>
          <a:p>
            <a:pPr/>
          </a:p>
        </p:txBody>
      </p:sp>
      <p:sp>
        <p:nvSpPr>
          <p:cNvPr id="993" name="Fact information"/>
          <p:cNvSpPr txBox="1"/>
          <p:nvPr>
            <p:ph type="body" idx="21"/>
          </p:nvPr>
        </p:nvSpPr>
        <p:spPr>
          <a:prstGeom prst="rect">
            <a:avLst/>
          </a:prstGeom>
        </p:spPr>
        <p:txBody>
          <a:bodyPr/>
          <a:lstStyle/>
          <a:p>
            <a:pPr/>
          </a:p>
        </p:txBody>
      </p:sp>
      <p:pic>
        <p:nvPicPr>
          <p:cNvPr id="994"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995"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96"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997"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998"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999"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00"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01" name="Walking"/>
          <p:cNvSpPr/>
          <p:nvPr/>
        </p:nvSpPr>
        <p:spPr>
          <a:xfrm>
            <a:off x="15218382" y="7095442"/>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02"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03" name="Male"/>
          <p:cNvSpPr/>
          <p:nvPr/>
        </p:nvSpPr>
        <p:spPr>
          <a:xfrm>
            <a:off x="12947895" y="7756734"/>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04"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05"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06"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07" name="Runner on First. Pick off"/>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Pick off </a:t>
            </a:r>
          </a:p>
        </p:txBody>
      </p:sp>
      <p:sp>
        <p:nvSpPr>
          <p:cNvPr id="1008" name="U1 moves towards the baseline towards the 45. This gives the best Angle. Stepping directly towards first is a straight line and not optimal. U1 checks for obstruction"/>
          <p:cNvSpPr txBox="1"/>
          <p:nvPr/>
        </p:nvSpPr>
        <p:spPr>
          <a:xfrm>
            <a:off x="2103940" y="7885343"/>
            <a:ext cx="5554607" cy="58260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600"/>
            </a:lvl1pPr>
          </a:lstStyle>
          <a:p>
            <a:pPr/>
            <a:r>
              <a:t>U1 moves towards the baseline towards the 45. This gives the best Angle. Stepping directly towards first is a straight line and not optimal. U1 checks for obstruction</a:t>
            </a:r>
          </a:p>
        </p:txBody>
      </p:sp>
      <p:sp>
        <p:nvSpPr>
          <p:cNvPr id="1009" name="PU is watching the pitch and also balks. Helps on pick off swipe tag if needed. Has overthrow at first."/>
          <p:cNvSpPr txBox="1"/>
          <p:nvPr/>
        </p:nvSpPr>
        <p:spPr>
          <a:xfrm>
            <a:off x="16250408" y="909576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is watching the pitch and also balks. Helps on pick off swipe tag if needed. Has overthrow at first.</a:t>
            </a:r>
          </a:p>
        </p:txBody>
      </p:sp>
      <p:sp>
        <p:nvSpPr>
          <p:cNvPr id="1010" name="Baseball"/>
          <p:cNvSpPr/>
          <p:nvPr/>
        </p:nvSpPr>
        <p:spPr>
          <a:xfrm>
            <a:off x="15218382" y="8246057"/>
            <a:ext cx="539021" cy="5390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11" name="Walking"/>
          <p:cNvSpPr/>
          <p:nvPr/>
        </p:nvSpPr>
        <p:spPr>
          <a:xfrm>
            <a:off x="12329160" y="11473292"/>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12" name="Line"/>
          <p:cNvSpPr/>
          <p:nvPr/>
        </p:nvSpPr>
        <p:spPr>
          <a:xfrm>
            <a:off x="13282490" y="8602619"/>
            <a:ext cx="726242" cy="1259950"/>
          </a:xfrm>
          <a:prstGeom prst="line">
            <a:avLst/>
          </a:prstGeom>
          <a:ln w="25400">
            <a:solidFill>
              <a:srgbClr val="000000"/>
            </a:solidFill>
            <a:miter lim="400000"/>
            <a:tailEnd type="triangle"/>
          </a:ln>
        </p:spPr>
        <p:txBody>
          <a:bodyPr lIns="50800" tIns="50800" rIns="50800" bIns="50800" anchor="ctr"/>
          <a:lstStyle/>
          <a:p>
            <a:pPr/>
          </a:p>
        </p:txBody>
      </p:sp>
      <p:sp>
        <p:nvSpPr>
          <p:cNvPr id="1013" name="Line"/>
          <p:cNvSpPr/>
          <p:nvPr/>
        </p:nvSpPr>
        <p:spPr>
          <a:xfrm>
            <a:off x="13432846" y="8075642"/>
            <a:ext cx="1541604" cy="314869"/>
          </a:xfrm>
          <a:prstGeom prst="line">
            <a:avLst/>
          </a:prstGeom>
          <a:ln w="25400">
            <a:solidFill>
              <a:srgbClr val="000000"/>
            </a:solidFill>
            <a:miter lim="400000"/>
            <a:tailEnd type="triangle"/>
          </a:ln>
        </p:spPr>
        <p:txBody>
          <a:bodyPr lIns="50800" tIns="50800" rIns="50800" bIns="50800" anchor="ctr"/>
          <a:lstStyle/>
          <a:p>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5" name="TWO Umpire System"/>
          <p:cNvSpPr txBox="1"/>
          <p:nvPr>
            <p:ph type="body" idx="1"/>
          </p:nvPr>
        </p:nvSpPr>
        <p:spPr>
          <a:xfrm>
            <a:off x="-98444" y="-2288671"/>
            <a:ext cx="24580888" cy="10606182"/>
          </a:xfrm>
          <a:prstGeom prst="rect">
            <a:avLst/>
          </a:prstGeom>
          <a:solidFill>
            <a:srgbClr val="000000"/>
          </a:solidFill>
        </p:spPr>
        <p:txBody>
          <a:bodyPr/>
          <a:lstStyle>
            <a:lvl1pPr algn="l">
              <a:defRPr spc="-144" sz="14400" u="sng">
                <a:solidFill>
                  <a:srgbClr val="FFFFFF"/>
                </a:solidFill>
              </a:defRPr>
            </a:lvl1pPr>
          </a:lstStyle>
          <a:p>
            <a:pPr/>
            <a:r>
              <a:t>TWO Umpire System</a:t>
            </a:r>
          </a:p>
        </p:txBody>
      </p:sp>
      <p:sp>
        <p:nvSpPr>
          <p:cNvPr id="1016" name="Runner on First &amp; Second"/>
          <p:cNvSpPr txBox="1"/>
          <p:nvPr>
            <p:ph type="body" idx="21"/>
          </p:nvPr>
        </p:nvSpPr>
        <p:spPr>
          <a:xfrm>
            <a:off x="-352398" y="8173682"/>
            <a:ext cx="24761807" cy="7706927"/>
          </a:xfrm>
          <a:prstGeom prst="rect">
            <a:avLst/>
          </a:prstGeom>
          <a:solidFill>
            <a:srgbClr val="000000"/>
          </a:solidFill>
          <a:extLst>
            <a:ext uri="{C572A759-6A51-4108-AA02-DFA0A04FC94B}">
              <ma14:wrappingTextBoxFlag xmlns:ma14="http://schemas.microsoft.com/office/mac/drawingml/2011/main" val="1"/>
            </a:ext>
          </a:extLst>
        </p:spPr>
        <p:txBody>
          <a:bodyPr/>
          <a:lstStyle/>
          <a:p>
            <a:pPr lvl="4" marL="0" indent="1828800" defTabSz="825500">
              <a:lnSpc>
                <a:spcPct val="100000"/>
              </a:lnSpc>
              <a:spcBef>
                <a:spcPts val="0"/>
              </a:spcBef>
              <a:buSzTx/>
              <a:buNone/>
              <a:defRPr b="1" sz="12000">
                <a:solidFill>
                  <a:srgbClr val="0433FF"/>
                </a:solidFill>
              </a:defRPr>
            </a:pPr>
            <a:r>
              <a:t>Runner on First &amp; Second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8" name="100%"/>
          <p:cNvSpPr txBox="1"/>
          <p:nvPr>
            <p:ph type="body" idx="1"/>
          </p:nvPr>
        </p:nvSpPr>
        <p:spPr>
          <a:prstGeom prst="rect">
            <a:avLst/>
          </a:prstGeom>
        </p:spPr>
        <p:txBody>
          <a:bodyPr/>
          <a:lstStyle/>
          <a:p>
            <a:pPr/>
          </a:p>
        </p:txBody>
      </p:sp>
      <p:sp>
        <p:nvSpPr>
          <p:cNvPr id="1019" name="Fact information"/>
          <p:cNvSpPr txBox="1"/>
          <p:nvPr>
            <p:ph type="body" idx="21"/>
          </p:nvPr>
        </p:nvSpPr>
        <p:spPr>
          <a:prstGeom prst="rect">
            <a:avLst/>
          </a:prstGeom>
        </p:spPr>
        <p:txBody>
          <a:bodyPr/>
          <a:lstStyle/>
          <a:p>
            <a:pPr/>
          </a:p>
        </p:txBody>
      </p:sp>
      <p:pic>
        <p:nvPicPr>
          <p:cNvPr id="1020"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021"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22"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023"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24"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025"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26"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27" name="Walking"/>
          <p:cNvSpPr/>
          <p:nvPr/>
        </p:nvSpPr>
        <p:spPr>
          <a:xfrm>
            <a:off x="12859394" y="1136964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28"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29" name="Male"/>
          <p:cNvSpPr/>
          <p:nvPr/>
        </p:nvSpPr>
        <p:spPr>
          <a:xfrm>
            <a:off x="10796071" y="6769100"/>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30" name="Baseball"/>
          <p:cNvSpPr/>
          <p:nvPr/>
        </p:nvSpPr>
        <p:spPr>
          <a:xfrm>
            <a:off x="12140306" y="11276302"/>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31"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32"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33"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34" name="Runners on First and Second.Fly ball to the outfield Runner at second tags. Rotation/Communicate"/>
          <p:cNvSpPr txBox="1"/>
          <p:nvPr/>
        </p:nvSpPr>
        <p:spPr>
          <a:xfrm>
            <a:off x="9713083" y="416580"/>
            <a:ext cx="5556632" cy="29554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100"/>
            </a:lvl1pPr>
          </a:lstStyle>
          <a:p>
            <a:pPr/>
            <a:r>
              <a:t>Runners on First and Second.Fly ball to the outfield Runner at second tags. Rotation/Communicate</a:t>
            </a:r>
          </a:p>
        </p:txBody>
      </p:sp>
      <p:sp>
        <p:nvSpPr>
          <p:cNvPr id="1035" name="U1 is in C U1 has the tag of R2 and R1. Watch R2 tag then look over at R1 if he tags."/>
          <p:cNvSpPr txBox="1"/>
          <p:nvPr/>
        </p:nvSpPr>
        <p:spPr>
          <a:xfrm>
            <a:off x="2573840" y="9608407"/>
            <a:ext cx="555460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U1 has the tag of R2 and R1. Watch R2 tag then look over at R1 if he tags.</a:t>
            </a:r>
          </a:p>
        </p:txBody>
      </p:sp>
      <p:sp>
        <p:nvSpPr>
          <p:cNvPr id="1036" name="Walking"/>
          <p:cNvSpPr/>
          <p:nvPr/>
        </p:nvSpPr>
        <p:spPr>
          <a:xfrm>
            <a:off x="10681344" y="505075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37" name="Walking"/>
          <p:cNvSpPr/>
          <p:nvPr/>
        </p:nvSpPr>
        <p:spPr>
          <a:xfrm>
            <a:off x="15096625" y="6990098"/>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38" name="PU rotates to third and takes R2 into Third."/>
          <p:cNvSpPr txBox="1"/>
          <p:nvPr/>
        </p:nvSpPr>
        <p:spPr>
          <a:xfrm>
            <a:off x="16691185" y="9849182"/>
            <a:ext cx="3947692" cy="27680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rotates to third and takes R2 into Third.</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0" name="100%"/>
          <p:cNvSpPr txBox="1"/>
          <p:nvPr>
            <p:ph type="body" idx="1"/>
          </p:nvPr>
        </p:nvSpPr>
        <p:spPr>
          <a:prstGeom prst="rect">
            <a:avLst/>
          </a:prstGeom>
        </p:spPr>
        <p:txBody>
          <a:bodyPr/>
          <a:lstStyle/>
          <a:p>
            <a:pPr/>
          </a:p>
        </p:txBody>
      </p:sp>
      <p:sp>
        <p:nvSpPr>
          <p:cNvPr id="1041" name="Fact information"/>
          <p:cNvSpPr txBox="1"/>
          <p:nvPr>
            <p:ph type="body" idx="21"/>
          </p:nvPr>
        </p:nvSpPr>
        <p:spPr>
          <a:prstGeom prst="rect">
            <a:avLst/>
          </a:prstGeom>
        </p:spPr>
        <p:txBody>
          <a:bodyPr/>
          <a:lstStyle/>
          <a:p>
            <a:pPr/>
          </a:p>
        </p:txBody>
      </p:sp>
      <p:pic>
        <p:nvPicPr>
          <p:cNvPr id="1042"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043"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44"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045"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46"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047"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48"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49" name="Walking"/>
          <p:cNvSpPr/>
          <p:nvPr/>
        </p:nvSpPr>
        <p:spPr>
          <a:xfrm>
            <a:off x="12859394" y="1136964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50"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51" name="Male"/>
          <p:cNvSpPr/>
          <p:nvPr/>
        </p:nvSpPr>
        <p:spPr>
          <a:xfrm>
            <a:off x="10796071" y="6769100"/>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52" name="Baseball"/>
          <p:cNvSpPr/>
          <p:nvPr/>
        </p:nvSpPr>
        <p:spPr>
          <a:xfrm>
            <a:off x="16031159" y="2840630"/>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53"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54"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55"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56" name="Runners on First and Second.Fly ball to the outfield Runner at second tags. Rotation/Communicate"/>
          <p:cNvSpPr txBox="1"/>
          <p:nvPr/>
        </p:nvSpPr>
        <p:spPr>
          <a:xfrm>
            <a:off x="9713083" y="416580"/>
            <a:ext cx="5556632" cy="29554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100"/>
            </a:lvl1pPr>
          </a:lstStyle>
          <a:p>
            <a:pPr/>
            <a:r>
              <a:t>Runners on First and Second.Fly ball to the outfield Runner at second tags. Rotation/Communicate</a:t>
            </a:r>
          </a:p>
        </p:txBody>
      </p:sp>
      <p:sp>
        <p:nvSpPr>
          <p:cNvPr id="1057" name="U1 is in C U1 has the tag of R2 and R1. Watch R2 tag then look over at R1 if he tags."/>
          <p:cNvSpPr txBox="1"/>
          <p:nvPr/>
        </p:nvSpPr>
        <p:spPr>
          <a:xfrm>
            <a:off x="2573840" y="9608407"/>
            <a:ext cx="555460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U1 has the tag of R2 and R1. Watch R2 tag then look over at R1 if he tags.</a:t>
            </a:r>
          </a:p>
        </p:txBody>
      </p:sp>
      <p:sp>
        <p:nvSpPr>
          <p:cNvPr id="1058" name="Walking"/>
          <p:cNvSpPr/>
          <p:nvPr/>
        </p:nvSpPr>
        <p:spPr>
          <a:xfrm>
            <a:off x="11869487" y="4229329"/>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59" name="Walking"/>
          <p:cNvSpPr/>
          <p:nvPr/>
        </p:nvSpPr>
        <p:spPr>
          <a:xfrm>
            <a:off x="15680813" y="7948166"/>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60" name="PU rotates to third and takes R2 into Third. He tells U1 I am here if he goes"/>
          <p:cNvSpPr txBox="1"/>
          <p:nvPr/>
        </p:nvSpPr>
        <p:spPr>
          <a:xfrm>
            <a:off x="16691185" y="9195965"/>
            <a:ext cx="3947692" cy="407451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rotates to third and takes R2 into Third. He tells U1 I am here if he goes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2" name="100%"/>
          <p:cNvSpPr txBox="1"/>
          <p:nvPr>
            <p:ph type="body" idx="1"/>
          </p:nvPr>
        </p:nvSpPr>
        <p:spPr>
          <a:prstGeom prst="rect">
            <a:avLst/>
          </a:prstGeom>
        </p:spPr>
        <p:txBody>
          <a:bodyPr/>
          <a:lstStyle/>
          <a:p>
            <a:pPr/>
          </a:p>
        </p:txBody>
      </p:sp>
      <p:sp>
        <p:nvSpPr>
          <p:cNvPr id="1063" name="Fact information"/>
          <p:cNvSpPr txBox="1"/>
          <p:nvPr>
            <p:ph type="body" idx="21"/>
          </p:nvPr>
        </p:nvSpPr>
        <p:spPr>
          <a:prstGeom prst="rect">
            <a:avLst/>
          </a:prstGeom>
        </p:spPr>
        <p:txBody>
          <a:bodyPr/>
          <a:lstStyle/>
          <a:p>
            <a:pPr/>
          </a:p>
        </p:txBody>
      </p:sp>
      <p:pic>
        <p:nvPicPr>
          <p:cNvPr id="1064"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065"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66"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067"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68"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069"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70"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71" name="Walking"/>
          <p:cNvSpPr/>
          <p:nvPr/>
        </p:nvSpPr>
        <p:spPr>
          <a:xfrm>
            <a:off x="14003853" y="10133751"/>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72" name="Male"/>
          <p:cNvSpPr/>
          <p:nvPr/>
        </p:nvSpPr>
        <p:spPr>
          <a:xfrm>
            <a:off x="9487825" y="8454968"/>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73" name="Male"/>
          <p:cNvSpPr/>
          <p:nvPr/>
        </p:nvSpPr>
        <p:spPr>
          <a:xfrm>
            <a:off x="12309013" y="5945151"/>
            <a:ext cx="364772"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74" name="Baseball"/>
          <p:cNvSpPr/>
          <p:nvPr/>
        </p:nvSpPr>
        <p:spPr>
          <a:xfrm>
            <a:off x="8440354" y="7979357"/>
            <a:ext cx="539021" cy="5390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75"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76"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77"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78" name="Runners on First and Second.Fly ball to the outfield Runner at second tags. Rotation/Communicate"/>
          <p:cNvSpPr txBox="1"/>
          <p:nvPr/>
        </p:nvSpPr>
        <p:spPr>
          <a:xfrm>
            <a:off x="9713083" y="416580"/>
            <a:ext cx="5556632" cy="29554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100"/>
            </a:lvl1pPr>
          </a:lstStyle>
          <a:p>
            <a:pPr/>
            <a:r>
              <a:t>Runners on First and Second.Fly ball to the outfield Runner at second tags. Rotation/Communicate</a:t>
            </a:r>
          </a:p>
        </p:txBody>
      </p:sp>
      <p:sp>
        <p:nvSpPr>
          <p:cNvPr id="1079" name="U1 is in C U1 has the tag of R2 and R1and the catch."/>
          <p:cNvSpPr txBox="1"/>
          <p:nvPr/>
        </p:nvSpPr>
        <p:spPr>
          <a:xfrm>
            <a:off x="2573840" y="10261624"/>
            <a:ext cx="5554607"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U1 has the tag of R2 and R1and the catch.</a:t>
            </a:r>
          </a:p>
        </p:txBody>
      </p:sp>
      <p:sp>
        <p:nvSpPr>
          <p:cNvPr id="1080" name="Walking"/>
          <p:cNvSpPr/>
          <p:nvPr/>
        </p:nvSpPr>
        <p:spPr>
          <a:xfrm>
            <a:off x="9393718" y="6390610"/>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81" name="Walking"/>
          <p:cNvSpPr/>
          <p:nvPr/>
        </p:nvSpPr>
        <p:spPr>
          <a:xfrm>
            <a:off x="14994855" y="6554104"/>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82" name="The overthrow at third is handled the same as any overthrow with PU rotating. PU goes home through the infield."/>
          <p:cNvSpPr txBox="1"/>
          <p:nvPr/>
        </p:nvSpPr>
        <p:spPr>
          <a:xfrm>
            <a:off x="2095436" y="-85649"/>
            <a:ext cx="4491698" cy="491782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400"/>
            </a:lvl1pPr>
          </a:lstStyle>
          <a:p>
            <a:pPr/>
            <a:r>
              <a:t>The overthrow at third is handled the same as any overthrow with PU rotating. PU goes home through the infield.</a:t>
            </a:r>
          </a:p>
        </p:txBody>
      </p:sp>
      <p:sp>
        <p:nvSpPr>
          <p:cNvPr id="1083" name="PU rotates to third and takes R2 into Third. He tells U1 I am here if he goes"/>
          <p:cNvSpPr txBox="1"/>
          <p:nvPr/>
        </p:nvSpPr>
        <p:spPr>
          <a:xfrm>
            <a:off x="16917423" y="8896015"/>
            <a:ext cx="4292842" cy="407451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rotates to third and takes R2 into Third. He tells U1 I am here if he goes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5" name="100%"/>
          <p:cNvSpPr txBox="1"/>
          <p:nvPr>
            <p:ph type="body" idx="1"/>
          </p:nvPr>
        </p:nvSpPr>
        <p:spPr>
          <a:prstGeom prst="rect">
            <a:avLst/>
          </a:prstGeom>
        </p:spPr>
        <p:txBody>
          <a:bodyPr/>
          <a:lstStyle/>
          <a:p>
            <a:pPr/>
          </a:p>
        </p:txBody>
      </p:sp>
      <p:sp>
        <p:nvSpPr>
          <p:cNvPr id="1086" name="Fact information"/>
          <p:cNvSpPr txBox="1"/>
          <p:nvPr>
            <p:ph type="body" idx="21"/>
          </p:nvPr>
        </p:nvSpPr>
        <p:spPr>
          <a:prstGeom prst="rect">
            <a:avLst/>
          </a:prstGeom>
        </p:spPr>
        <p:txBody>
          <a:bodyPr/>
          <a:lstStyle/>
          <a:p>
            <a:pPr/>
          </a:p>
        </p:txBody>
      </p:sp>
      <p:pic>
        <p:nvPicPr>
          <p:cNvPr id="1087"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088"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89"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090"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91"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092"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93"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94" name="B"/>
          <p:cNvSpPr/>
          <p:nvPr/>
        </p:nvSpPr>
        <p:spPr>
          <a:xfrm>
            <a:off x="11996487" y="11641995"/>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1095"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96" name="Male"/>
          <p:cNvSpPr/>
          <p:nvPr/>
        </p:nvSpPr>
        <p:spPr>
          <a:xfrm>
            <a:off x="10796071" y="6769100"/>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97" name="Baseball"/>
          <p:cNvSpPr/>
          <p:nvPr/>
        </p:nvSpPr>
        <p:spPr>
          <a:xfrm>
            <a:off x="11642214" y="11227982"/>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098"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099"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00"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01" name="Runners on First and Second. Ground Ball or Base Hit"/>
          <p:cNvSpPr txBox="1"/>
          <p:nvPr/>
        </p:nvSpPr>
        <p:spPr>
          <a:xfrm>
            <a:off x="9713083" y="510255"/>
            <a:ext cx="5556632"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Runners on First and Second. Ground Ball or Base Hit</a:t>
            </a:r>
          </a:p>
        </p:txBody>
      </p:sp>
      <p:sp>
        <p:nvSpPr>
          <p:cNvPr id="1102" name="U1 has the double play, all runners at all bases."/>
          <p:cNvSpPr txBox="1"/>
          <p:nvPr/>
        </p:nvSpPr>
        <p:spPr>
          <a:xfrm>
            <a:off x="2573840" y="10261624"/>
            <a:ext cx="5554607"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the double play, all runners at all bases.</a:t>
            </a:r>
          </a:p>
        </p:txBody>
      </p:sp>
      <p:sp>
        <p:nvSpPr>
          <p:cNvPr id="1103" name="2"/>
          <p:cNvSpPr/>
          <p:nvPr/>
        </p:nvSpPr>
        <p:spPr>
          <a:xfrm>
            <a:off x="11818124" y="4148948"/>
            <a:ext cx="696952"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2</a:t>
            </a:r>
          </a:p>
        </p:txBody>
      </p:sp>
      <p:sp>
        <p:nvSpPr>
          <p:cNvPr id="1104" name="1"/>
          <p:cNvSpPr/>
          <p:nvPr/>
        </p:nvSpPr>
        <p:spPr>
          <a:xfrm>
            <a:off x="15550016" y="7701097"/>
            <a:ext cx="696953"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1</a:t>
            </a:r>
          </a:p>
        </p:txBody>
      </p:sp>
      <p:sp>
        <p:nvSpPr>
          <p:cNvPr id="1105" name="PU stays home for plays at the plate."/>
          <p:cNvSpPr txBox="1"/>
          <p:nvPr/>
        </p:nvSpPr>
        <p:spPr>
          <a:xfrm>
            <a:off x="16623078" y="10440059"/>
            <a:ext cx="424720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 PU stays home for plays at the plate.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7" name="100%"/>
          <p:cNvSpPr txBox="1"/>
          <p:nvPr>
            <p:ph type="body" idx="1"/>
          </p:nvPr>
        </p:nvSpPr>
        <p:spPr>
          <a:prstGeom prst="rect">
            <a:avLst/>
          </a:prstGeom>
        </p:spPr>
        <p:txBody>
          <a:bodyPr/>
          <a:lstStyle/>
          <a:p>
            <a:pPr/>
          </a:p>
        </p:txBody>
      </p:sp>
      <p:sp>
        <p:nvSpPr>
          <p:cNvPr id="1108" name="Fact information"/>
          <p:cNvSpPr txBox="1"/>
          <p:nvPr>
            <p:ph type="body" idx="21"/>
          </p:nvPr>
        </p:nvSpPr>
        <p:spPr>
          <a:prstGeom prst="rect">
            <a:avLst/>
          </a:prstGeom>
        </p:spPr>
        <p:txBody>
          <a:bodyPr/>
          <a:lstStyle/>
          <a:p>
            <a:pPr/>
          </a:p>
        </p:txBody>
      </p:sp>
      <p:pic>
        <p:nvPicPr>
          <p:cNvPr id="1109"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110"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11"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112"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13"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114"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15"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16" name="B"/>
          <p:cNvSpPr/>
          <p:nvPr/>
        </p:nvSpPr>
        <p:spPr>
          <a:xfrm>
            <a:off x="11996487" y="11641995"/>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1117"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18" name="Male"/>
          <p:cNvSpPr/>
          <p:nvPr/>
        </p:nvSpPr>
        <p:spPr>
          <a:xfrm>
            <a:off x="10796071" y="6769100"/>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19" name="Baseball"/>
          <p:cNvSpPr/>
          <p:nvPr/>
        </p:nvSpPr>
        <p:spPr>
          <a:xfrm>
            <a:off x="7622883" y="2723848"/>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120"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21"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22"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23" name="Runners on First and Second. Ground Ball or Base Hit"/>
          <p:cNvSpPr txBox="1"/>
          <p:nvPr/>
        </p:nvSpPr>
        <p:spPr>
          <a:xfrm>
            <a:off x="9713083" y="510255"/>
            <a:ext cx="5556632"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Runners on First and Second. Ground Ball or Base Hit</a:t>
            </a:r>
          </a:p>
        </p:txBody>
      </p:sp>
      <p:sp>
        <p:nvSpPr>
          <p:cNvPr id="1124" name="U1 has the double play, all runners at all bases."/>
          <p:cNvSpPr txBox="1"/>
          <p:nvPr/>
        </p:nvSpPr>
        <p:spPr>
          <a:xfrm>
            <a:off x="2573840" y="10261624"/>
            <a:ext cx="5554607"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the double play, all runners at all bases.</a:t>
            </a:r>
          </a:p>
        </p:txBody>
      </p:sp>
      <p:sp>
        <p:nvSpPr>
          <p:cNvPr id="1125" name="2"/>
          <p:cNvSpPr/>
          <p:nvPr/>
        </p:nvSpPr>
        <p:spPr>
          <a:xfrm>
            <a:off x="11818124" y="4148948"/>
            <a:ext cx="696952"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2</a:t>
            </a:r>
          </a:p>
        </p:txBody>
      </p:sp>
      <p:sp>
        <p:nvSpPr>
          <p:cNvPr id="1126" name="1"/>
          <p:cNvSpPr/>
          <p:nvPr/>
        </p:nvSpPr>
        <p:spPr>
          <a:xfrm>
            <a:off x="15550016" y="7701097"/>
            <a:ext cx="696953"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1</a:t>
            </a:r>
          </a:p>
        </p:txBody>
      </p:sp>
      <p:sp>
        <p:nvSpPr>
          <p:cNvPr id="1127" name="PU stays home for plays at the plate."/>
          <p:cNvSpPr txBox="1"/>
          <p:nvPr/>
        </p:nvSpPr>
        <p:spPr>
          <a:xfrm>
            <a:off x="16623078" y="10440059"/>
            <a:ext cx="424720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 PU stays home for plays at the plate.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9" name="100%"/>
          <p:cNvSpPr txBox="1"/>
          <p:nvPr>
            <p:ph type="body" idx="1"/>
          </p:nvPr>
        </p:nvSpPr>
        <p:spPr>
          <a:prstGeom prst="rect">
            <a:avLst/>
          </a:prstGeom>
        </p:spPr>
        <p:txBody>
          <a:bodyPr/>
          <a:lstStyle/>
          <a:p>
            <a:pPr/>
          </a:p>
        </p:txBody>
      </p:sp>
      <p:sp>
        <p:nvSpPr>
          <p:cNvPr id="1130" name="Fact information"/>
          <p:cNvSpPr txBox="1"/>
          <p:nvPr>
            <p:ph type="body" idx="21"/>
          </p:nvPr>
        </p:nvSpPr>
        <p:spPr>
          <a:prstGeom prst="rect">
            <a:avLst/>
          </a:prstGeom>
        </p:spPr>
        <p:txBody>
          <a:bodyPr/>
          <a:lstStyle/>
          <a:p>
            <a:pPr/>
          </a:p>
        </p:txBody>
      </p:sp>
      <p:pic>
        <p:nvPicPr>
          <p:cNvPr id="1131"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132"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33"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134"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35"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136"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37"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38" name="B"/>
          <p:cNvSpPr/>
          <p:nvPr/>
        </p:nvSpPr>
        <p:spPr>
          <a:xfrm>
            <a:off x="14495614" y="9376432"/>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1139"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40" name="Male"/>
          <p:cNvSpPr/>
          <p:nvPr/>
        </p:nvSpPr>
        <p:spPr>
          <a:xfrm>
            <a:off x="11965386" y="6892816"/>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41" name="Baseball"/>
          <p:cNvSpPr/>
          <p:nvPr/>
        </p:nvSpPr>
        <p:spPr>
          <a:xfrm>
            <a:off x="10145366" y="3985090"/>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142"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43"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44"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45" name="Runners on First and Second. Base Hit"/>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Runners on First and Second. Base Hit</a:t>
            </a:r>
          </a:p>
        </p:txBody>
      </p:sp>
      <p:sp>
        <p:nvSpPr>
          <p:cNvPr id="1146" name="U1 has the double play, all runners at all bases.U1 reads the ball and lets it take him to the play. On a hit he should get to the working area and then read the ball."/>
          <p:cNvSpPr txBox="1"/>
          <p:nvPr/>
        </p:nvSpPr>
        <p:spPr>
          <a:xfrm>
            <a:off x="2078540" y="7743174"/>
            <a:ext cx="5554607" cy="60341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the double play, all runners at all bases.U1 reads the ball and lets it take him to the play. On a hit he should get to the working area and then read the ball.</a:t>
            </a:r>
          </a:p>
        </p:txBody>
      </p:sp>
      <p:sp>
        <p:nvSpPr>
          <p:cNvPr id="1147" name="2"/>
          <p:cNvSpPr/>
          <p:nvPr/>
        </p:nvSpPr>
        <p:spPr>
          <a:xfrm>
            <a:off x="9692699" y="5643752"/>
            <a:ext cx="696952"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2</a:t>
            </a:r>
          </a:p>
        </p:txBody>
      </p:sp>
      <p:sp>
        <p:nvSpPr>
          <p:cNvPr id="1148" name="1"/>
          <p:cNvSpPr/>
          <p:nvPr/>
        </p:nvSpPr>
        <p:spPr>
          <a:xfrm>
            <a:off x="13891717" y="5412177"/>
            <a:ext cx="696953"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1</a:t>
            </a:r>
          </a:p>
        </p:txBody>
      </p:sp>
      <p:sp>
        <p:nvSpPr>
          <p:cNvPr id="1149" name="PU stays home for plays at the plate."/>
          <p:cNvSpPr txBox="1"/>
          <p:nvPr/>
        </p:nvSpPr>
        <p:spPr>
          <a:xfrm>
            <a:off x="16443937" y="9703703"/>
            <a:ext cx="5185758"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stays home for plays at the plate.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1" name="100%"/>
          <p:cNvSpPr txBox="1"/>
          <p:nvPr>
            <p:ph type="body" idx="1"/>
          </p:nvPr>
        </p:nvSpPr>
        <p:spPr>
          <a:prstGeom prst="rect">
            <a:avLst/>
          </a:prstGeom>
        </p:spPr>
        <p:txBody>
          <a:bodyPr/>
          <a:lstStyle/>
          <a:p>
            <a:pPr/>
          </a:p>
        </p:txBody>
      </p:sp>
      <p:sp>
        <p:nvSpPr>
          <p:cNvPr id="1152" name="Fact information"/>
          <p:cNvSpPr txBox="1"/>
          <p:nvPr>
            <p:ph type="body" idx="21"/>
          </p:nvPr>
        </p:nvSpPr>
        <p:spPr>
          <a:prstGeom prst="rect">
            <a:avLst/>
          </a:prstGeom>
        </p:spPr>
        <p:txBody>
          <a:bodyPr/>
          <a:lstStyle/>
          <a:p>
            <a:pPr/>
          </a:p>
        </p:txBody>
      </p:sp>
      <p:pic>
        <p:nvPicPr>
          <p:cNvPr id="1153"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154"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55"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156"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57"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158"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59"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60" name="B"/>
          <p:cNvSpPr/>
          <p:nvPr/>
        </p:nvSpPr>
        <p:spPr>
          <a:xfrm>
            <a:off x="15102878" y="8582317"/>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1161"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62" name="Male"/>
          <p:cNvSpPr/>
          <p:nvPr/>
        </p:nvSpPr>
        <p:spPr>
          <a:xfrm>
            <a:off x="11984215" y="5296962"/>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63" name="Baseball"/>
          <p:cNvSpPr/>
          <p:nvPr/>
        </p:nvSpPr>
        <p:spPr>
          <a:xfrm>
            <a:off x="11009549" y="424200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164"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65"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66"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67" name="Runners on First and Second. Base Hit"/>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Runners on First and Second. Base Hit</a:t>
            </a:r>
          </a:p>
        </p:txBody>
      </p:sp>
      <p:sp>
        <p:nvSpPr>
          <p:cNvPr id="1168" name="U1 has the double play, all runners at all bases.In this case the throw goes into second and he reacts to that. Do not over rotate as there could be a play at any base."/>
          <p:cNvSpPr txBox="1"/>
          <p:nvPr/>
        </p:nvSpPr>
        <p:spPr>
          <a:xfrm>
            <a:off x="2167440" y="8601645"/>
            <a:ext cx="5554607" cy="48252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lvl1pPr>
          </a:lstStyle>
          <a:p>
            <a:pPr/>
            <a:r>
              <a:t>U1 has the double play, all runners at all bases.In this case the throw goes into second and he reacts to that. Do not over rotate as there could be a play at any base.</a:t>
            </a:r>
          </a:p>
        </p:txBody>
      </p:sp>
      <p:sp>
        <p:nvSpPr>
          <p:cNvPr id="1169" name="2"/>
          <p:cNvSpPr/>
          <p:nvPr/>
        </p:nvSpPr>
        <p:spPr>
          <a:xfrm>
            <a:off x="8431457" y="6837178"/>
            <a:ext cx="696953"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2</a:t>
            </a:r>
          </a:p>
        </p:txBody>
      </p:sp>
      <p:sp>
        <p:nvSpPr>
          <p:cNvPr id="1170" name="1"/>
          <p:cNvSpPr/>
          <p:nvPr/>
        </p:nvSpPr>
        <p:spPr>
          <a:xfrm>
            <a:off x="12513695" y="4384499"/>
            <a:ext cx="696952"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1</a:t>
            </a:r>
          </a:p>
        </p:txBody>
      </p:sp>
      <p:sp>
        <p:nvSpPr>
          <p:cNvPr id="1171" name="PU stays home for plays at the plate."/>
          <p:cNvSpPr txBox="1"/>
          <p:nvPr/>
        </p:nvSpPr>
        <p:spPr>
          <a:xfrm>
            <a:off x="16148699" y="9897324"/>
            <a:ext cx="5287197"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stays home for plays at the plate.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3" name="100%"/>
          <p:cNvSpPr txBox="1"/>
          <p:nvPr>
            <p:ph type="body" idx="1"/>
          </p:nvPr>
        </p:nvSpPr>
        <p:spPr>
          <a:prstGeom prst="rect">
            <a:avLst/>
          </a:prstGeom>
        </p:spPr>
        <p:txBody>
          <a:bodyPr/>
          <a:lstStyle/>
          <a:p>
            <a:pPr/>
          </a:p>
        </p:txBody>
      </p:sp>
      <p:sp>
        <p:nvSpPr>
          <p:cNvPr id="1174" name="Fact information"/>
          <p:cNvSpPr txBox="1"/>
          <p:nvPr>
            <p:ph type="body" idx="21"/>
          </p:nvPr>
        </p:nvSpPr>
        <p:spPr>
          <a:prstGeom prst="rect">
            <a:avLst/>
          </a:prstGeom>
        </p:spPr>
        <p:txBody>
          <a:bodyPr/>
          <a:lstStyle/>
          <a:p>
            <a:pPr/>
          </a:p>
        </p:txBody>
      </p:sp>
      <p:pic>
        <p:nvPicPr>
          <p:cNvPr id="1175"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176"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77"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178"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79"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180"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81"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82" name="B"/>
          <p:cNvSpPr/>
          <p:nvPr/>
        </p:nvSpPr>
        <p:spPr>
          <a:xfrm>
            <a:off x="13981774" y="972568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1183"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84" name="Male"/>
          <p:cNvSpPr/>
          <p:nvPr/>
        </p:nvSpPr>
        <p:spPr>
          <a:xfrm>
            <a:off x="11236812" y="6749185"/>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85" name="Baseball"/>
          <p:cNvSpPr/>
          <p:nvPr/>
        </p:nvSpPr>
        <p:spPr>
          <a:xfrm>
            <a:off x="11897090" y="11438812"/>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186"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87"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88"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89" name="Runners on First and Second. Ground Ball Double Play"/>
          <p:cNvSpPr txBox="1"/>
          <p:nvPr/>
        </p:nvSpPr>
        <p:spPr>
          <a:xfrm>
            <a:off x="9713083" y="510255"/>
            <a:ext cx="5556632"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Runners on First and Second. Ground Ball Double Play</a:t>
            </a:r>
          </a:p>
        </p:txBody>
      </p:sp>
      <p:sp>
        <p:nvSpPr>
          <p:cNvPr id="1190" name="U1 has the double play, all runners at all bases.In this case it is a double play. U1 takes runner into second and quickly turns and takes first."/>
          <p:cNvSpPr txBox="1"/>
          <p:nvPr/>
        </p:nvSpPr>
        <p:spPr>
          <a:xfrm>
            <a:off x="2154740" y="8349182"/>
            <a:ext cx="5554607" cy="5380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the double play, all runners at all bases.In this case it is a double play. U1 takes runner into second and quickly turns and takes first.</a:t>
            </a:r>
          </a:p>
        </p:txBody>
      </p:sp>
      <p:sp>
        <p:nvSpPr>
          <p:cNvPr id="1191" name="2"/>
          <p:cNvSpPr/>
          <p:nvPr/>
        </p:nvSpPr>
        <p:spPr>
          <a:xfrm>
            <a:off x="10230487" y="4924786"/>
            <a:ext cx="696952"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2</a:t>
            </a:r>
          </a:p>
        </p:txBody>
      </p:sp>
      <p:sp>
        <p:nvSpPr>
          <p:cNvPr id="1192" name="1"/>
          <p:cNvSpPr/>
          <p:nvPr/>
        </p:nvSpPr>
        <p:spPr>
          <a:xfrm>
            <a:off x="14858924" y="6693548"/>
            <a:ext cx="696952"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1</a:t>
            </a:r>
          </a:p>
        </p:txBody>
      </p:sp>
      <p:sp>
        <p:nvSpPr>
          <p:cNvPr id="1193" name="PU should help with Force Play slide. PU stays home for plays at the plate."/>
          <p:cNvSpPr txBox="1"/>
          <p:nvPr/>
        </p:nvSpPr>
        <p:spPr>
          <a:xfrm>
            <a:off x="16694799" y="9412798"/>
            <a:ext cx="528719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should help with Force Play slide. PU stays home for plays at the plate.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5" name="100%"/>
          <p:cNvSpPr txBox="1"/>
          <p:nvPr>
            <p:ph type="body" idx="1"/>
          </p:nvPr>
        </p:nvSpPr>
        <p:spPr>
          <a:prstGeom prst="rect">
            <a:avLst/>
          </a:prstGeom>
        </p:spPr>
        <p:txBody>
          <a:bodyPr/>
          <a:lstStyle/>
          <a:p>
            <a:pPr/>
          </a:p>
        </p:txBody>
      </p:sp>
      <p:sp>
        <p:nvSpPr>
          <p:cNvPr id="1196" name="Fact information"/>
          <p:cNvSpPr txBox="1"/>
          <p:nvPr>
            <p:ph type="body" idx="21"/>
          </p:nvPr>
        </p:nvSpPr>
        <p:spPr>
          <a:prstGeom prst="rect">
            <a:avLst/>
          </a:prstGeom>
        </p:spPr>
        <p:txBody>
          <a:bodyPr/>
          <a:lstStyle/>
          <a:p>
            <a:pPr/>
          </a:p>
        </p:txBody>
      </p:sp>
      <p:pic>
        <p:nvPicPr>
          <p:cNvPr id="1197"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198"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199"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200"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01"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202"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03"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04" name="B"/>
          <p:cNvSpPr/>
          <p:nvPr/>
        </p:nvSpPr>
        <p:spPr>
          <a:xfrm>
            <a:off x="13981774" y="972568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1205"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06" name="Male"/>
          <p:cNvSpPr/>
          <p:nvPr/>
        </p:nvSpPr>
        <p:spPr>
          <a:xfrm>
            <a:off x="11236812" y="6749185"/>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07" name="Baseball"/>
          <p:cNvSpPr/>
          <p:nvPr/>
        </p:nvSpPr>
        <p:spPr>
          <a:xfrm>
            <a:off x="9656926" y="5059481"/>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208"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09"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10"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11" name="Runners on First and Second. Ground Ball Double Play"/>
          <p:cNvSpPr txBox="1"/>
          <p:nvPr/>
        </p:nvSpPr>
        <p:spPr>
          <a:xfrm>
            <a:off x="9713083" y="510255"/>
            <a:ext cx="5556632"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Runners on First and Second. Ground Ball Double Play</a:t>
            </a:r>
          </a:p>
        </p:txBody>
      </p:sp>
      <p:sp>
        <p:nvSpPr>
          <p:cNvPr id="1212" name="U1 has the double play, all runners at all bases.In this case it is a double play. U1 takes runner into second and quickly turns and takes first."/>
          <p:cNvSpPr txBox="1"/>
          <p:nvPr/>
        </p:nvSpPr>
        <p:spPr>
          <a:xfrm>
            <a:off x="2154740" y="8349182"/>
            <a:ext cx="5554607" cy="5380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the double play, all runners at all bases.In this case it is a double play. U1 takes runner into second and quickly turns and takes first.</a:t>
            </a:r>
          </a:p>
        </p:txBody>
      </p:sp>
      <p:sp>
        <p:nvSpPr>
          <p:cNvPr id="1213" name="2"/>
          <p:cNvSpPr/>
          <p:nvPr/>
        </p:nvSpPr>
        <p:spPr>
          <a:xfrm>
            <a:off x="8992009" y="6310229"/>
            <a:ext cx="696952"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2</a:t>
            </a:r>
          </a:p>
        </p:txBody>
      </p:sp>
      <p:sp>
        <p:nvSpPr>
          <p:cNvPr id="1214" name="1"/>
          <p:cNvSpPr/>
          <p:nvPr/>
        </p:nvSpPr>
        <p:spPr>
          <a:xfrm>
            <a:off x="13424591" y="5159297"/>
            <a:ext cx="696953"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1</a:t>
            </a:r>
          </a:p>
        </p:txBody>
      </p:sp>
      <p:sp>
        <p:nvSpPr>
          <p:cNvPr id="1215" name="PU should help with Force Play slide. PU stays home for plays at the plate."/>
          <p:cNvSpPr txBox="1"/>
          <p:nvPr/>
        </p:nvSpPr>
        <p:spPr>
          <a:xfrm>
            <a:off x="16694799" y="9412798"/>
            <a:ext cx="528719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should help with Force Play slide. PU stays home for plays at the plate.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7" name="100%"/>
          <p:cNvSpPr txBox="1"/>
          <p:nvPr>
            <p:ph type="body" idx="1"/>
          </p:nvPr>
        </p:nvSpPr>
        <p:spPr>
          <a:prstGeom prst="rect">
            <a:avLst/>
          </a:prstGeom>
        </p:spPr>
        <p:txBody>
          <a:bodyPr/>
          <a:lstStyle/>
          <a:p>
            <a:pPr/>
          </a:p>
        </p:txBody>
      </p:sp>
      <p:sp>
        <p:nvSpPr>
          <p:cNvPr id="1218" name="Fact information"/>
          <p:cNvSpPr txBox="1"/>
          <p:nvPr>
            <p:ph type="body" idx="21"/>
          </p:nvPr>
        </p:nvSpPr>
        <p:spPr>
          <a:prstGeom prst="rect">
            <a:avLst/>
          </a:prstGeom>
        </p:spPr>
        <p:txBody>
          <a:bodyPr/>
          <a:lstStyle/>
          <a:p>
            <a:pPr/>
          </a:p>
        </p:txBody>
      </p:sp>
      <p:pic>
        <p:nvPicPr>
          <p:cNvPr id="1219" name="pasted-movie.png" descr="pasted-movie.png"/>
          <p:cNvPicPr>
            <a:picLocks noChangeAspect="1"/>
          </p:cNvPicPr>
          <p:nvPr/>
        </p:nvPicPr>
        <p:blipFill>
          <a:blip r:embed="rId2">
            <a:extLst/>
          </a:blip>
          <a:stretch>
            <a:fillRect/>
          </a:stretch>
        </p:blipFill>
        <p:spPr>
          <a:xfrm>
            <a:off x="-33817" y="-388872"/>
            <a:ext cx="23890896" cy="14931811"/>
          </a:xfrm>
          <a:prstGeom prst="rect">
            <a:avLst/>
          </a:prstGeom>
          <a:ln w="12700">
            <a:miter lim="400000"/>
          </a:ln>
        </p:spPr>
      </p:pic>
      <p:sp>
        <p:nvSpPr>
          <p:cNvPr id="1220"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21" name="Line"/>
          <p:cNvSpPr/>
          <p:nvPr/>
        </p:nvSpPr>
        <p:spPr>
          <a:xfrm flipH="1" flipV="1">
            <a:off x="6820520" y="7764370"/>
            <a:ext cx="1149972" cy="1149971"/>
          </a:xfrm>
          <a:prstGeom prst="line">
            <a:avLst/>
          </a:prstGeom>
          <a:ln w="25400">
            <a:solidFill>
              <a:srgbClr val="000000"/>
            </a:solidFill>
            <a:miter lim="400000"/>
          </a:ln>
        </p:spPr>
        <p:txBody>
          <a:bodyPr lIns="50800" tIns="50800" rIns="50800" bIns="50800" anchor="ctr"/>
          <a:lstStyle/>
          <a:p>
            <a:pPr/>
          </a:p>
        </p:txBody>
      </p:sp>
      <p:sp>
        <p:nvSpPr>
          <p:cNvPr id="1222"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23"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224"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25"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26" name="B"/>
          <p:cNvSpPr/>
          <p:nvPr/>
        </p:nvSpPr>
        <p:spPr>
          <a:xfrm>
            <a:off x="13981774" y="972568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1227"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28" name="Male"/>
          <p:cNvSpPr/>
          <p:nvPr/>
        </p:nvSpPr>
        <p:spPr>
          <a:xfrm>
            <a:off x="12009615" y="6115101"/>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29" name="Baseball"/>
          <p:cNvSpPr/>
          <p:nvPr/>
        </p:nvSpPr>
        <p:spPr>
          <a:xfrm>
            <a:off x="11642214" y="442720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230"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31"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32"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33" name="Runners on First and Second. Ground Ball Double Play"/>
          <p:cNvSpPr txBox="1"/>
          <p:nvPr/>
        </p:nvSpPr>
        <p:spPr>
          <a:xfrm>
            <a:off x="9713083" y="510255"/>
            <a:ext cx="5556632"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Runners on First and Second. Ground Ball Double Play</a:t>
            </a:r>
          </a:p>
        </p:txBody>
      </p:sp>
      <p:sp>
        <p:nvSpPr>
          <p:cNvPr id="1234" name="In this case it is a double play. U1 takes runner into second and quickly turns and takes first. U1 has all runners at all bases."/>
          <p:cNvSpPr txBox="1"/>
          <p:nvPr/>
        </p:nvSpPr>
        <p:spPr>
          <a:xfrm>
            <a:off x="2172695" y="8074102"/>
            <a:ext cx="5554607" cy="5380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 In this case it is a double play. U1 takes runner into second and quickly turns and takes first. U1 has all runners at all bases.</a:t>
            </a:r>
          </a:p>
        </p:txBody>
      </p:sp>
      <p:sp>
        <p:nvSpPr>
          <p:cNvPr id="1235" name="2"/>
          <p:cNvSpPr/>
          <p:nvPr/>
        </p:nvSpPr>
        <p:spPr>
          <a:xfrm>
            <a:off x="9132147" y="6310229"/>
            <a:ext cx="696952"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2</a:t>
            </a:r>
          </a:p>
        </p:txBody>
      </p:sp>
      <p:sp>
        <p:nvSpPr>
          <p:cNvPr id="1236" name="1"/>
          <p:cNvSpPr/>
          <p:nvPr/>
        </p:nvSpPr>
        <p:spPr>
          <a:xfrm>
            <a:off x="13424591" y="5159297"/>
            <a:ext cx="696953"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1</a:t>
            </a:r>
          </a:p>
        </p:txBody>
      </p:sp>
      <p:sp>
        <p:nvSpPr>
          <p:cNvPr id="1237" name="PU stays home for plays at the plate.PU should also help with Force Play Slide Violation"/>
          <p:cNvSpPr txBox="1"/>
          <p:nvPr/>
        </p:nvSpPr>
        <p:spPr>
          <a:xfrm>
            <a:off x="16614009" y="8875883"/>
            <a:ext cx="5287197" cy="407451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stays home for plays at the plate.PU should also help with Force Play Slide Violation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9" name="100%"/>
          <p:cNvSpPr txBox="1"/>
          <p:nvPr>
            <p:ph type="body" idx="1"/>
          </p:nvPr>
        </p:nvSpPr>
        <p:spPr>
          <a:prstGeom prst="rect">
            <a:avLst/>
          </a:prstGeom>
        </p:spPr>
        <p:txBody>
          <a:bodyPr/>
          <a:lstStyle/>
          <a:p>
            <a:pPr/>
          </a:p>
        </p:txBody>
      </p:sp>
      <p:sp>
        <p:nvSpPr>
          <p:cNvPr id="1240" name="Fact information"/>
          <p:cNvSpPr txBox="1"/>
          <p:nvPr>
            <p:ph type="body" idx="21"/>
          </p:nvPr>
        </p:nvSpPr>
        <p:spPr>
          <a:prstGeom prst="rect">
            <a:avLst/>
          </a:prstGeom>
        </p:spPr>
        <p:txBody>
          <a:bodyPr/>
          <a:lstStyle/>
          <a:p>
            <a:pPr/>
          </a:p>
        </p:txBody>
      </p:sp>
      <p:pic>
        <p:nvPicPr>
          <p:cNvPr id="1241"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242"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43"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244"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45"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246"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47"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48" name="B"/>
          <p:cNvSpPr/>
          <p:nvPr/>
        </p:nvSpPr>
        <p:spPr>
          <a:xfrm>
            <a:off x="14869314" y="8954929"/>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1249"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50" name="Male"/>
          <p:cNvSpPr/>
          <p:nvPr/>
        </p:nvSpPr>
        <p:spPr>
          <a:xfrm>
            <a:off x="12546810" y="6400332"/>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51" name="Baseball"/>
          <p:cNvSpPr/>
          <p:nvPr/>
        </p:nvSpPr>
        <p:spPr>
          <a:xfrm>
            <a:off x="15379225" y="7813875"/>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252"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53"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54"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55" name="Runners on First and Second. Ground Ball Double Play"/>
          <p:cNvSpPr txBox="1"/>
          <p:nvPr/>
        </p:nvSpPr>
        <p:spPr>
          <a:xfrm>
            <a:off x="9713083" y="510255"/>
            <a:ext cx="5556632"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Runners on First and Second. Ground Ball Double Play</a:t>
            </a:r>
          </a:p>
        </p:txBody>
      </p:sp>
      <p:sp>
        <p:nvSpPr>
          <p:cNvPr id="1256" name="PU stays home for plays at the plate.PU should also help with Force Play Slide Violation"/>
          <p:cNvSpPr txBox="1"/>
          <p:nvPr/>
        </p:nvSpPr>
        <p:spPr>
          <a:xfrm>
            <a:off x="16419086" y="9129904"/>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stays home for plays at the plate.PU should also help with Force Play Slide Violation</a:t>
            </a:r>
          </a:p>
        </p:txBody>
      </p:sp>
      <p:sp>
        <p:nvSpPr>
          <p:cNvPr id="1257" name="2"/>
          <p:cNvSpPr/>
          <p:nvPr/>
        </p:nvSpPr>
        <p:spPr>
          <a:xfrm>
            <a:off x="9132147" y="6310229"/>
            <a:ext cx="696952"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2</a:t>
            </a:r>
          </a:p>
        </p:txBody>
      </p:sp>
      <p:sp>
        <p:nvSpPr>
          <p:cNvPr id="1258" name="1"/>
          <p:cNvSpPr/>
          <p:nvPr/>
        </p:nvSpPr>
        <p:spPr>
          <a:xfrm>
            <a:off x="12864039" y="4427209"/>
            <a:ext cx="696953"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1</a:t>
            </a:r>
          </a:p>
        </p:txBody>
      </p:sp>
      <p:sp>
        <p:nvSpPr>
          <p:cNvPr id="1259" name="In this case it is a double play. U1 takes runner into second and quickly turns and takes first. U1 must also watch for interference on the ground ball."/>
          <p:cNvSpPr txBox="1"/>
          <p:nvPr/>
        </p:nvSpPr>
        <p:spPr>
          <a:xfrm>
            <a:off x="2409119" y="8431003"/>
            <a:ext cx="5287197" cy="47326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200"/>
            </a:lvl1pPr>
          </a:lstStyle>
          <a:p>
            <a:pPr>
              <a:defRPr sz="4800"/>
            </a:pPr>
            <a:r>
              <a:rPr sz="4200"/>
              <a:t>In this case it is a double play. U1 takes runner into second and quickly turns and takes first. U1 must also watch for interference on the ground ball.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1" name="TWO Umpire System"/>
          <p:cNvSpPr txBox="1"/>
          <p:nvPr>
            <p:ph type="body" idx="1"/>
          </p:nvPr>
        </p:nvSpPr>
        <p:spPr>
          <a:xfrm>
            <a:off x="-98444" y="-2288671"/>
            <a:ext cx="24580888" cy="10606182"/>
          </a:xfrm>
          <a:prstGeom prst="rect">
            <a:avLst/>
          </a:prstGeom>
          <a:solidFill>
            <a:srgbClr val="000000"/>
          </a:solidFill>
        </p:spPr>
        <p:txBody>
          <a:bodyPr/>
          <a:lstStyle>
            <a:lvl1pPr algn="l">
              <a:defRPr spc="-144" sz="14400" u="sng">
                <a:solidFill>
                  <a:srgbClr val="FFFFFF"/>
                </a:solidFill>
              </a:defRPr>
            </a:lvl1pPr>
          </a:lstStyle>
          <a:p>
            <a:pPr/>
            <a:r>
              <a:t>TWO Umpire System</a:t>
            </a:r>
          </a:p>
        </p:txBody>
      </p:sp>
      <p:sp>
        <p:nvSpPr>
          <p:cNvPr id="1262" name="Runner on First &amp;Third"/>
          <p:cNvSpPr txBox="1"/>
          <p:nvPr>
            <p:ph type="body" idx="21"/>
          </p:nvPr>
        </p:nvSpPr>
        <p:spPr>
          <a:xfrm>
            <a:off x="-352398" y="8173682"/>
            <a:ext cx="24761807" cy="7706927"/>
          </a:xfrm>
          <a:prstGeom prst="rect">
            <a:avLst/>
          </a:prstGeom>
          <a:solidFill>
            <a:srgbClr val="000000"/>
          </a:solidFill>
          <a:extLst>
            <a:ext uri="{C572A759-6A51-4108-AA02-DFA0A04FC94B}">
              <ma14:wrappingTextBoxFlag xmlns:ma14="http://schemas.microsoft.com/office/mac/drawingml/2011/main" val="1"/>
            </a:ext>
          </a:extLst>
        </p:spPr>
        <p:txBody>
          <a:bodyPr/>
          <a:lstStyle/>
          <a:p>
            <a:pPr lvl="4" marL="0" indent="1828800" defTabSz="825500">
              <a:lnSpc>
                <a:spcPct val="100000"/>
              </a:lnSpc>
              <a:spcBef>
                <a:spcPts val="0"/>
              </a:spcBef>
              <a:buSzTx/>
              <a:buNone/>
              <a:defRPr b="1" sz="12000">
                <a:solidFill>
                  <a:srgbClr val="0433FF"/>
                </a:solidFill>
              </a:defRPr>
            </a:pPr>
            <a:r>
              <a:t>Runner on First &amp;Third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4" name="100%"/>
          <p:cNvSpPr txBox="1"/>
          <p:nvPr>
            <p:ph type="body" idx="1"/>
          </p:nvPr>
        </p:nvSpPr>
        <p:spPr>
          <a:prstGeom prst="rect">
            <a:avLst/>
          </a:prstGeom>
        </p:spPr>
        <p:txBody>
          <a:bodyPr/>
          <a:lstStyle/>
          <a:p>
            <a:pPr/>
          </a:p>
        </p:txBody>
      </p:sp>
      <p:sp>
        <p:nvSpPr>
          <p:cNvPr id="1265" name="Fact information"/>
          <p:cNvSpPr txBox="1"/>
          <p:nvPr>
            <p:ph type="body" idx="21"/>
          </p:nvPr>
        </p:nvSpPr>
        <p:spPr>
          <a:prstGeom prst="rect">
            <a:avLst/>
          </a:prstGeom>
        </p:spPr>
        <p:txBody>
          <a:bodyPr/>
          <a:lstStyle/>
          <a:p>
            <a:pPr/>
          </a:p>
        </p:txBody>
      </p:sp>
      <p:pic>
        <p:nvPicPr>
          <p:cNvPr id="1266"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267"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68"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269"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70"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271"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72"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73" name="Walking"/>
          <p:cNvSpPr/>
          <p:nvPr/>
        </p:nvSpPr>
        <p:spPr>
          <a:xfrm>
            <a:off x="15218382" y="7095442"/>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274"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75" name="Male"/>
          <p:cNvSpPr/>
          <p:nvPr/>
        </p:nvSpPr>
        <p:spPr>
          <a:xfrm>
            <a:off x="12617864" y="6529361"/>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76"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77"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78"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79" name="Runner on First &amp; Third Base Hit. Rotation/Communicate"/>
          <p:cNvSpPr txBox="1"/>
          <p:nvPr/>
        </p:nvSpPr>
        <p:spPr>
          <a:xfrm>
            <a:off x="9713083" y="510255"/>
            <a:ext cx="5556632"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&amp; Third Base Hit. Rotation/Communicate</a:t>
            </a:r>
          </a:p>
        </p:txBody>
      </p:sp>
      <p:sp>
        <p:nvSpPr>
          <p:cNvPr id="1280" name="PU has runner into third. PU Comes up the third base line looks for touch at home then continues to third. PU tell partner “I’m here if he goes."/>
          <p:cNvSpPr txBox="1"/>
          <p:nvPr/>
        </p:nvSpPr>
        <p:spPr>
          <a:xfrm>
            <a:off x="16598400" y="8572685"/>
            <a:ext cx="5554607" cy="48252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lvl1pPr>
          </a:lstStyle>
          <a:p>
            <a:pPr/>
            <a:r>
              <a:t>PU has runner into third. PU Comes up the third base line looks for touch at home then continues to third. PU tell partner “I’m here if he goes.</a:t>
            </a:r>
          </a:p>
        </p:txBody>
      </p:sp>
      <p:sp>
        <p:nvSpPr>
          <p:cNvPr id="1281" name="U1 is in B. U1 has all fly balls in the V. PU has both lines.U1 never goes out from B or C. U1 lets the ball take him to the play."/>
          <p:cNvSpPr txBox="1"/>
          <p:nvPr/>
        </p:nvSpPr>
        <p:spPr>
          <a:xfrm>
            <a:off x="2180192" y="8621430"/>
            <a:ext cx="5554607" cy="472773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B. U1 has all fly balls in the V. PU has both lines.U1 never goes out from B or C. U1 lets the ball take him to the play.</a:t>
            </a:r>
          </a:p>
        </p:txBody>
      </p:sp>
      <p:sp>
        <p:nvSpPr>
          <p:cNvPr id="1282" name="Baseball"/>
          <p:cNvSpPr/>
          <p:nvPr/>
        </p:nvSpPr>
        <p:spPr>
          <a:xfrm>
            <a:off x="11897090" y="11839874"/>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283" name="Walking"/>
          <p:cNvSpPr/>
          <p:nvPr/>
        </p:nvSpPr>
        <p:spPr>
          <a:xfrm>
            <a:off x="8525336" y="8857384"/>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284" name="B"/>
          <p:cNvSpPr/>
          <p:nvPr/>
        </p:nvSpPr>
        <p:spPr>
          <a:xfrm>
            <a:off x="12626272" y="11284590"/>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1285" name="There is a caveat to this, if there is a Full Count and 2 outs the rotation is off."/>
          <p:cNvSpPr txBox="1"/>
          <p:nvPr/>
        </p:nvSpPr>
        <p:spPr>
          <a:xfrm>
            <a:off x="1945938" y="-60818"/>
            <a:ext cx="4957835"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There is a caveat to this, if there is a Full Count and 2 outs the rotation is off. </a:t>
            </a:r>
          </a:p>
        </p:txBody>
      </p:sp>
      <p:sp>
        <p:nvSpPr>
          <p:cNvPr id="1286" name="Same mechanic for over throws. PU goes home from inside."/>
          <p:cNvSpPr txBox="1"/>
          <p:nvPr/>
        </p:nvSpPr>
        <p:spPr>
          <a:xfrm>
            <a:off x="17298308" y="122941"/>
            <a:ext cx="4154790" cy="24873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lvl1pPr>
          </a:lstStyle>
          <a:p>
            <a:pPr/>
            <a:r>
              <a:t>Same mechanic for over throws. PU goes home from inside.</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8" name="100%"/>
          <p:cNvSpPr txBox="1"/>
          <p:nvPr>
            <p:ph type="body" idx="1"/>
          </p:nvPr>
        </p:nvSpPr>
        <p:spPr>
          <a:prstGeom prst="rect">
            <a:avLst/>
          </a:prstGeom>
        </p:spPr>
        <p:txBody>
          <a:bodyPr/>
          <a:lstStyle/>
          <a:p>
            <a:pPr/>
          </a:p>
        </p:txBody>
      </p:sp>
      <p:sp>
        <p:nvSpPr>
          <p:cNvPr id="1289" name="Fact information"/>
          <p:cNvSpPr txBox="1"/>
          <p:nvPr>
            <p:ph type="body" idx="21"/>
          </p:nvPr>
        </p:nvSpPr>
        <p:spPr>
          <a:prstGeom prst="rect">
            <a:avLst/>
          </a:prstGeom>
        </p:spPr>
        <p:txBody>
          <a:bodyPr/>
          <a:lstStyle/>
          <a:p>
            <a:pPr/>
          </a:p>
        </p:txBody>
      </p:sp>
      <p:pic>
        <p:nvPicPr>
          <p:cNvPr id="1290"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291"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92"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293"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94"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295"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96"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97" name="Walking"/>
          <p:cNvSpPr/>
          <p:nvPr/>
        </p:nvSpPr>
        <p:spPr>
          <a:xfrm>
            <a:off x="11869487" y="4229329"/>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298" name="Male"/>
          <p:cNvSpPr/>
          <p:nvPr/>
        </p:nvSpPr>
        <p:spPr>
          <a:xfrm>
            <a:off x="9067411" y="10533681"/>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299" name="Male"/>
          <p:cNvSpPr/>
          <p:nvPr/>
        </p:nvSpPr>
        <p:spPr>
          <a:xfrm>
            <a:off x="11984215" y="6768022"/>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00"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01"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02"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03" name="Runner on First &amp; Third Base Hit. Rotation is on"/>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&amp; Third Base Hit. Rotation is on</a:t>
            </a:r>
          </a:p>
        </p:txBody>
      </p:sp>
      <p:sp>
        <p:nvSpPr>
          <p:cNvPr id="1304" name="PU has runner into third.PU Comes up the third base line looks for touch at home then continues to third. PU tell partner “I’m here if he goes."/>
          <p:cNvSpPr txBox="1"/>
          <p:nvPr/>
        </p:nvSpPr>
        <p:spPr>
          <a:xfrm>
            <a:off x="16412036" y="8668840"/>
            <a:ext cx="5554607" cy="48252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lvl1pPr>
          </a:lstStyle>
          <a:p>
            <a:pPr/>
            <a:r>
              <a:t>PU has runner into third.PU Comes up the third base line looks for touch at home then continues to third. PU tell partner “I’m here if he goes.</a:t>
            </a:r>
          </a:p>
        </p:txBody>
      </p:sp>
      <p:sp>
        <p:nvSpPr>
          <p:cNvPr id="1305" name="U1 releases R1 once he has committed to third, works his way back to take batter runner if a double or triple he has BR at all bases."/>
          <p:cNvSpPr txBox="1"/>
          <p:nvPr/>
        </p:nvSpPr>
        <p:spPr>
          <a:xfrm>
            <a:off x="2201457" y="8112869"/>
            <a:ext cx="5554607" cy="538095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releases R1 once he has committed to third, works his way back to take batter runner if a double or triple he has BR at all bases.</a:t>
            </a:r>
          </a:p>
        </p:txBody>
      </p:sp>
      <p:sp>
        <p:nvSpPr>
          <p:cNvPr id="1306" name="Baseball"/>
          <p:cNvSpPr/>
          <p:nvPr/>
        </p:nvSpPr>
        <p:spPr>
          <a:xfrm>
            <a:off x="15776283" y="2817274"/>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307" name="Walking"/>
          <p:cNvSpPr/>
          <p:nvPr/>
        </p:nvSpPr>
        <p:spPr>
          <a:xfrm>
            <a:off x="9623083" y="9701121"/>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308" name="B"/>
          <p:cNvSpPr/>
          <p:nvPr/>
        </p:nvSpPr>
        <p:spPr>
          <a:xfrm>
            <a:off x="15313085" y="8861504"/>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1309" name="There is a caveat to this, if there is a Full Count and 2 outs the rotation is off."/>
          <p:cNvSpPr txBox="1"/>
          <p:nvPr/>
        </p:nvSpPr>
        <p:spPr>
          <a:xfrm>
            <a:off x="1945938" y="-60818"/>
            <a:ext cx="4957835"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There is a caveat to this, if there is a Full Count and 2 outs the rotation is off. </a:t>
            </a:r>
          </a:p>
        </p:txBody>
      </p:sp>
      <p:sp>
        <p:nvSpPr>
          <p:cNvPr id="1310" name="Same mechanic for over throws. PU goes home from inside."/>
          <p:cNvSpPr txBox="1"/>
          <p:nvPr/>
        </p:nvSpPr>
        <p:spPr>
          <a:xfrm>
            <a:off x="17298308" y="122941"/>
            <a:ext cx="4154790" cy="24873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lvl1pPr>
          </a:lstStyle>
          <a:p>
            <a:pPr/>
            <a:r>
              <a:t>Same mechanic for over throws. PU goes home from inside.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2" name="100%"/>
          <p:cNvSpPr txBox="1"/>
          <p:nvPr>
            <p:ph type="body" idx="1"/>
          </p:nvPr>
        </p:nvSpPr>
        <p:spPr>
          <a:prstGeom prst="rect">
            <a:avLst/>
          </a:prstGeom>
        </p:spPr>
        <p:txBody>
          <a:bodyPr/>
          <a:lstStyle/>
          <a:p>
            <a:pPr/>
          </a:p>
        </p:txBody>
      </p:sp>
      <p:sp>
        <p:nvSpPr>
          <p:cNvPr id="1313" name="Fact information"/>
          <p:cNvSpPr txBox="1"/>
          <p:nvPr>
            <p:ph type="body" idx="21"/>
          </p:nvPr>
        </p:nvSpPr>
        <p:spPr>
          <a:prstGeom prst="rect">
            <a:avLst/>
          </a:prstGeom>
        </p:spPr>
        <p:txBody>
          <a:bodyPr/>
          <a:lstStyle/>
          <a:p>
            <a:pPr/>
          </a:p>
        </p:txBody>
      </p:sp>
      <p:pic>
        <p:nvPicPr>
          <p:cNvPr id="1314"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315"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16"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317"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18"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319"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20"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21" name="Walking"/>
          <p:cNvSpPr/>
          <p:nvPr/>
        </p:nvSpPr>
        <p:spPr>
          <a:xfrm>
            <a:off x="9136798" y="6554104"/>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322" name="Male"/>
          <p:cNvSpPr/>
          <p:nvPr/>
        </p:nvSpPr>
        <p:spPr>
          <a:xfrm>
            <a:off x="9417756" y="8101417"/>
            <a:ext cx="406009"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23" name="Male"/>
          <p:cNvSpPr/>
          <p:nvPr/>
        </p:nvSpPr>
        <p:spPr>
          <a:xfrm>
            <a:off x="13295946" y="7195846"/>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24"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25"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26" name="Runner on First &amp; Third Base Hit. Rotation is on"/>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&amp; Third Base Hit. Rotation is on</a:t>
            </a:r>
          </a:p>
        </p:txBody>
      </p:sp>
      <p:sp>
        <p:nvSpPr>
          <p:cNvPr id="1327" name="U1 releases R1 once he has committed to third, works his way back to take batter runner if a double or triple he has BR at all bases."/>
          <p:cNvSpPr txBox="1"/>
          <p:nvPr/>
        </p:nvSpPr>
        <p:spPr>
          <a:xfrm>
            <a:off x="2225859" y="8115407"/>
            <a:ext cx="5554607" cy="5380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releases R1 once he has committed to third, works his way back to take batter runner if a double or triple he has BR at all bases.</a:t>
            </a:r>
          </a:p>
        </p:txBody>
      </p:sp>
      <p:sp>
        <p:nvSpPr>
          <p:cNvPr id="1328" name="Baseball"/>
          <p:cNvSpPr/>
          <p:nvPr/>
        </p:nvSpPr>
        <p:spPr>
          <a:xfrm>
            <a:off x="8699317" y="741846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329" name="Walking"/>
          <p:cNvSpPr/>
          <p:nvPr/>
        </p:nvSpPr>
        <p:spPr>
          <a:xfrm>
            <a:off x="11614611" y="11204301"/>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330" name="B"/>
          <p:cNvSpPr/>
          <p:nvPr/>
        </p:nvSpPr>
        <p:spPr>
          <a:xfrm>
            <a:off x="14425545" y="6175526"/>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1331" name="There is a caveat to this, if there is a Full Count and 2 outs the rotation is off."/>
          <p:cNvSpPr txBox="1"/>
          <p:nvPr/>
        </p:nvSpPr>
        <p:spPr>
          <a:xfrm>
            <a:off x="1945938" y="-60818"/>
            <a:ext cx="4957835"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There is a caveat to this, if there is a Full Count and 2 outs the rotation is off. </a:t>
            </a:r>
          </a:p>
        </p:txBody>
      </p:sp>
      <p:sp>
        <p:nvSpPr>
          <p:cNvPr id="1332" name="Same mechanic for over throws. PU goes home from inside."/>
          <p:cNvSpPr txBox="1"/>
          <p:nvPr/>
        </p:nvSpPr>
        <p:spPr>
          <a:xfrm>
            <a:off x="17298308" y="122941"/>
            <a:ext cx="4154790" cy="24873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lvl1pPr>
          </a:lstStyle>
          <a:p>
            <a:pPr/>
            <a:r>
              <a:t>Same mechanic for over throws. PU goes home from inside.</a:t>
            </a:r>
          </a:p>
        </p:txBody>
      </p:sp>
      <p:sp>
        <p:nvSpPr>
          <p:cNvPr id="1333" name="Rectangle"/>
          <p:cNvSpPr/>
          <p:nvPr/>
        </p:nvSpPr>
        <p:spPr>
          <a:xfrm>
            <a:off x="17718326" y="7478553"/>
            <a:ext cx="4037165" cy="591720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34" name="PU has runner into third.PU Comes up the third base line looks for touch at home then continues to third. PU tell partner “I’m here if he goes."/>
          <p:cNvSpPr txBox="1"/>
          <p:nvPr/>
        </p:nvSpPr>
        <p:spPr>
          <a:xfrm>
            <a:off x="16193065" y="8865776"/>
            <a:ext cx="5554607" cy="482522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lvl1pPr>
          </a:lstStyle>
          <a:p>
            <a:pPr/>
            <a:r>
              <a:t>PU has runner into third.PU Comes up the third base line looks for touch at home then continues to third. PU tell partner “I’m here if he goes.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6" name="100%"/>
          <p:cNvSpPr txBox="1"/>
          <p:nvPr>
            <p:ph type="body" idx="1"/>
          </p:nvPr>
        </p:nvSpPr>
        <p:spPr>
          <a:prstGeom prst="rect">
            <a:avLst/>
          </a:prstGeom>
        </p:spPr>
        <p:txBody>
          <a:bodyPr/>
          <a:lstStyle/>
          <a:p>
            <a:pPr/>
          </a:p>
        </p:txBody>
      </p:sp>
      <p:sp>
        <p:nvSpPr>
          <p:cNvPr id="1337" name="Fact information"/>
          <p:cNvSpPr txBox="1"/>
          <p:nvPr>
            <p:ph type="body" idx="21"/>
          </p:nvPr>
        </p:nvSpPr>
        <p:spPr>
          <a:prstGeom prst="rect">
            <a:avLst/>
          </a:prstGeom>
        </p:spPr>
        <p:txBody>
          <a:bodyPr/>
          <a:lstStyle/>
          <a:p>
            <a:pPr/>
          </a:p>
        </p:txBody>
      </p:sp>
      <p:pic>
        <p:nvPicPr>
          <p:cNvPr id="1338"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339"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40"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341"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42"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343"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44"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45" name="Walking"/>
          <p:cNvSpPr/>
          <p:nvPr/>
        </p:nvSpPr>
        <p:spPr>
          <a:xfrm>
            <a:off x="15218382" y="7095442"/>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346"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47" name="Male"/>
          <p:cNvSpPr/>
          <p:nvPr/>
        </p:nvSpPr>
        <p:spPr>
          <a:xfrm>
            <a:off x="12617864" y="6529361"/>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48"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49"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50" name="Runner on First &amp; Third Fly Ball to outfield ."/>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&amp; Third Fly Ball to outfield . </a:t>
            </a:r>
          </a:p>
        </p:txBody>
      </p:sp>
      <p:sp>
        <p:nvSpPr>
          <p:cNvPr id="1351" name="U1 is in B. U1 has all fly balls in the V. U1 never goes out from B or C. U1 lets the ball take him to the play"/>
          <p:cNvSpPr txBox="1"/>
          <p:nvPr/>
        </p:nvSpPr>
        <p:spPr>
          <a:xfrm>
            <a:off x="2040440" y="9262434"/>
            <a:ext cx="5554607" cy="307184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lvl1pPr>
          </a:lstStyle>
          <a:p>
            <a:pPr/>
            <a:r>
              <a:t>U1 is in B. U1 has all fly balls in the V. U1 never goes out from B or C. U1 lets the ball take him to the play</a:t>
            </a:r>
          </a:p>
        </p:txBody>
      </p:sp>
      <p:sp>
        <p:nvSpPr>
          <p:cNvPr id="1352" name="Baseball"/>
          <p:cNvSpPr/>
          <p:nvPr/>
        </p:nvSpPr>
        <p:spPr>
          <a:xfrm>
            <a:off x="11897090" y="11839874"/>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353" name="Walking"/>
          <p:cNvSpPr/>
          <p:nvPr/>
        </p:nvSpPr>
        <p:spPr>
          <a:xfrm>
            <a:off x="8525336" y="8857384"/>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354" name="B"/>
          <p:cNvSpPr/>
          <p:nvPr/>
        </p:nvSpPr>
        <p:spPr>
          <a:xfrm>
            <a:off x="12626272" y="11284590"/>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1355" name="There is a caveat to this, if there is a Full Count and 2 outs the rotation is off."/>
          <p:cNvSpPr txBox="1"/>
          <p:nvPr/>
        </p:nvSpPr>
        <p:spPr>
          <a:xfrm>
            <a:off x="1945938" y="-60818"/>
            <a:ext cx="4957835"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There is a caveat to this, if there is a Full Count and 2 outs the rotation is off. </a:t>
            </a:r>
          </a:p>
        </p:txBody>
      </p:sp>
      <p:sp>
        <p:nvSpPr>
          <p:cNvPr id="1356" name="Rectangle"/>
          <p:cNvSpPr/>
          <p:nvPr/>
        </p:nvSpPr>
        <p:spPr>
          <a:xfrm>
            <a:off x="17802789" y="7613867"/>
            <a:ext cx="3851381" cy="57883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57" name="PU moves to get a good angle of the catch and tag PU has both lines. He must stay by the plate on boundary calls."/>
          <p:cNvSpPr/>
          <p:nvPr/>
        </p:nvSpPr>
        <p:spPr>
          <a:xfrm>
            <a:off x="17249505" y="7794283"/>
            <a:ext cx="3969133" cy="6008149"/>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sz="4300"/>
            </a:lvl1pPr>
          </a:lstStyle>
          <a:p>
            <a:pPr/>
            <a:r>
              <a:t>PU moves to get a good angle of the catch and tag PU has both lines. He must stay by the plate on boundary calls.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9" name="100%"/>
          <p:cNvSpPr txBox="1"/>
          <p:nvPr>
            <p:ph type="body" idx="1"/>
          </p:nvPr>
        </p:nvSpPr>
        <p:spPr>
          <a:prstGeom prst="rect">
            <a:avLst/>
          </a:prstGeom>
        </p:spPr>
        <p:txBody>
          <a:bodyPr/>
          <a:lstStyle/>
          <a:p>
            <a:pPr/>
          </a:p>
        </p:txBody>
      </p:sp>
      <p:sp>
        <p:nvSpPr>
          <p:cNvPr id="1360" name="Fact information"/>
          <p:cNvSpPr txBox="1"/>
          <p:nvPr>
            <p:ph type="body" idx="21"/>
          </p:nvPr>
        </p:nvSpPr>
        <p:spPr>
          <a:prstGeom prst="rect">
            <a:avLst/>
          </a:prstGeom>
        </p:spPr>
        <p:txBody>
          <a:bodyPr/>
          <a:lstStyle/>
          <a:p>
            <a:pPr/>
          </a:p>
        </p:txBody>
      </p:sp>
      <p:pic>
        <p:nvPicPr>
          <p:cNvPr id="1361"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362"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63"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364"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65"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366"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67"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68" name="Walking"/>
          <p:cNvSpPr/>
          <p:nvPr/>
        </p:nvSpPr>
        <p:spPr>
          <a:xfrm>
            <a:off x="14143992" y="5553924"/>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369" name="Male"/>
          <p:cNvSpPr/>
          <p:nvPr/>
        </p:nvSpPr>
        <p:spPr>
          <a:xfrm>
            <a:off x="8600285" y="12472255"/>
            <a:ext cx="406009"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70" name="Male"/>
          <p:cNvSpPr/>
          <p:nvPr/>
        </p:nvSpPr>
        <p:spPr>
          <a:xfrm>
            <a:off x="12617864" y="6529361"/>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71"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72"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73"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74" name="Runner on First &amp; Third Fly Ball to outfield ."/>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&amp; Third Fly Ball to outfield . </a:t>
            </a:r>
          </a:p>
        </p:txBody>
      </p:sp>
      <p:sp>
        <p:nvSpPr>
          <p:cNvPr id="1375" name="PU sees the tag and moves back to the plate for a play there. Use the Catchers plate side hip to get you into the wedge."/>
          <p:cNvSpPr txBox="1"/>
          <p:nvPr/>
        </p:nvSpPr>
        <p:spPr>
          <a:xfrm>
            <a:off x="16470749" y="9010713"/>
            <a:ext cx="5554607" cy="36563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lvl1pPr>
          </a:lstStyle>
          <a:p>
            <a:pPr/>
            <a:r>
              <a:t>PU sees the tag and moves back to the plate for a play there. Use the Catchers plate side hip to get you into the wedge.</a:t>
            </a:r>
          </a:p>
        </p:txBody>
      </p:sp>
      <p:sp>
        <p:nvSpPr>
          <p:cNvPr id="1376" name="Baseball"/>
          <p:cNvSpPr/>
          <p:nvPr/>
        </p:nvSpPr>
        <p:spPr>
          <a:xfrm>
            <a:off x="9000906" y="2240425"/>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377" name="Walking"/>
          <p:cNvSpPr/>
          <p:nvPr/>
        </p:nvSpPr>
        <p:spPr>
          <a:xfrm>
            <a:off x="8104923" y="8262180"/>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378" name="B"/>
          <p:cNvSpPr/>
          <p:nvPr/>
        </p:nvSpPr>
        <p:spPr>
          <a:xfrm>
            <a:off x="14143992" y="10094138"/>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1379" name="There is a caveat to this, if there is a Full Count and 2 outs the rotation is off."/>
          <p:cNvSpPr txBox="1"/>
          <p:nvPr/>
        </p:nvSpPr>
        <p:spPr>
          <a:xfrm>
            <a:off x="1945938" y="-60818"/>
            <a:ext cx="4957835"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There is a caveat to this, if there is a Full Count and 2 outs the rotation is off. </a:t>
            </a:r>
          </a:p>
        </p:txBody>
      </p:sp>
      <p:sp>
        <p:nvSpPr>
          <p:cNvPr id="1380" name="U1 is in B. Takes the catch and then looks at R1"/>
          <p:cNvSpPr txBox="1"/>
          <p:nvPr/>
        </p:nvSpPr>
        <p:spPr>
          <a:xfrm>
            <a:off x="2239668" y="8894705"/>
            <a:ext cx="5554607"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B. Takes the catch and then looks at R1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2" name="100%"/>
          <p:cNvSpPr txBox="1"/>
          <p:nvPr>
            <p:ph type="body" idx="1"/>
          </p:nvPr>
        </p:nvSpPr>
        <p:spPr>
          <a:prstGeom prst="rect">
            <a:avLst/>
          </a:prstGeom>
        </p:spPr>
        <p:txBody>
          <a:bodyPr/>
          <a:lstStyle/>
          <a:p>
            <a:pPr/>
          </a:p>
        </p:txBody>
      </p:sp>
      <p:sp>
        <p:nvSpPr>
          <p:cNvPr id="1383" name="Fact information"/>
          <p:cNvSpPr txBox="1"/>
          <p:nvPr>
            <p:ph type="body" idx="21"/>
          </p:nvPr>
        </p:nvSpPr>
        <p:spPr>
          <a:prstGeom prst="rect">
            <a:avLst/>
          </a:prstGeom>
        </p:spPr>
        <p:txBody>
          <a:bodyPr/>
          <a:lstStyle/>
          <a:p>
            <a:pPr/>
          </a:p>
        </p:txBody>
      </p:sp>
      <p:pic>
        <p:nvPicPr>
          <p:cNvPr id="1384"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385"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86"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387"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88"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389"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90"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91" name="Walking"/>
          <p:cNvSpPr/>
          <p:nvPr/>
        </p:nvSpPr>
        <p:spPr>
          <a:xfrm>
            <a:off x="15054888" y="686187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392" name="Male"/>
          <p:cNvSpPr/>
          <p:nvPr/>
        </p:nvSpPr>
        <p:spPr>
          <a:xfrm>
            <a:off x="12597245" y="12542324"/>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93" name="Male"/>
          <p:cNvSpPr/>
          <p:nvPr/>
        </p:nvSpPr>
        <p:spPr>
          <a:xfrm>
            <a:off x="13155060" y="7113268"/>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94"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95"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96"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397" name="Runner on First &amp; Third Fly Ball to outfield ."/>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First &amp; Third Fly Ball to outfield . </a:t>
            </a:r>
          </a:p>
        </p:txBody>
      </p:sp>
      <p:sp>
        <p:nvSpPr>
          <p:cNvPr id="1398" name="PU sees the tag and moves back to the plate for a play there. Use the Catchers plate side hip to get you into the wedge."/>
          <p:cNvSpPr txBox="1"/>
          <p:nvPr/>
        </p:nvSpPr>
        <p:spPr>
          <a:xfrm>
            <a:off x="16455931" y="9361605"/>
            <a:ext cx="5554607" cy="36563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lvl1pPr>
          </a:lstStyle>
          <a:p>
            <a:pPr/>
            <a:r>
              <a:t>PU sees the tag and moves back to the plate for a play there. Use the Catchers plate side hip to get you into the wedge.</a:t>
            </a:r>
          </a:p>
        </p:txBody>
      </p:sp>
      <p:sp>
        <p:nvSpPr>
          <p:cNvPr id="1399" name="Baseball"/>
          <p:cNvSpPr/>
          <p:nvPr/>
        </p:nvSpPr>
        <p:spPr>
          <a:xfrm>
            <a:off x="11826082" y="10658523"/>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400" name="Walking"/>
          <p:cNvSpPr/>
          <p:nvPr/>
        </p:nvSpPr>
        <p:spPr>
          <a:xfrm>
            <a:off x="10370486" y="1033096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401" name="B"/>
          <p:cNvSpPr/>
          <p:nvPr/>
        </p:nvSpPr>
        <p:spPr>
          <a:xfrm>
            <a:off x="14143992" y="10094138"/>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1402" name="There is a caveat to this, if there is a Full Count and 2 outs the rotation is off."/>
          <p:cNvSpPr txBox="1"/>
          <p:nvPr/>
        </p:nvSpPr>
        <p:spPr>
          <a:xfrm>
            <a:off x="1945938" y="-60818"/>
            <a:ext cx="4957835"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There is a caveat to this, if there is a Full Count and 2 outs the rotation is off. </a:t>
            </a:r>
          </a:p>
        </p:txBody>
      </p:sp>
      <p:sp>
        <p:nvSpPr>
          <p:cNvPr id="1403" name="U1 is in B. Takes the catch and then looks at R1. Has R1 back to the base and any tag of R1."/>
          <p:cNvSpPr txBox="1"/>
          <p:nvPr/>
        </p:nvSpPr>
        <p:spPr>
          <a:xfrm>
            <a:off x="2180645" y="9217383"/>
            <a:ext cx="555460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B. Takes the catch and then looks at R1. Has R1 back to the base and any tag of R1.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5" name="TWO Umpire System"/>
          <p:cNvSpPr txBox="1"/>
          <p:nvPr>
            <p:ph type="body" idx="1"/>
          </p:nvPr>
        </p:nvSpPr>
        <p:spPr>
          <a:xfrm>
            <a:off x="-98444" y="-2288671"/>
            <a:ext cx="24580888" cy="10606182"/>
          </a:xfrm>
          <a:prstGeom prst="rect">
            <a:avLst/>
          </a:prstGeom>
          <a:solidFill>
            <a:srgbClr val="000000"/>
          </a:solidFill>
        </p:spPr>
        <p:txBody>
          <a:bodyPr/>
          <a:lstStyle>
            <a:lvl1pPr algn="l">
              <a:defRPr spc="-144" sz="14400" u="sng">
                <a:solidFill>
                  <a:srgbClr val="FFFFFF"/>
                </a:solidFill>
              </a:defRPr>
            </a:lvl1pPr>
          </a:lstStyle>
          <a:p>
            <a:pPr/>
            <a:r>
              <a:t>TWO Umpire System</a:t>
            </a:r>
          </a:p>
        </p:txBody>
      </p:sp>
      <p:sp>
        <p:nvSpPr>
          <p:cNvPr id="1406" name="Runner on Second"/>
          <p:cNvSpPr txBox="1"/>
          <p:nvPr>
            <p:ph type="body" idx="21"/>
          </p:nvPr>
        </p:nvSpPr>
        <p:spPr>
          <a:xfrm>
            <a:off x="-352398" y="8173682"/>
            <a:ext cx="24761807" cy="7706927"/>
          </a:xfrm>
          <a:prstGeom prst="rect">
            <a:avLst/>
          </a:prstGeom>
          <a:solidFill>
            <a:srgbClr val="000000"/>
          </a:solidFill>
          <a:extLst>
            <a:ext uri="{C572A759-6A51-4108-AA02-DFA0A04FC94B}">
              <ma14:wrappingTextBoxFlag xmlns:ma14="http://schemas.microsoft.com/office/mac/drawingml/2011/main" val="1"/>
            </a:ext>
          </a:extLst>
        </p:spPr>
        <p:txBody>
          <a:bodyPr/>
          <a:lstStyle/>
          <a:p>
            <a:pPr lvl="4" marL="0" indent="1828800" defTabSz="825500">
              <a:lnSpc>
                <a:spcPct val="100000"/>
              </a:lnSpc>
              <a:spcBef>
                <a:spcPts val="0"/>
              </a:spcBef>
              <a:buSzTx/>
              <a:buNone/>
              <a:defRPr b="1" sz="12000">
                <a:solidFill>
                  <a:srgbClr val="0433FF"/>
                </a:solidFill>
              </a:defRPr>
            </a:pPr>
            <a:r>
              <a:t>Runner on Second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8" name="100%"/>
          <p:cNvSpPr txBox="1"/>
          <p:nvPr>
            <p:ph type="body" idx="1"/>
          </p:nvPr>
        </p:nvSpPr>
        <p:spPr>
          <a:prstGeom prst="rect">
            <a:avLst/>
          </a:prstGeom>
        </p:spPr>
        <p:txBody>
          <a:bodyPr/>
          <a:lstStyle/>
          <a:p>
            <a:pPr/>
          </a:p>
        </p:txBody>
      </p:sp>
      <p:sp>
        <p:nvSpPr>
          <p:cNvPr id="1409" name="Fact information"/>
          <p:cNvSpPr txBox="1"/>
          <p:nvPr>
            <p:ph type="body" idx="21"/>
          </p:nvPr>
        </p:nvSpPr>
        <p:spPr>
          <a:prstGeom prst="rect">
            <a:avLst/>
          </a:prstGeom>
        </p:spPr>
        <p:txBody>
          <a:bodyPr/>
          <a:lstStyle/>
          <a:p>
            <a:pPr/>
          </a:p>
        </p:txBody>
      </p:sp>
      <p:pic>
        <p:nvPicPr>
          <p:cNvPr id="1410" name="pasted-movie.png" descr="pasted-movie.png"/>
          <p:cNvPicPr>
            <a:picLocks noChangeAspect="1"/>
          </p:cNvPicPr>
          <p:nvPr/>
        </p:nvPicPr>
        <p:blipFill>
          <a:blip r:embed="rId2">
            <a:extLst/>
          </a:blip>
          <a:stretch>
            <a:fillRect/>
          </a:stretch>
        </p:blipFill>
        <p:spPr>
          <a:xfrm>
            <a:off x="-80552" y="-444242"/>
            <a:ext cx="23890896" cy="14931811"/>
          </a:xfrm>
          <a:prstGeom prst="rect">
            <a:avLst/>
          </a:prstGeom>
          <a:ln w="12700">
            <a:miter lim="400000"/>
          </a:ln>
        </p:spPr>
      </p:pic>
      <p:sp>
        <p:nvSpPr>
          <p:cNvPr id="1411"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12" name="Line"/>
          <p:cNvSpPr/>
          <p:nvPr/>
        </p:nvSpPr>
        <p:spPr>
          <a:xfrm flipH="1" flipV="1">
            <a:off x="6820520" y="7764370"/>
            <a:ext cx="1149972" cy="1149971"/>
          </a:xfrm>
          <a:prstGeom prst="line">
            <a:avLst/>
          </a:prstGeom>
          <a:ln w="25400">
            <a:solidFill>
              <a:srgbClr val="000000"/>
            </a:solidFill>
            <a:miter lim="400000"/>
          </a:ln>
        </p:spPr>
        <p:txBody>
          <a:bodyPr lIns="50800" tIns="50800" rIns="50800" bIns="50800" anchor="ctr"/>
          <a:lstStyle/>
          <a:p>
            <a:pPr/>
          </a:p>
        </p:txBody>
      </p:sp>
      <p:sp>
        <p:nvSpPr>
          <p:cNvPr id="1413"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14" name="Line"/>
          <p:cNvSpPr/>
          <p:nvPr/>
        </p:nvSpPr>
        <p:spPr>
          <a:xfrm flipH="1">
            <a:off x="16473258" y="7837322"/>
            <a:ext cx="823092" cy="823092"/>
          </a:xfrm>
          <a:prstGeom prst="line">
            <a:avLst/>
          </a:prstGeom>
          <a:ln w="25400">
            <a:solidFill>
              <a:srgbClr val="000000"/>
            </a:solidFill>
            <a:miter lim="400000"/>
          </a:ln>
        </p:spPr>
        <p:txBody>
          <a:bodyPr lIns="50800" tIns="50800" rIns="50800" bIns="50800" anchor="ctr"/>
          <a:lstStyle/>
          <a:p>
            <a:pPr/>
          </a:p>
        </p:txBody>
      </p:sp>
      <p:sp>
        <p:nvSpPr>
          <p:cNvPr id="1415"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16"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17" name="Walking"/>
          <p:cNvSpPr/>
          <p:nvPr/>
        </p:nvSpPr>
        <p:spPr>
          <a:xfrm>
            <a:off x="10383624" y="4976261"/>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418"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19" name="Male"/>
          <p:cNvSpPr/>
          <p:nvPr/>
        </p:nvSpPr>
        <p:spPr>
          <a:xfrm>
            <a:off x="10772715" y="6866466"/>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20"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21"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22"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23" name="Runner on Second Base Hit."/>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Base Hit.</a:t>
            </a:r>
          </a:p>
        </p:txBody>
      </p:sp>
      <p:sp>
        <p:nvSpPr>
          <p:cNvPr id="1424" name="U1 is in C half way between Mound and Second. U1 has the tag at second and the runner into third."/>
          <p:cNvSpPr txBox="1"/>
          <p:nvPr/>
        </p:nvSpPr>
        <p:spPr>
          <a:xfrm>
            <a:off x="22055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half way between Mound and Second. U1 has the tag at second and the runner into third.</a:t>
            </a:r>
          </a:p>
        </p:txBody>
      </p:sp>
      <p:sp>
        <p:nvSpPr>
          <p:cNvPr id="1425" name="PU has both lines. PU stays home for any play at the plate."/>
          <p:cNvSpPr txBox="1"/>
          <p:nvPr/>
        </p:nvSpPr>
        <p:spPr>
          <a:xfrm>
            <a:off x="15958308" y="9177486"/>
            <a:ext cx="5554607"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both lines. PU stays home for any play at the plate.</a:t>
            </a:r>
          </a:p>
        </p:txBody>
      </p:sp>
      <p:sp>
        <p:nvSpPr>
          <p:cNvPr id="1426" name="Baseball"/>
          <p:cNvSpPr/>
          <p:nvPr/>
        </p:nvSpPr>
        <p:spPr>
          <a:xfrm>
            <a:off x="11922490" y="1148246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427" name="Walking"/>
          <p:cNvSpPr/>
          <p:nvPr/>
        </p:nvSpPr>
        <p:spPr>
          <a:xfrm>
            <a:off x="12626272" y="11284590"/>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428" name="U1 has all fly balls in the V .U1 never goes out from B or C."/>
          <p:cNvSpPr txBox="1"/>
          <p:nvPr/>
        </p:nvSpPr>
        <p:spPr>
          <a:xfrm>
            <a:off x="2153451" y="434718"/>
            <a:ext cx="5175513"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all fly balls in the V .U1 never goes out from B or C.</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0" name="100%"/>
          <p:cNvSpPr txBox="1"/>
          <p:nvPr>
            <p:ph type="body" idx="1"/>
          </p:nvPr>
        </p:nvSpPr>
        <p:spPr>
          <a:prstGeom prst="rect">
            <a:avLst/>
          </a:prstGeom>
        </p:spPr>
        <p:txBody>
          <a:bodyPr/>
          <a:lstStyle/>
          <a:p>
            <a:pPr/>
          </a:p>
        </p:txBody>
      </p:sp>
      <p:sp>
        <p:nvSpPr>
          <p:cNvPr id="1431" name="Fact information"/>
          <p:cNvSpPr txBox="1"/>
          <p:nvPr>
            <p:ph type="body" idx="21"/>
          </p:nvPr>
        </p:nvSpPr>
        <p:spPr>
          <a:prstGeom prst="rect">
            <a:avLst/>
          </a:prstGeom>
        </p:spPr>
        <p:txBody>
          <a:bodyPr/>
          <a:lstStyle/>
          <a:p>
            <a:pPr/>
          </a:p>
        </p:txBody>
      </p:sp>
      <p:pic>
        <p:nvPicPr>
          <p:cNvPr id="1432"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433"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34"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435"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36"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437"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38"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39" name="Walking"/>
          <p:cNvSpPr/>
          <p:nvPr/>
        </p:nvSpPr>
        <p:spPr>
          <a:xfrm>
            <a:off x="8024635" y="778147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440"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41" name="Male"/>
          <p:cNvSpPr/>
          <p:nvPr/>
        </p:nvSpPr>
        <p:spPr>
          <a:xfrm>
            <a:off x="12009615" y="6768022"/>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42"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43"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44"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45" name="Runner on Second Base Hit."/>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Base Hit.</a:t>
            </a:r>
          </a:p>
        </p:txBody>
      </p:sp>
      <p:sp>
        <p:nvSpPr>
          <p:cNvPr id="1446" name="U1 is in C half way between Mound and Second. U1 has the tag at second and the runner into third. Also the batter runner. Move to working area."/>
          <p:cNvSpPr txBox="1"/>
          <p:nvPr/>
        </p:nvSpPr>
        <p:spPr>
          <a:xfrm>
            <a:off x="2103940" y="7730474"/>
            <a:ext cx="5554607" cy="60341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half way between Mound and Second. U1 has the tag at second and the runner into third. Also the batter runner. Move to working area.</a:t>
            </a:r>
          </a:p>
        </p:txBody>
      </p:sp>
      <p:sp>
        <p:nvSpPr>
          <p:cNvPr id="1447" name="PU has the touch at third and the play at the plate . PU should stay at the point of the plate and read catchers plate side Hip"/>
          <p:cNvSpPr txBox="1"/>
          <p:nvPr/>
        </p:nvSpPr>
        <p:spPr>
          <a:xfrm>
            <a:off x="16288508" y="8946961"/>
            <a:ext cx="55546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the touch at third and the play at the plate . PU should stay at the point of the plate and read catchers plate side Hip</a:t>
            </a:r>
          </a:p>
        </p:txBody>
      </p:sp>
      <p:sp>
        <p:nvSpPr>
          <p:cNvPr id="1448" name="Baseball"/>
          <p:cNvSpPr/>
          <p:nvPr/>
        </p:nvSpPr>
        <p:spPr>
          <a:xfrm>
            <a:off x="13066949" y="2139940"/>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449" name="Walking"/>
          <p:cNvSpPr/>
          <p:nvPr/>
        </p:nvSpPr>
        <p:spPr>
          <a:xfrm>
            <a:off x="14848485" y="9454430"/>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1" name="100%"/>
          <p:cNvSpPr txBox="1"/>
          <p:nvPr>
            <p:ph type="body" idx="1"/>
          </p:nvPr>
        </p:nvSpPr>
        <p:spPr>
          <a:prstGeom prst="rect">
            <a:avLst/>
          </a:prstGeom>
        </p:spPr>
        <p:txBody>
          <a:bodyPr/>
          <a:lstStyle/>
          <a:p>
            <a:pPr/>
          </a:p>
        </p:txBody>
      </p:sp>
      <p:sp>
        <p:nvSpPr>
          <p:cNvPr id="1452" name="Fact information"/>
          <p:cNvSpPr txBox="1"/>
          <p:nvPr>
            <p:ph type="body" idx="21"/>
          </p:nvPr>
        </p:nvSpPr>
        <p:spPr>
          <a:prstGeom prst="rect">
            <a:avLst/>
          </a:prstGeom>
        </p:spPr>
        <p:txBody>
          <a:bodyPr/>
          <a:lstStyle/>
          <a:p>
            <a:pPr/>
          </a:p>
        </p:txBody>
      </p:sp>
      <p:pic>
        <p:nvPicPr>
          <p:cNvPr id="1453"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454"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55"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456"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57"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458"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59"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60" name="Walking"/>
          <p:cNvSpPr/>
          <p:nvPr/>
        </p:nvSpPr>
        <p:spPr>
          <a:xfrm>
            <a:off x="10593830" y="1053718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461" name="Male"/>
          <p:cNvSpPr/>
          <p:nvPr/>
        </p:nvSpPr>
        <p:spPr>
          <a:xfrm>
            <a:off x="12840525" y="12332118"/>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62" name="Male"/>
          <p:cNvSpPr/>
          <p:nvPr/>
        </p:nvSpPr>
        <p:spPr>
          <a:xfrm>
            <a:off x="12009615" y="6768022"/>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63"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64"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65"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66" name="Runner on Second Base Hit."/>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Base Hit.</a:t>
            </a:r>
          </a:p>
        </p:txBody>
      </p:sp>
      <p:sp>
        <p:nvSpPr>
          <p:cNvPr id="1467" name="U1 is in C half way between Mound and Second. U1 has the tag at second and the runner into third. Also the batter runner. Move to working area."/>
          <p:cNvSpPr txBox="1"/>
          <p:nvPr/>
        </p:nvSpPr>
        <p:spPr>
          <a:xfrm>
            <a:off x="2103940" y="7730474"/>
            <a:ext cx="5554607" cy="60341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half way between Mound and Second. U1 has the tag at second and the runner into third. Also the batter runner. Move to working area.</a:t>
            </a:r>
          </a:p>
        </p:txBody>
      </p:sp>
      <p:sp>
        <p:nvSpPr>
          <p:cNvPr id="1468" name="PU has the touch at third and the play at the plate . PU should stay at the point of the plate and read catchers plate side Hip"/>
          <p:cNvSpPr txBox="1"/>
          <p:nvPr/>
        </p:nvSpPr>
        <p:spPr>
          <a:xfrm>
            <a:off x="16288508" y="8946961"/>
            <a:ext cx="55546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the touch at third and the play at the plate . PU should stay at the point of the plate and read catchers plate side Hip</a:t>
            </a:r>
          </a:p>
        </p:txBody>
      </p:sp>
      <p:sp>
        <p:nvSpPr>
          <p:cNvPr id="1469" name="Baseball"/>
          <p:cNvSpPr/>
          <p:nvPr/>
        </p:nvSpPr>
        <p:spPr>
          <a:xfrm>
            <a:off x="11897090" y="10735067"/>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470" name="Walking"/>
          <p:cNvSpPr/>
          <p:nvPr/>
        </p:nvSpPr>
        <p:spPr>
          <a:xfrm>
            <a:off x="15825647" y="8262180"/>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2" name="100%"/>
          <p:cNvSpPr txBox="1"/>
          <p:nvPr>
            <p:ph type="body" idx="1"/>
          </p:nvPr>
        </p:nvSpPr>
        <p:spPr>
          <a:prstGeom prst="rect">
            <a:avLst/>
          </a:prstGeom>
        </p:spPr>
        <p:txBody>
          <a:bodyPr/>
          <a:lstStyle/>
          <a:p>
            <a:pPr/>
          </a:p>
        </p:txBody>
      </p:sp>
      <p:sp>
        <p:nvSpPr>
          <p:cNvPr id="1473" name="Fact information"/>
          <p:cNvSpPr txBox="1"/>
          <p:nvPr>
            <p:ph type="body" idx="21"/>
          </p:nvPr>
        </p:nvSpPr>
        <p:spPr>
          <a:prstGeom prst="rect">
            <a:avLst/>
          </a:prstGeom>
        </p:spPr>
        <p:txBody>
          <a:bodyPr/>
          <a:lstStyle/>
          <a:p>
            <a:pPr/>
          </a:p>
        </p:txBody>
      </p:sp>
      <p:pic>
        <p:nvPicPr>
          <p:cNvPr id="1474"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475"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76"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477"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78"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479"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80"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81" name="Walking"/>
          <p:cNvSpPr/>
          <p:nvPr/>
        </p:nvSpPr>
        <p:spPr>
          <a:xfrm>
            <a:off x="10593830" y="1053718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482" name="Male"/>
          <p:cNvSpPr/>
          <p:nvPr/>
        </p:nvSpPr>
        <p:spPr>
          <a:xfrm>
            <a:off x="12840525" y="12332118"/>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83" name="Male"/>
          <p:cNvSpPr/>
          <p:nvPr/>
        </p:nvSpPr>
        <p:spPr>
          <a:xfrm>
            <a:off x="13154074" y="7331930"/>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84"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85"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86"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87" name="Runner on Second Base Hit."/>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Base Hit.</a:t>
            </a:r>
          </a:p>
        </p:txBody>
      </p:sp>
      <p:sp>
        <p:nvSpPr>
          <p:cNvPr id="1488" name="U1 is in C half way between Mound and Second. U1 has the tag at second and R2 the into third. U1 has batter runner touch at first and into second if he goes."/>
          <p:cNvSpPr txBox="1"/>
          <p:nvPr/>
        </p:nvSpPr>
        <p:spPr>
          <a:xfrm>
            <a:off x="2103940" y="8195987"/>
            <a:ext cx="5554607" cy="51031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lvl1pPr>
          </a:lstStyle>
          <a:p>
            <a:pPr/>
            <a:r>
              <a:t>U1 is in C half way between Mound and Second. U1 has the tag at second and R2 the into third. U1 has batter runner touch at first and into second if he goes.</a:t>
            </a:r>
          </a:p>
        </p:txBody>
      </p:sp>
      <p:sp>
        <p:nvSpPr>
          <p:cNvPr id="1489" name="PU has the touch at third and the play at the plate . PU should stay at the point of the plate and read catchers plate side Hip"/>
          <p:cNvSpPr txBox="1"/>
          <p:nvPr/>
        </p:nvSpPr>
        <p:spPr>
          <a:xfrm>
            <a:off x="16288508" y="8946961"/>
            <a:ext cx="55546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the touch at third and the play at the plate . PU should stay at the point of the plate and read catchers plate side Hip</a:t>
            </a:r>
          </a:p>
        </p:txBody>
      </p:sp>
      <p:sp>
        <p:nvSpPr>
          <p:cNvPr id="1490" name="Baseball"/>
          <p:cNvSpPr/>
          <p:nvPr/>
        </p:nvSpPr>
        <p:spPr>
          <a:xfrm>
            <a:off x="11897090" y="10735067"/>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491" name="Walking"/>
          <p:cNvSpPr/>
          <p:nvPr/>
        </p:nvSpPr>
        <p:spPr>
          <a:xfrm>
            <a:off x="14961463" y="6768022"/>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3" name="100%"/>
          <p:cNvSpPr txBox="1"/>
          <p:nvPr>
            <p:ph type="body" idx="1"/>
          </p:nvPr>
        </p:nvSpPr>
        <p:spPr>
          <a:prstGeom prst="rect">
            <a:avLst/>
          </a:prstGeom>
        </p:spPr>
        <p:txBody>
          <a:bodyPr/>
          <a:lstStyle/>
          <a:p>
            <a:pPr/>
          </a:p>
        </p:txBody>
      </p:sp>
      <p:sp>
        <p:nvSpPr>
          <p:cNvPr id="1494" name="Fact information"/>
          <p:cNvSpPr txBox="1"/>
          <p:nvPr>
            <p:ph type="body" idx="21"/>
          </p:nvPr>
        </p:nvSpPr>
        <p:spPr>
          <a:prstGeom prst="rect">
            <a:avLst/>
          </a:prstGeom>
        </p:spPr>
        <p:txBody>
          <a:bodyPr/>
          <a:lstStyle/>
          <a:p>
            <a:pPr/>
          </a:p>
        </p:txBody>
      </p:sp>
      <p:pic>
        <p:nvPicPr>
          <p:cNvPr id="1495"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496"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97"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498"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499"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500"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01"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02" name="Walking"/>
          <p:cNvSpPr/>
          <p:nvPr/>
        </p:nvSpPr>
        <p:spPr>
          <a:xfrm>
            <a:off x="10383624" y="4976261"/>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503"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04" name="Male"/>
          <p:cNvSpPr/>
          <p:nvPr/>
        </p:nvSpPr>
        <p:spPr>
          <a:xfrm>
            <a:off x="10772715" y="6866466"/>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05"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06"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07"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08" name="Runner on Second Fly ball to the outfield R2 Tags"/>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Fly ball to the outfield R2 Tags</a:t>
            </a:r>
          </a:p>
        </p:txBody>
      </p:sp>
      <p:sp>
        <p:nvSpPr>
          <p:cNvPr id="1509" name="U1 is in C half way between Mound and Second the mound. U1 has the tag at second and the runner into third."/>
          <p:cNvSpPr txBox="1"/>
          <p:nvPr/>
        </p:nvSpPr>
        <p:spPr>
          <a:xfrm>
            <a:off x="2573840" y="8955191"/>
            <a:ext cx="55546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half way between Mound and Second the mound. U1 has the tag at second and the runner into third.</a:t>
            </a:r>
          </a:p>
        </p:txBody>
      </p:sp>
      <p:sp>
        <p:nvSpPr>
          <p:cNvPr id="1510" name="U1 has all fly balls in the V. U1 never goes out from B or C."/>
          <p:cNvSpPr txBox="1"/>
          <p:nvPr/>
        </p:nvSpPr>
        <p:spPr>
          <a:xfrm>
            <a:off x="2124740" y="942832"/>
            <a:ext cx="5554607" cy="19029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lvl1pPr>
          </a:lstStyle>
          <a:p>
            <a:pPr/>
            <a:r>
              <a:t>U1 has all fly balls in the V. U1 never goes out from B or C.</a:t>
            </a:r>
          </a:p>
        </p:txBody>
      </p:sp>
      <p:sp>
        <p:nvSpPr>
          <p:cNvPr id="1511" name="Baseball"/>
          <p:cNvSpPr/>
          <p:nvPr/>
        </p:nvSpPr>
        <p:spPr>
          <a:xfrm>
            <a:off x="11922490" y="1148246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512" name="Walking"/>
          <p:cNvSpPr/>
          <p:nvPr/>
        </p:nvSpPr>
        <p:spPr>
          <a:xfrm>
            <a:off x="12746417" y="1085166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513" name="PU has both lines. PU has the touch at third and any plays to home plate."/>
          <p:cNvSpPr txBox="1"/>
          <p:nvPr/>
        </p:nvSpPr>
        <p:spPr>
          <a:xfrm>
            <a:off x="16059425" y="9187382"/>
            <a:ext cx="5556632" cy="27680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both lines. PU has the touch at third and any plays to home plate.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5" name="100%"/>
          <p:cNvSpPr txBox="1"/>
          <p:nvPr>
            <p:ph type="body" idx="1"/>
          </p:nvPr>
        </p:nvSpPr>
        <p:spPr>
          <a:prstGeom prst="rect">
            <a:avLst/>
          </a:prstGeom>
        </p:spPr>
        <p:txBody>
          <a:bodyPr/>
          <a:lstStyle/>
          <a:p>
            <a:pPr/>
          </a:p>
        </p:txBody>
      </p:sp>
      <p:sp>
        <p:nvSpPr>
          <p:cNvPr id="1516" name="Fact information"/>
          <p:cNvSpPr txBox="1"/>
          <p:nvPr>
            <p:ph type="body" idx="21"/>
          </p:nvPr>
        </p:nvSpPr>
        <p:spPr>
          <a:prstGeom prst="rect">
            <a:avLst/>
          </a:prstGeom>
        </p:spPr>
        <p:txBody>
          <a:bodyPr/>
          <a:lstStyle/>
          <a:p>
            <a:pPr/>
          </a:p>
        </p:txBody>
      </p:sp>
      <p:pic>
        <p:nvPicPr>
          <p:cNvPr id="1517"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518"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19"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520"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21"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522"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23"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24" name="Walking"/>
          <p:cNvSpPr/>
          <p:nvPr/>
        </p:nvSpPr>
        <p:spPr>
          <a:xfrm>
            <a:off x="11614611" y="4229329"/>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525"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26" name="Male"/>
          <p:cNvSpPr/>
          <p:nvPr/>
        </p:nvSpPr>
        <p:spPr>
          <a:xfrm>
            <a:off x="10655934" y="7567155"/>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27"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28"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29"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30" name="Runner on Second Fly ball to the outfield R2 Tags"/>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Fly ball to the outfield R2 Tags</a:t>
            </a:r>
          </a:p>
        </p:txBody>
      </p:sp>
      <p:sp>
        <p:nvSpPr>
          <p:cNvPr id="1531" name="U1 is in C half way between Mound and Second. U1 has the tag at second and the runner into third."/>
          <p:cNvSpPr txBox="1"/>
          <p:nvPr/>
        </p:nvSpPr>
        <p:spPr>
          <a:xfrm>
            <a:off x="25738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half way between Mound and Second. U1 has the tag at second and the runner into third.</a:t>
            </a:r>
          </a:p>
        </p:txBody>
      </p:sp>
      <p:sp>
        <p:nvSpPr>
          <p:cNvPr id="1532" name="PU has both lines. PU stays home for any plays at home."/>
          <p:cNvSpPr txBox="1"/>
          <p:nvPr/>
        </p:nvSpPr>
        <p:spPr>
          <a:xfrm>
            <a:off x="15958308" y="10177194"/>
            <a:ext cx="5554607"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 PU has both lines. PU stays home for any plays at home.</a:t>
            </a:r>
          </a:p>
        </p:txBody>
      </p:sp>
      <p:sp>
        <p:nvSpPr>
          <p:cNvPr id="1533" name="Baseball"/>
          <p:cNvSpPr/>
          <p:nvPr/>
        </p:nvSpPr>
        <p:spPr>
          <a:xfrm>
            <a:off x="15402582" y="2957412"/>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534" name="Walking"/>
          <p:cNvSpPr/>
          <p:nvPr/>
        </p:nvSpPr>
        <p:spPr>
          <a:xfrm>
            <a:off x="15195027" y="9267580"/>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6" name="100%"/>
          <p:cNvSpPr txBox="1"/>
          <p:nvPr>
            <p:ph type="body" idx="1"/>
          </p:nvPr>
        </p:nvSpPr>
        <p:spPr>
          <a:prstGeom prst="rect">
            <a:avLst/>
          </a:prstGeom>
        </p:spPr>
        <p:txBody>
          <a:bodyPr/>
          <a:lstStyle/>
          <a:p>
            <a:pPr/>
          </a:p>
        </p:txBody>
      </p:sp>
      <p:sp>
        <p:nvSpPr>
          <p:cNvPr id="1537" name="Fact information"/>
          <p:cNvSpPr txBox="1"/>
          <p:nvPr>
            <p:ph type="body" idx="21"/>
          </p:nvPr>
        </p:nvSpPr>
        <p:spPr>
          <a:prstGeom prst="rect">
            <a:avLst/>
          </a:prstGeom>
        </p:spPr>
        <p:txBody>
          <a:bodyPr/>
          <a:lstStyle/>
          <a:p>
            <a:pPr/>
          </a:p>
        </p:txBody>
      </p:sp>
      <p:pic>
        <p:nvPicPr>
          <p:cNvPr id="1538"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539"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40"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541"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42"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543"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44"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45" name="Walking"/>
          <p:cNvSpPr/>
          <p:nvPr/>
        </p:nvSpPr>
        <p:spPr>
          <a:xfrm>
            <a:off x="8531577" y="6962019"/>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546"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47" name="Male"/>
          <p:cNvSpPr/>
          <p:nvPr/>
        </p:nvSpPr>
        <p:spPr>
          <a:xfrm>
            <a:off x="9316363" y="8237436"/>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48"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49"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50"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51" name="Runner on Second Fly ball to the outfield R2 Tags"/>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Fly ball to the outfield R2 Tags</a:t>
            </a:r>
          </a:p>
        </p:txBody>
      </p:sp>
      <p:sp>
        <p:nvSpPr>
          <p:cNvPr id="1552" name="U1 is in C half way between Mound and Second. U1 has the tag at second and R2 into third."/>
          <p:cNvSpPr txBox="1"/>
          <p:nvPr/>
        </p:nvSpPr>
        <p:spPr>
          <a:xfrm>
            <a:off x="25738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half way between Mound and Second. U1 has the tag at second and R2 into third.</a:t>
            </a:r>
          </a:p>
        </p:txBody>
      </p:sp>
      <p:sp>
        <p:nvSpPr>
          <p:cNvPr id="1553" name="PU stays home for any plays there."/>
          <p:cNvSpPr txBox="1"/>
          <p:nvPr/>
        </p:nvSpPr>
        <p:spPr>
          <a:xfrm>
            <a:off x="15958308" y="9830703"/>
            <a:ext cx="5554607"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stays home for any plays there.</a:t>
            </a:r>
          </a:p>
        </p:txBody>
      </p:sp>
      <p:sp>
        <p:nvSpPr>
          <p:cNvPr id="1554" name="Baseball"/>
          <p:cNvSpPr/>
          <p:nvPr/>
        </p:nvSpPr>
        <p:spPr>
          <a:xfrm>
            <a:off x="9229238" y="753359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555" name="Walking"/>
          <p:cNvSpPr/>
          <p:nvPr/>
        </p:nvSpPr>
        <p:spPr>
          <a:xfrm>
            <a:off x="17928913" y="6962019"/>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7" name="100%"/>
          <p:cNvSpPr txBox="1"/>
          <p:nvPr>
            <p:ph type="body" idx="1"/>
          </p:nvPr>
        </p:nvSpPr>
        <p:spPr>
          <a:prstGeom prst="rect">
            <a:avLst/>
          </a:prstGeom>
        </p:spPr>
        <p:txBody>
          <a:bodyPr/>
          <a:lstStyle/>
          <a:p>
            <a:pPr/>
          </a:p>
        </p:txBody>
      </p:sp>
      <p:sp>
        <p:nvSpPr>
          <p:cNvPr id="1558" name="Fact information"/>
          <p:cNvSpPr txBox="1"/>
          <p:nvPr>
            <p:ph type="body" idx="21"/>
          </p:nvPr>
        </p:nvSpPr>
        <p:spPr>
          <a:prstGeom prst="rect">
            <a:avLst/>
          </a:prstGeom>
        </p:spPr>
        <p:txBody>
          <a:bodyPr/>
          <a:lstStyle/>
          <a:p>
            <a:pPr/>
          </a:p>
        </p:txBody>
      </p:sp>
      <p:pic>
        <p:nvPicPr>
          <p:cNvPr id="1559"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560"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61"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562"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63"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564"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65"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66" name="Walking"/>
          <p:cNvSpPr/>
          <p:nvPr/>
        </p:nvSpPr>
        <p:spPr>
          <a:xfrm>
            <a:off x="10383624" y="4976261"/>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567"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68" name="Male"/>
          <p:cNvSpPr/>
          <p:nvPr/>
        </p:nvSpPr>
        <p:spPr>
          <a:xfrm>
            <a:off x="10889496" y="6365866"/>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69"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70"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71"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72" name="Runner on Second Runner stealing Thir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Runner stealing Third</a:t>
            </a:r>
          </a:p>
        </p:txBody>
      </p:sp>
      <p:sp>
        <p:nvSpPr>
          <p:cNvPr id="1573" name="U1 is in C half way between Mound and Second base. U1 needs to make best effort to get an angle."/>
          <p:cNvSpPr txBox="1"/>
          <p:nvPr/>
        </p:nvSpPr>
        <p:spPr>
          <a:xfrm>
            <a:off x="2078540" y="81895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half way between Mound and Second base. U1 needs to make best effort to get an angle. </a:t>
            </a:r>
          </a:p>
        </p:txBody>
      </p:sp>
      <p:sp>
        <p:nvSpPr>
          <p:cNvPr id="1574" name="Baseball"/>
          <p:cNvSpPr/>
          <p:nvPr/>
        </p:nvSpPr>
        <p:spPr>
          <a:xfrm>
            <a:off x="11922490" y="8460060"/>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575" name="Walking"/>
          <p:cNvSpPr/>
          <p:nvPr/>
        </p:nvSpPr>
        <p:spPr>
          <a:xfrm>
            <a:off x="11130751" y="11354692"/>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576" name="U1 has all fly balls in the V . PU has both lines.U1 never goes out from B or C."/>
          <p:cNvSpPr txBox="1"/>
          <p:nvPr/>
        </p:nvSpPr>
        <p:spPr>
          <a:xfrm>
            <a:off x="2078540" y="697344"/>
            <a:ext cx="5554607" cy="23939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100"/>
            </a:lvl1pPr>
          </a:lstStyle>
          <a:p>
            <a:pPr/>
            <a:r>
              <a:t>U1 has all fly balls in the V . PU has both lines.U1 never goes out from B or C.</a:t>
            </a:r>
          </a:p>
        </p:txBody>
      </p:sp>
      <p:sp>
        <p:nvSpPr>
          <p:cNvPr id="1577" name="PU should help U1 with over slide at Third if he needs help."/>
          <p:cNvSpPr txBox="1"/>
          <p:nvPr/>
        </p:nvSpPr>
        <p:spPr>
          <a:xfrm>
            <a:off x="16002722" y="9013992"/>
            <a:ext cx="5556631"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should help U1 with over slide at Third if he needs help.</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9" name="100%"/>
          <p:cNvSpPr txBox="1"/>
          <p:nvPr>
            <p:ph type="body" idx="1"/>
          </p:nvPr>
        </p:nvSpPr>
        <p:spPr>
          <a:prstGeom prst="rect">
            <a:avLst/>
          </a:prstGeom>
        </p:spPr>
        <p:txBody>
          <a:bodyPr/>
          <a:lstStyle/>
          <a:p>
            <a:pPr/>
          </a:p>
        </p:txBody>
      </p:sp>
      <p:sp>
        <p:nvSpPr>
          <p:cNvPr id="1580" name="Fact information"/>
          <p:cNvSpPr txBox="1"/>
          <p:nvPr>
            <p:ph type="body" idx="21"/>
          </p:nvPr>
        </p:nvSpPr>
        <p:spPr>
          <a:prstGeom prst="rect">
            <a:avLst/>
          </a:prstGeom>
        </p:spPr>
        <p:txBody>
          <a:bodyPr/>
          <a:lstStyle/>
          <a:p>
            <a:pPr/>
          </a:p>
        </p:txBody>
      </p:sp>
      <p:pic>
        <p:nvPicPr>
          <p:cNvPr id="1581"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582"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83"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584"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85"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586"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87"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88" name="Walking"/>
          <p:cNvSpPr/>
          <p:nvPr/>
        </p:nvSpPr>
        <p:spPr>
          <a:xfrm>
            <a:off x="9005601" y="6554104"/>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589"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90" name="Male"/>
          <p:cNvSpPr/>
          <p:nvPr/>
        </p:nvSpPr>
        <p:spPr>
          <a:xfrm>
            <a:off x="10492439" y="6529361"/>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91"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92"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93"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594" name="Runner on Second Runner stealing Thir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Runner stealing Third</a:t>
            </a:r>
          </a:p>
        </p:txBody>
      </p:sp>
      <p:sp>
        <p:nvSpPr>
          <p:cNvPr id="1595" name="U1 is in C half way between Mound and Second base. U1 needs to make best effort to get an angle."/>
          <p:cNvSpPr txBox="1"/>
          <p:nvPr/>
        </p:nvSpPr>
        <p:spPr>
          <a:xfrm>
            <a:off x="2078540" y="81895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half way between Mound and Second base. U1 needs to make best effort to get an angle. </a:t>
            </a:r>
          </a:p>
        </p:txBody>
      </p:sp>
      <p:sp>
        <p:nvSpPr>
          <p:cNvPr id="1596" name="Baseball"/>
          <p:cNvSpPr/>
          <p:nvPr/>
        </p:nvSpPr>
        <p:spPr>
          <a:xfrm>
            <a:off x="11897090" y="10292017"/>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597" name="Walking"/>
          <p:cNvSpPr/>
          <p:nvPr/>
        </p:nvSpPr>
        <p:spPr>
          <a:xfrm>
            <a:off x="10873709" y="1130795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598" name="First instinct is for U1 to head straight towards third but that causes a bad angle."/>
          <p:cNvSpPr txBox="1"/>
          <p:nvPr/>
        </p:nvSpPr>
        <p:spPr>
          <a:xfrm>
            <a:off x="2078540" y="214744"/>
            <a:ext cx="5554607" cy="23939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100">
                <a:solidFill>
                  <a:srgbClr val="FF2600"/>
                </a:solidFill>
              </a:defRPr>
            </a:lvl1pPr>
          </a:lstStyle>
          <a:p>
            <a:pPr/>
            <a:r>
              <a:t>First instinct is for U1 to head straight towards third but that causes a bad angle.</a:t>
            </a:r>
          </a:p>
        </p:txBody>
      </p:sp>
      <p:sp>
        <p:nvSpPr>
          <p:cNvPr id="1599" name="PU should help U1 with over slide at Third if he needs help."/>
          <p:cNvSpPr txBox="1"/>
          <p:nvPr/>
        </p:nvSpPr>
        <p:spPr>
          <a:xfrm>
            <a:off x="16002722" y="9013992"/>
            <a:ext cx="5556631"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should help U1 with over slide at Third if he needs help.</a:t>
            </a:r>
          </a:p>
        </p:txBody>
      </p:sp>
      <p:sp>
        <p:nvSpPr>
          <p:cNvPr id="1600" name="Line"/>
          <p:cNvSpPr/>
          <p:nvPr/>
        </p:nvSpPr>
        <p:spPr>
          <a:xfrm flipH="1">
            <a:off x="9391964" y="7396558"/>
            <a:ext cx="1027840" cy="1027839"/>
          </a:xfrm>
          <a:prstGeom prst="line">
            <a:avLst/>
          </a:prstGeom>
          <a:ln w="25400">
            <a:solidFill>
              <a:srgbClr val="000000"/>
            </a:solidFill>
            <a:miter lim="400000"/>
            <a:tailEnd type="triangle"/>
          </a:ln>
        </p:spPr>
        <p:txBody>
          <a:bodyPr lIns="50800" tIns="50800" rIns="50800" bIns="50800" anchor="ctr"/>
          <a:lstStyle/>
          <a:p>
            <a:pPr/>
          </a:p>
        </p:txBody>
      </p:sp>
      <p:pic>
        <p:nvPicPr>
          <p:cNvPr id="1601" name="Line Line" descr="Line Line"/>
          <p:cNvPicPr>
            <a:picLocks noChangeAspect="0"/>
          </p:cNvPicPr>
          <p:nvPr/>
        </p:nvPicPr>
        <p:blipFill>
          <a:blip r:embed="rId4">
            <a:extLst/>
          </a:blip>
          <a:stretch>
            <a:fillRect/>
          </a:stretch>
        </p:blipFill>
        <p:spPr>
          <a:xfrm rot="2700000">
            <a:off x="9567947" y="7890802"/>
            <a:ext cx="730728" cy="76201"/>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4" name="100%"/>
          <p:cNvSpPr txBox="1"/>
          <p:nvPr>
            <p:ph type="body" idx="1"/>
          </p:nvPr>
        </p:nvSpPr>
        <p:spPr>
          <a:prstGeom prst="rect">
            <a:avLst/>
          </a:prstGeom>
        </p:spPr>
        <p:txBody>
          <a:bodyPr/>
          <a:lstStyle/>
          <a:p>
            <a:pPr/>
          </a:p>
        </p:txBody>
      </p:sp>
      <p:sp>
        <p:nvSpPr>
          <p:cNvPr id="1605" name="Fact information"/>
          <p:cNvSpPr txBox="1"/>
          <p:nvPr>
            <p:ph type="body" idx="21"/>
          </p:nvPr>
        </p:nvSpPr>
        <p:spPr>
          <a:prstGeom prst="rect">
            <a:avLst/>
          </a:prstGeom>
        </p:spPr>
        <p:txBody>
          <a:bodyPr/>
          <a:lstStyle/>
          <a:p>
            <a:pPr/>
          </a:p>
        </p:txBody>
      </p:sp>
      <p:pic>
        <p:nvPicPr>
          <p:cNvPr id="1606"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607"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08"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609"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10"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611"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12"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13" name="Walking"/>
          <p:cNvSpPr/>
          <p:nvPr/>
        </p:nvSpPr>
        <p:spPr>
          <a:xfrm>
            <a:off x="10383624" y="4976261"/>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614"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15" name="Male"/>
          <p:cNvSpPr/>
          <p:nvPr/>
        </p:nvSpPr>
        <p:spPr>
          <a:xfrm>
            <a:off x="11006277" y="6191860"/>
            <a:ext cx="364772"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16"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17"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18"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19" name="Runner on Second Runner stealing Thir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Runner stealing Third</a:t>
            </a:r>
          </a:p>
        </p:txBody>
      </p:sp>
      <p:sp>
        <p:nvSpPr>
          <p:cNvPr id="1620" name="U1 is in C half way between Mound and Second base. U1 needs to make best effort to get an angle."/>
          <p:cNvSpPr txBox="1"/>
          <p:nvPr/>
        </p:nvSpPr>
        <p:spPr>
          <a:xfrm>
            <a:off x="2078540" y="81895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half way between Mound and Second base. U1 needs to make best effort to get an angle. </a:t>
            </a:r>
          </a:p>
        </p:txBody>
      </p:sp>
      <p:sp>
        <p:nvSpPr>
          <p:cNvPr id="1621" name="Baseball"/>
          <p:cNvSpPr/>
          <p:nvPr/>
        </p:nvSpPr>
        <p:spPr>
          <a:xfrm>
            <a:off x="11922490" y="8460060"/>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622" name="Walking"/>
          <p:cNvSpPr/>
          <p:nvPr/>
        </p:nvSpPr>
        <p:spPr>
          <a:xfrm>
            <a:off x="11130751" y="1121448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623" name="In this slide U1 will take a route towards the arrow pointing to the baseline and the 45 foot line. Here the other arrow shows the better angle for making the call"/>
          <p:cNvSpPr txBox="1"/>
          <p:nvPr/>
        </p:nvSpPr>
        <p:spPr>
          <a:xfrm>
            <a:off x="2078540" y="57967"/>
            <a:ext cx="5554607" cy="367265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700">
                <a:solidFill>
                  <a:srgbClr val="FF2600"/>
                </a:solidFill>
              </a:defRPr>
            </a:lvl1pPr>
          </a:lstStyle>
          <a:p>
            <a:pPr/>
            <a:r>
              <a:t>In this slide U1 will take a route towards the arrow pointing to the baseline and the 45 foot line. Here the other arrow shows the better angle for making the call</a:t>
            </a:r>
          </a:p>
        </p:txBody>
      </p:sp>
      <p:sp>
        <p:nvSpPr>
          <p:cNvPr id="1624" name="PU should help U1 with over slide at Third if he needs help."/>
          <p:cNvSpPr txBox="1"/>
          <p:nvPr/>
        </p:nvSpPr>
        <p:spPr>
          <a:xfrm>
            <a:off x="16002722" y="9013992"/>
            <a:ext cx="5556631"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should help U1 with over slide at Third if he needs help.</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6" name="100%"/>
          <p:cNvSpPr txBox="1"/>
          <p:nvPr>
            <p:ph type="body" idx="1"/>
          </p:nvPr>
        </p:nvSpPr>
        <p:spPr>
          <a:prstGeom prst="rect">
            <a:avLst/>
          </a:prstGeom>
        </p:spPr>
        <p:txBody>
          <a:bodyPr/>
          <a:lstStyle/>
          <a:p>
            <a:pPr/>
          </a:p>
        </p:txBody>
      </p:sp>
      <p:sp>
        <p:nvSpPr>
          <p:cNvPr id="1627" name="Fact information"/>
          <p:cNvSpPr txBox="1"/>
          <p:nvPr>
            <p:ph type="body" idx="21"/>
          </p:nvPr>
        </p:nvSpPr>
        <p:spPr>
          <a:prstGeom prst="rect">
            <a:avLst/>
          </a:prstGeom>
        </p:spPr>
        <p:txBody>
          <a:bodyPr/>
          <a:lstStyle/>
          <a:p>
            <a:pPr/>
          </a:p>
        </p:txBody>
      </p:sp>
      <p:pic>
        <p:nvPicPr>
          <p:cNvPr id="1628"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629"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30"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631"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32"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633"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34"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35" name="Walking"/>
          <p:cNvSpPr/>
          <p:nvPr/>
        </p:nvSpPr>
        <p:spPr>
          <a:xfrm>
            <a:off x="8655256" y="6914836"/>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636"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37" name="Male"/>
          <p:cNvSpPr/>
          <p:nvPr/>
        </p:nvSpPr>
        <p:spPr>
          <a:xfrm>
            <a:off x="10679289" y="7333243"/>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38"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39"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40"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41" name="Runner on Second Runner stealing Thir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Runner stealing Third</a:t>
            </a:r>
          </a:p>
        </p:txBody>
      </p:sp>
      <p:sp>
        <p:nvSpPr>
          <p:cNvPr id="1642" name="U1 is in C half way between Mound and Second base. U1 needs to make best effort to get an angle."/>
          <p:cNvSpPr txBox="1"/>
          <p:nvPr/>
        </p:nvSpPr>
        <p:spPr>
          <a:xfrm>
            <a:off x="2078540" y="81895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half way between Mound and Second base. U1 needs to make best effort to get an angle. </a:t>
            </a:r>
          </a:p>
        </p:txBody>
      </p:sp>
      <p:sp>
        <p:nvSpPr>
          <p:cNvPr id="1643" name="Baseball"/>
          <p:cNvSpPr/>
          <p:nvPr/>
        </p:nvSpPr>
        <p:spPr>
          <a:xfrm>
            <a:off x="11897090" y="11906896"/>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644" name="Walking"/>
          <p:cNvSpPr/>
          <p:nvPr/>
        </p:nvSpPr>
        <p:spPr>
          <a:xfrm>
            <a:off x="11520821" y="11268246"/>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645" name="In this slide U1 will take a route towards the arrow pointing to the baseline and the 45 foot line. Here the other arrow shows the better angle for making the call"/>
          <p:cNvSpPr txBox="1"/>
          <p:nvPr/>
        </p:nvSpPr>
        <p:spPr>
          <a:xfrm>
            <a:off x="2078540" y="57967"/>
            <a:ext cx="5554607" cy="367265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700">
                <a:solidFill>
                  <a:srgbClr val="FF2600"/>
                </a:solidFill>
              </a:defRPr>
            </a:lvl1pPr>
          </a:lstStyle>
          <a:p>
            <a:pPr/>
            <a:r>
              <a:t>In this slide U1 will take a route towards the arrow pointing to the baseline and the 45 foot line. Here the other arrow shows the better angle for making the call</a:t>
            </a:r>
          </a:p>
        </p:txBody>
      </p:sp>
      <p:sp>
        <p:nvSpPr>
          <p:cNvPr id="1646" name="PU should help U1 with over slide at Third if he needs assistance. PU also need to make sure Batter does not interfere with the throw"/>
          <p:cNvSpPr txBox="1"/>
          <p:nvPr/>
        </p:nvSpPr>
        <p:spPr>
          <a:xfrm>
            <a:off x="16104322" y="9092920"/>
            <a:ext cx="5556631" cy="415962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200"/>
            </a:lvl1pPr>
          </a:lstStyle>
          <a:p>
            <a:pPr/>
            <a:r>
              <a:t>PU should help U1 with over slide at Third if he needs assistance. PU also need to make sure Batter does not interfere with the throw</a:t>
            </a:r>
          </a:p>
        </p:txBody>
      </p:sp>
      <p:sp>
        <p:nvSpPr>
          <p:cNvPr id="1647" name="Line"/>
          <p:cNvSpPr/>
          <p:nvPr/>
        </p:nvSpPr>
        <p:spPr>
          <a:xfrm flipH="1">
            <a:off x="10362128" y="8459449"/>
            <a:ext cx="374867" cy="1091511"/>
          </a:xfrm>
          <a:prstGeom prst="line">
            <a:avLst/>
          </a:prstGeom>
          <a:ln w="25400">
            <a:solidFill>
              <a:srgbClr val="000000"/>
            </a:solidFill>
            <a:miter lim="400000"/>
            <a:tailEnd type="triangle"/>
          </a:ln>
        </p:spPr>
        <p:txBody>
          <a:bodyPr lIns="50800" tIns="50800" rIns="50800" bIns="50800" anchor="ctr"/>
          <a:lstStyle/>
          <a:p>
            <a:pPr/>
          </a:p>
        </p:txBody>
      </p:sp>
      <p:sp>
        <p:nvSpPr>
          <p:cNvPr id="1648" name="Line"/>
          <p:cNvSpPr/>
          <p:nvPr/>
        </p:nvSpPr>
        <p:spPr>
          <a:xfrm flipH="1">
            <a:off x="8945701" y="8143488"/>
            <a:ext cx="1541180" cy="262864"/>
          </a:xfrm>
          <a:prstGeom prst="line">
            <a:avLst/>
          </a:prstGeom>
          <a:ln w="25400">
            <a:solidFill>
              <a:srgbClr val="000000"/>
            </a:solidFill>
            <a:miter lim="400000"/>
            <a:tailEnd type="triangle"/>
          </a:ln>
        </p:spPr>
        <p:txBody>
          <a:bodyPr lIns="50800" tIns="50800" rIns="50800" bIns="50800" anchor="ctr"/>
          <a:lstStyle/>
          <a:p>
            <a:pPr/>
          </a:p>
        </p:txBody>
      </p:sp>
      <p:sp>
        <p:nvSpPr>
          <p:cNvPr id="1649" name="Approved"/>
          <p:cNvSpPr/>
          <p:nvPr/>
        </p:nvSpPr>
        <p:spPr>
          <a:xfrm>
            <a:off x="10585374" y="8722808"/>
            <a:ext cx="560668" cy="5606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60D937"/>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1" name="100%"/>
          <p:cNvSpPr txBox="1"/>
          <p:nvPr>
            <p:ph type="body" idx="1"/>
          </p:nvPr>
        </p:nvSpPr>
        <p:spPr>
          <a:prstGeom prst="rect">
            <a:avLst/>
          </a:prstGeom>
        </p:spPr>
        <p:txBody>
          <a:bodyPr/>
          <a:lstStyle/>
          <a:p>
            <a:pPr/>
          </a:p>
        </p:txBody>
      </p:sp>
      <p:sp>
        <p:nvSpPr>
          <p:cNvPr id="1652" name="Fact information"/>
          <p:cNvSpPr txBox="1"/>
          <p:nvPr>
            <p:ph type="body" idx="21"/>
          </p:nvPr>
        </p:nvSpPr>
        <p:spPr>
          <a:prstGeom prst="rect">
            <a:avLst/>
          </a:prstGeom>
        </p:spPr>
        <p:txBody>
          <a:bodyPr/>
          <a:lstStyle/>
          <a:p>
            <a:pPr/>
          </a:p>
        </p:txBody>
      </p:sp>
      <p:pic>
        <p:nvPicPr>
          <p:cNvPr id="1653"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654"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55"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656"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57"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658"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59"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60" name="Walking"/>
          <p:cNvSpPr/>
          <p:nvPr/>
        </p:nvSpPr>
        <p:spPr>
          <a:xfrm>
            <a:off x="8655256" y="6914836"/>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661"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62" name="Male"/>
          <p:cNvSpPr/>
          <p:nvPr/>
        </p:nvSpPr>
        <p:spPr>
          <a:xfrm>
            <a:off x="10679289" y="7333243"/>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63"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64"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65"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66" name="Runner on Second Runner stealing Thir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Runner stealing Third</a:t>
            </a:r>
          </a:p>
        </p:txBody>
      </p:sp>
      <p:sp>
        <p:nvSpPr>
          <p:cNvPr id="1667" name="U1 is in C half way between Mound and Second base. U1 needs to make best effort to get an angle."/>
          <p:cNvSpPr txBox="1"/>
          <p:nvPr/>
        </p:nvSpPr>
        <p:spPr>
          <a:xfrm>
            <a:off x="2078540" y="81895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half way between Mound and Second base. U1 needs to make best effort to get an angle. </a:t>
            </a:r>
          </a:p>
        </p:txBody>
      </p:sp>
      <p:sp>
        <p:nvSpPr>
          <p:cNvPr id="1668" name="Baseball"/>
          <p:cNvSpPr/>
          <p:nvPr/>
        </p:nvSpPr>
        <p:spPr>
          <a:xfrm>
            <a:off x="8892263" y="8460060"/>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669" name="Walking"/>
          <p:cNvSpPr/>
          <p:nvPr/>
        </p:nvSpPr>
        <p:spPr>
          <a:xfrm>
            <a:off x="11084755" y="11167809"/>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670" name="In this slide U1 will take a route towards the arrow pointing to the baseline and the 45 foot line. Here the other arrow shows the better angle for making the call"/>
          <p:cNvSpPr txBox="1"/>
          <p:nvPr/>
        </p:nvSpPr>
        <p:spPr>
          <a:xfrm>
            <a:off x="2078540" y="57967"/>
            <a:ext cx="5554607" cy="367265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700">
                <a:solidFill>
                  <a:srgbClr val="FF2600"/>
                </a:solidFill>
              </a:defRPr>
            </a:lvl1pPr>
          </a:lstStyle>
          <a:p>
            <a:pPr/>
            <a:r>
              <a:t>In this slide U1 will take a route towards the arrow pointing to the baseline and the 45 foot line. Here the other arrow shows the better angle for making the call</a:t>
            </a:r>
          </a:p>
        </p:txBody>
      </p:sp>
      <p:sp>
        <p:nvSpPr>
          <p:cNvPr id="1671" name="Line"/>
          <p:cNvSpPr/>
          <p:nvPr/>
        </p:nvSpPr>
        <p:spPr>
          <a:xfrm flipH="1">
            <a:off x="10362128" y="8459449"/>
            <a:ext cx="374867" cy="1091511"/>
          </a:xfrm>
          <a:prstGeom prst="line">
            <a:avLst/>
          </a:prstGeom>
          <a:ln w="25400">
            <a:solidFill>
              <a:srgbClr val="000000"/>
            </a:solidFill>
            <a:miter lim="400000"/>
            <a:tailEnd type="triangle"/>
          </a:ln>
        </p:spPr>
        <p:txBody>
          <a:bodyPr lIns="50800" tIns="50800" rIns="50800" bIns="50800" anchor="ctr"/>
          <a:lstStyle/>
          <a:p>
            <a:pPr/>
          </a:p>
        </p:txBody>
      </p:sp>
      <p:sp>
        <p:nvSpPr>
          <p:cNvPr id="1672" name="Line"/>
          <p:cNvSpPr/>
          <p:nvPr/>
        </p:nvSpPr>
        <p:spPr>
          <a:xfrm flipH="1">
            <a:off x="8945701" y="8143488"/>
            <a:ext cx="1541180" cy="262864"/>
          </a:xfrm>
          <a:prstGeom prst="line">
            <a:avLst/>
          </a:prstGeom>
          <a:ln w="25400">
            <a:solidFill>
              <a:srgbClr val="000000"/>
            </a:solidFill>
            <a:miter lim="400000"/>
            <a:tailEnd type="triangle"/>
          </a:ln>
        </p:spPr>
        <p:txBody>
          <a:bodyPr lIns="50800" tIns="50800" rIns="50800" bIns="50800" anchor="ctr"/>
          <a:lstStyle/>
          <a:p>
            <a:pPr/>
          </a:p>
        </p:txBody>
      </p:sp>
      <p:sp>
        <p:nvSpPr>
          <p:cNvPr id="1673" name="Approved"/>
          <p:cNvSpPr/>
          <p:nvPr/>
        </p:nvSpPr>
        <p:spPr>
          <a:xfrm>
            <a:off x="10585374" y="8722808"/>
            <a:ext cx="560668" cy="5606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60D937"/>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674" name="PU should help U1 with over slide at Third if he needs assistance. PU also need to make sure Batter does not interfere with the throw"/>
          <p:cNvSpPr txBox="1"/>
          <p:nvPr/>
        </p:nvSpPr>
        <p:spPr>
          <a:xfrm>
            <a:off x="16256722" y="9092920"/>
            <a:ext cx="5556631" cy="415962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200"/>
            </a:lvl1pPr>
          </a:lstStyle>
          <a:p>
            <a:pPr/>
            <a:r>
              <a:t>PU should help U1 with over slide at Third if he needs assistance. PU also need to make sure Batter does not interfere with the throw</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6" name="TWO Umpire System"/>
          <p:cNvSpPr txBox="1"/>
          <p:nvPr>
            <p:ph type="body" idx="1"/>
          </p:nvPr>
        </p:nvSpPr>
        <p:spPr>
          <a:xfrm>
            <a:off x="-98444" y="-2288671"/>
            <a:ext cx="24580888" cy="10606182"/>
          </a:xfrm>
          <a:prstGeom prst="rect">
            <a:avLst/>
          </a:prstGeom>
          <a:solidFill>
            <a:srgbClr val="000000"/>
          </a:solidFill>
        </p:spPr>
        <p:txBody>
          <a:bodyPr/>
          <a:lstStyle>
            <a:lvl1pPr algn="l">
              <a:defRPr spc="-144" sz="14400" u="sng">
                <a:solidFill>
                  <a:srgbClr val="FFFFFF"/>
                </a:solidFill>
              </a:defRPr>
            </a:lvl1pPr>
          </a:lstStyle>
          <a:p>
            <a:pPr/>
            <a:r>
              <a:t>TWO Umpire System</a:t>
            </a:r>
          </a:p>
        </p:txBody>
      </p:sp>
      <p:sp>
        <p:nvSpPr>
          <p:cNvPr id="1677" name="Runner on Second &amp;Third"/>
          <p:cNvSpPr txBox="1"/>
          <p:nvPr>
            <p:ph type="body" idx="21"/>
          </p:nvPr>
        </p:nvSpPr>
        <p:spPr>
          <a:xfrm>
            <a:off x="-352398" y="8173682"/>
            <a:ext cx="24761807" cy="7706927"/>
          </a:xfrm>
          <a:prstGeom prst="rect">
            <a:avLst/>
          </a:prstGeom>
          <a:solidFill>
            <a:srgbClr val="000000"/>
          </a:solidFill>
          <a:extLst>
            <a:ext uri="{C572A759-6A51-4108-AA02-DFA0A04FC94B}">
              <ma14:wrappingTextBoxFlag xmlns:ma14="http://schemas.microsoft.com/office/mac/drawingml/2011/main" val="1"/>
            </a:ext>
          </a:extLst>
        </p:spPr>
        <p:txBody>
          <a:bodyPr/>
          <a:lstStyle/>
          <a:p>
            <a:pPr lvl="4" marL="0" indent="1828800" defTabSz="825500">
              <a:lnSpc>
                <a:spcPct val="100000"/>
              </a:lnSpc>
              <a:spcBef>
                <a:spcPts val="0"/>
              </a:spcBef>
              <a:buSzTx/>
              <a:buNone/>
              <a:defRPr b="1" sz="12000">
                <a:solidFill>
                  <a:srgbClr val="0433FF"/>
                </a:solidFill>
              </a:defRPr>
            </a:pPr>
            <a:r>
              <a:t>Runner on Second &amp;Third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9" name="100%"/>
          <p:cNvSpPr txBox="1"/>
          <p:nvPr>
            <p:ph type="body" idx="1"/>
          </p:nvPr>
        </p:nvSpPr>
        <p:spPr>
          <a:prstGeom prst="rect">
            <a:avLst/>
          </a:prstGeom>
        </p:spPr>
        <p:txBody>
          <a:bodyPr/>
          <a:lstStyle/>
          <a:p>
            <a:pPr/>
          </a:p>
        </p:txBody>
      </p:sp>
      <p:sp>
        <p:nvSpPr>
          <p:cNvPr id="1680" name="Fact information"/>
          <p:cNvSpPr txBox="1"/>
          <p:nvPr>
            <p:ph type="body" idx="21"/>
          </p:nvPr>
        </p:nvSpPr>
        <p:spPr>
          <a:prstGeom prst="rect">
            <a:avLst/>
          </a:prstGeom>
        </p:spPr>
        <p:txBody>
          <a:bodyPr/>
          <a:lstStyle/>
          <a:p>
            <a:pPr/>
          </a:p>
        </p:txBody>
      </p:sp>
      <p:pic>
        <p:nvPicPr>
          <p:cNvPr id="1681"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682"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83"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684"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85"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686"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87"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88" name="Walking"/>
          <p:cNvSpPr/>
          <p:nvPr/>
        </p:nvSpPr>
        <p:spPr>
          <a:xfrm>
            <a:off x="10383624" y="4976261"/>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689"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90" name="Male"/>
          <p:cNvSpPr/>
          <p:nvPr/>
        </p:nvSpPr>
        <p:spPr>
          <a:xfrm>
            <a:off x="10772715" y="6866466"/>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91"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92"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93"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694" name="Runner on Second &amp; Third Base Hit."/>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&amp; Third Base Hit.</a:t>
            </a:r>
          </a:p>
        </p:txBody>
      </p:sp>
      <p:sp>
        <p:nvSpPr>
          <p:cNvPr id="1695" name="U1 is in C half way between Mound and Second  U1 has the tag at second and the runner into third."/>
          <p:cNvSpPr txBox="1"/>
          <p:nvPr/>
        </p:nvSpPr>
        <p:spPr>
          <a:xfrm>
            <a:off x="25738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C half way between Mound and Second  U1 has the tag at second and the runner into third.</a:t>
            </a:r>
          </a:p>
        </p:txBody>
      </p:sp>
      <p:sp>
        <p:nvSpPr>
          <p:cNvPr id="1696" name="U1 has all fly balls in the V . PU has both lines.U1 never goes out from B or C."/>
          <p:cNvSpPr txBox="1"/>
          <p:nvPr/>
        </p:nvSpPr>
        <p:spPr>
          <a:xfrm>
            <a:off x="2194842" y="218803"/>
            <a:ext cx="5554607" cy="24873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lvl1pPr>
          </a:lstStyle>
          <a:p>
            <a:pPr/>
            <a:r>
              <a:t>U1 has all fly balls in the V . PU has both lines.U1 never goes out from B or C.</a:t>
            </a:r>
          </a:p>
        </p:txBody>
      </p:sp>
      <p:sp>
        <p:nvSpPr>
          <p:cNvPr id="1697" name="Baseball"/>
          <p:cNvSpPr/>
          <p:nvPr/>
        </p:nvSpPr>
        <p:spPr>
          <a:xfrm>
            <a:off x="11922490" y="1148246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698" name="Walking"/>
          <p:cNvSpPr/>
          <p:nvPr/>
        </p:nvSpPr>
        <p:spPr>
          <a:xfrm>
            <a:off x="12626272" y="11284590"/>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699" name="Walking"/>
          <p:cNvSpPr/>
          <p:nvPr/>
        </p:nvSpPr>
        <p:spPr>
          <a:xfrm>
            <a:off x="8712187" y="8910342"/>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700" name="PU has the tag at third, on a hit he stays at the point of the plate and reacts to any plays at home."/>
          <p:cNvSpPr txBox="1"/>
          <p:nvPr/>
        </p:nvSpPr>
        <p:spPr>
          <a:xfrm>
            <a:off x="16149859" y="9387869"/>
            <a:ext cx="5556631"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the tag at third, on a hit he stays at the point of the plate and reacts to any plays at home.</a:t>
            </a: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2" name="100%"/>
          <p:cNvSpPr txBox="1"/>
          <p:nvPr>
            <p:ph type="body" idx="1"/>
          </p:nvPr>
        </p:nvSpPr>
        <p:spPr>
          <a:prstGeom prst="rect">
            <a:avLst/>
          </a:prstGeom>
        </p:spPr>
        <p:txBody>
          <a:bodyPr/>
          <a:lstStyle/>
          <a:p>
            <a:pPr/>
          </a:p>
        </p:txBody>
      </p:sp>
      <p:sp>
        <p:nvSpPr>
          <p:cNvPr id="1703" name="Fact information"/>
          <p:cNvSpPr txBox="1"/>
          <p:nvPr>
            <p:ph type="body" idx="21"/>
          </p:nvPr>
        </p:nvSpPr>
        <p:spPr>
          <a:prstGeom prst="rect">
            <a:avLst/>
          </a:prstGeom>
        </p:spPr>
        <p:txBody>
          <a:bodyPr/>
          <a:lstStyle/>
          <a:p>
            <a:pPr/>
          </a:p>
        </p:txBody>
      </p:sp>
      <p:pic>
        <p:nvPicPr>
          <p:cNvPr id="1704"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705"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06"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707"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08"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709"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10"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11" name="Walking"/>
          <p:cNvSpPr/>
          <p:nvPr/>
        </p:nvSpPr>
        <p:spPr>
          <a:xfrm>
            <a:off x="8514222" y="7020266"/>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712"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13" name="Male"/>
          <p:cNvSpPr/>
          <p:nvPr/>
        </p:nvSpPr>
        <p:spPr>
          <a:xfrm>
            <a:off x="11984215" y="6557229"/>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14"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15"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16"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17" name="Runner on Second &amp; Third Base Hit."/>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&amp; Third Base Hit.</a:t>
            </a:r>
          </a:p>
        </p:txBody>
      </p:sp>
      <p:sp>
        <p:nvSpPr>
          <p:cNvPr id="1718" name="U1 has all fly balls in the V . PU has both lines.U1 never goes out from B or C."/>
          <p:cNvSpPr txBox="1"/>
          <p:nvPr/>
        </p:nvSpPr>
        <p:spPr>
          <a:xfrm>
            <a:off x="2194842" y="218803"/>
            <a:ext cx="5554607" cy="24873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300"/>
            </a:lvl1pPr>
          </a:lstStyle>
          <a:p>
            <a:pPr/>
            <a:r>
              <a:t>U1 has all fly balls in the V . PU has both lines.U1 never goes out from B or C.</a:t>
            </a:r>
          </a:p>
        </p:txBody>
      </p:sp>
      <p:sp>
        <p:nvSpPr>
          <p:cNvPr id="1719" name="Baseball"/>
          <p:cNvSpPr/>
          <p:nvPr/>
        </p:nvSpPr>
        <p:spPr>
          <a:xfrm>
            <a:off x="16081906" y="3607617"/>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720" name="Walking"/>
          <p:cNvSpPr/>
          <p:nvPr/>
        </p:nvSpPr>
        <p:spPr>
          <a:xfrm>
            <a:off x="15555634" y="804817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721" name="Walking"/>
          <p:cNvSpPr/>
          <p:nvPr/>
        </p:nvSpPr>
        <p:spPr>
          <a:xfrm>
            <a:off x="10657988" y="1054606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722" name="PU has touches at third and any plays at the plate."/>
          <p:cNvSpPr txBox="1"/>
          <p:nvPr/>
        </p:nvSpPr>
        <p:spPr>
          <a:xfrm>
            <a:off x="15958308" y="9504094"/>
            <a:ext cx="5554607"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touches at third and any plays at the plate.</a:t>
            </a:r>
          </a:p>
        </p:txBody>
      </p:sp>
      <p:sp>
        <p:nvSpPr>
          <p:cNvPr id="1723" name="U1 moves to working area and takes batter runner into second and third. Also could have a play back into Third"/>
          <p:cNvSpPr txBox="1"/>
          <p:nvPr/>
        </p:nvSpPr>
        <p:spPr>
          <a:xfrm>
            <a:off x="2573840" y="8955191"/>
            <a:ext cx="55546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moves to working area and takes batter runner into second and third. Also could have a play back into Third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5" name="100%"/>
          <p:cNvSpPr txBox="1"/>
          <p:nvPr>
            <p:ph type="body" idx="1"/>
          </p:nvPr>
        </p:nvSpPr>
        <p:spPr>
          <a:prstGeom prst="rect">
            <a:avLst/>
          </a:prstGeom>
        </p:spPr>
        <p:txBody>
          <a:bodyPr/>
          <a:lstStyle/>
          <a:p>
            <a:pPr/>
          </a:p>
        </p:txBody>
      </p:sp>
      <p:sp>
        <p:nvSpPr>
          <p:cNvPr id="1726" name="Fact information"/>
          <p:cNvSpPr txBox="1"/>
          <p:nvPr>
            <p:ph type="body" idx="21"/>
          </p:nvPr>
        </p:nvSpPr>
        <p:spPr>
          <a:prstGeom prst="rect">
            <a:avLst/>
          </a:prstGeom>
        </p:spPr>
        <p:txBody>
          <a:bodyPr/>
          <a:lstStyle/>
          <a:p>
            <a:pPr/>
          </a:p>
        </p:txBody>
      </p:sp>
      <p:pic>
        <p:nvPicPr>
          <p:cNvPr id="1727"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728"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29"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730"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31"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732"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33"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34" name="Walking"/>
          <p:cNvSpPr/>
          <p:nvPr/>
        </p:nvSpPr>
        <p:spPr>
          <a:xfrm>
            <a:off x="10033279" y="10094138"/>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735" name="Male"/>
          <p:cNvSpPr/>
          <p:nvPr/>
        </p:nvSpPr>
        <p:spPr>
          <a:xfrm>
            <a:off x="12720380"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36" name="Male"/>
          <p:cNvSpPr/>
          <p:nvPr/>
        </p:nvSpPr>
        <p:spPr>
          <a:xfrm>
            <a:off x="13013937" y="6970779"/>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37"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38"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39"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40" name="Runner on Second &amp; Third Base Hit."/>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&amp; Third Base Hit.</a:t>
            </a:r>
          </a:p>
        </p:txBody>
      </p:sp>
      <p:sp>
        <p:nvSpPr>
          <p:cNvPr id="1741" name="U1 moves to working area and takes batter runner into second or back into first or into third."/>
          <p:cNvSpPr txBox="1"/>
          <p:nvPr/>
        </p:nvSpPr>
        <p:spPr>
          <a:xfrm>
            <a:off x="25738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moves to working area and takes batter runner into second or back into first or into third.</a:t>
            </a:r>
          </a:p>
        </p:txBody>
      </p:sp>
      <p:sp>
        <p:nvSpPr>
          <p:cNvPr id="1742" name="PU has touches at third and any plays at the plate."/>
          <p:cNvSpPr txBox="1"/>
          <p:nvPr/>
        </p:nvSpPr>
        <p:spPr>
          <a:xfrm>
            <a:off x="15958308" y="9504094"/>
            <a:ext cx="5554607"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touches at third and any plays at the plate.</a:t>
            </a:r>
          </a:p>
        </p:txBody>
      </p:sp>
      <p:sp>
        <p:nvSpPr>
          <p:cNvPr id="1743" name="Baseball"/>
          <p:cNvSpPr/>
          <p:nvPr/>
        </p:nvSpPr>
        <p:spPr>
          <a:xfrm>
            <a:off x="12193879" y="10065771"/>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744" name="Walking"/>
          <p:cNvSpPr/>
          <p:nvPr/>
        </p:nvSpPr>
        <p:spPr>
          <a:xfrm>
            <a:off x="14583199" y="6160111"/>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745" name="Walking"/>
          <p:cNvSpPr/>
          <p:nvPr/>
        </p:nvSpPr>
        <p:spPr>
          <a:xfrm>
            <a:off x="15031173" y="12482568"/>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7" name="100%"/>
          <p:cNvSpPr txBox="1"/>
          <p:nvPr>
            <p:ph type="body" idx="1"/>
          </p:nvPr>
        </p:nvSpPr>
        <p:spPr>
          <a:prstGeom prst="rect">
            <a:avLst/>
          </a:prstGeom>
        </p:spPr>
        <p:txBody>
          <a:bodyPr/>
          <a:lstStyle/>
          <a:p>
            <a:pPr/>
          </a:p>
        </p:txBody>
      </p:sp>
      <p:sp>
        <p:nvSpPr>
          <p:cNvPr id="1748" name="Fact information"/>
          <p:cNvSpPr txBox="1"/>
          <p:nvPr>
            <p:ph type="body" idx="21"/>
          </p:nvPr>
        </p:nvSpPr>
        <p:spPr>
          <a:prstGeom prst="rect">
            <a:avLst/>
          </a:prstGeom>
        </p:spPr>
        <p:txBody>
          <a:bodyPr/>
          <a:lstStyle/>
          <a:p>
            <a:pPr/>
          </a:p>
        </p:txBody>
      </p:sp>
      <p:pic>
        <p:nvPicPr>
          <p:cNvPr id="1749"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750"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51"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752"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53"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754"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55"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56"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57" name="Male"/>
          <p:cNvSpPr/>
          <p:nvPr/>
        </p:nvSpPr>
        <p:spPr>
          <a:xfrm>
            <a:off x="10772715" y="6866466"/>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58"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59"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60"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61" name="Runner on Second &amp; Third Fly Ball to the outfiel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&amp; Third Fly Ball to the outfield.</a:t>
            </a:r>
          </a:p>
        </p:txBody>
      </p:sp>
      <p:sp>
        <p:nvSpPr>
          <p:cNvPr id="1762" name="U1 treats this just like a runner on second only. Takes tag of R2  and play into third."/>
          <p:cNvSpPr txBox="1"/>
          <p:nvPr/>
        </p:nvSpPr>
        <p:spPr>
          <a:xfrm>
            <a:off x="2573840" y="9608407"/>
            <a:ext cx="555460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treats this just like a runner on second only. Takes tag of R2  and play into third.</a:t>
            </a:r>
          </a:p>
        </p:txBody>
      </p:sp>
      <p:sp>
        <p:nvSpPr>
          <p:cNvPr id="1763" name="PU tries to get a good angle and takes the tag at Third of R3 and retreats home after the catch"/>
          <p:cNvSpPr txBox="1"/>
          <p:nvPr/>
        </p:nvSpPr>
        <p:spPr>
          <a:xfrm>
            <a:off x="16352008" y="913386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tries to get a good angle and takes the tag at Third of R3 and retreats home after the catch</a:t>
            </a:r>
          </a:p>
        </p:txBody>
      </p:sp>
      <p:sp>
        <p:nvSpPr>
          <p:cNvPr id="1764" name="Baseball"/>
          <p:cNvSpPr/>
          <p:nvPr/>
        </p:nvSpPr>
        <p:spPr>
          <a:xfrm>
            <a:off x="11922490" y="1148246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765" name="Child at Play"/>
          <p:cNvSpPr/>
          <p:nvPr/>
        </p:nvSpPr>
        <p:spPr>
          <a:xfrm>
            <a:off x="12519652" y="11400943"/>
            <a:ext cx="807468" cy="1095543"/>
          </a:xfrm>
          <a:custGeom>
            <a:avLst/>
            <a:gdLst/>
            <a:ahLst/>
            <a:cxnLst>
              <a:cxn ang="0">
                <a:pos x="wd2" y="hd2"/>
              </a:cxn>
              <a:cxn ang="5400000">
                <a:pos x="wd2" y="hd2"/>
              </a:cxn>
              <a:cxn ang="10800000">
                <a:pos x="wd2" y="hd2"/>
              </a:cxn>
              <a:cxn ang="16200000">
                <a:pos x="wd2" y="hd2"/>
              </a:cxn>
            </a:cxnLst>
            <a:rect l="0" t="0" r="r" b="b"/>
            <a:pathLst>
              <a:path w="21386" h="21580" fill="norm" stroke="1" extrusionOk="0">
                <a:moveTo>
                  <a:pt x="12654" y="1"/>
                </a:moveTo>
                <a:cubicBezTo>
                  <a:pt x="12170" y="-5"/>
                  <a:pt x="12012" y="52"/>
                  <a:pt x="12012" y="52"/>
                </a:cubicBezTo>
                <a:lnTo>
                  <a:pt x="11943" y="80"/>
                </a:lnTo>
                <a:cubicBezTo>
                  <a:pt x="11837" y="63"/>
                  <a:pt x="11641" y="46"/>
                  <a:pt x="11256" y="141"/>
                </a:cubicBezTo>
                <a:cubicBezTo>
                  <a:pt x="10863" y="259"/>
                  <a:pt x="9776" y="725"/>
                  <a:pt x="10033" y="2169"/>
                </a:cubicBezTo>
                <a:cubicBezTo>
                  <a:pt x="10162" y="2894"/>
                  <a:pt x="10621" y="3103"/>
                  <a:pt x="11074" y="3479"/>
                </a:cubicBezTo>
                <a:cubicBezTo>
                  <a:pt x="11278" y="3648"/>
                  <a:pt x="11369" y="3856"/>
                  <a:pt x="11369" y="3901"/>
                </a:cubicBezTo>
                <a:cubicBezTo>
                  <a:pt x="11362" y="4080"/>
                  <a:pt x="11332" y="4188"/>
                  <a:pt x="11294" y="4261"/>
                </a:cubicBezTo>
                <a:cubicBezTo>
                  <a:pt x="11165" y="4244"/>
                  <a:pt x="11082" y="4192"/>
                  <a:pt x="10923" y="4271"/>
                </a:cubicBezTo>
                <a:cubicBezTo>
                  <a:pt x="10908" y="4277"/>
                  <a:pt x="10856" y="4322"/>
                  <a:pt x="10803" y="4373"/>
                </a:cubicBezTo>
                <a:cubicBezTo>
                  <a:pt x="10621" y="4435"/>
                  <a:pt x="8906" y="5227"/>
                  <a:pt x="7290" y="6503"/>
                </a:cubicBezTo>
                <a:cubicBezTo>
                  <a:pt x="7282" y="6509"/>
                  <a:pt x="7282" y="6508"/>
                  <a:pt x="7282" y="6513"/>
                </a:cubicBezTo>
                <a:cubicBezTo>
                  <a:pt x="7260" y="6525"/>
                  <a:pt x="7245" y="6541"/>
                  <a:pt x="7245" y="6547"/>
                </a:cubicBezTo>
                <a:cubicBezTo>
                  <a:pt x="7177" y="6609"/>
                  <a:pt x="6503" y="7013"/>
                  <a:pt x="6466" y="7249"/>
                </a:cubicBezTo>
                <a:cubicBezTo>
                  <a:pt x="6435" y="7485"/>
                  <a:pt x="6595" y="8176"/>
                  <a:pt x="6791" y="8794"/>
                </a:cubicBezTo>
                <a:cubicBezTo>
                  <a:pt x="7026" y="9519"/>
                  <a:pt x="7463" y="10352"/>
                  <a:pt x="7441" y="10610"/>
                </a:cubicBezTo>
                <a:cubicBezTo>
                  <a:pt x="7433" y="10683"/>
                  <a:pt x="7312" y="10986"/>
                  <a:pt x="7372" y="11126"/>
                </a:cubicBezTo>
                <a:cubicBezTo>
                  <a:pt x="7486" y="11385"/>
                  <a:pt x="7843" y="11492"/>
                  <a:pt x="7835" y="11627"/>
                </a:cubicBezTo>
                <a:cubicBezTo>
                  <a:pt x="7820" y="11818"/>
                  <a:pt x="7901" y="11914"/>
                  <a:pt x="8014" y="11959"/>
                </a:cubicBezTo>
                <a:cubicBezTo>
                  <a:pt x="8007" y="12195"/>
                  <a:pt x="8007" y="12391"/>
                  <a:pt x="8007" y="12470"/>
                </a:cubicBezTo>
                <a:cubicBezTo>
                  <a:pt x="8015" y="12565"/>
                  <a:pt x="8037" y="13133"/>
                  <a:pt x="8014" y="13228"/>
                </a:cubicBezTo>
                <a:cubicBezTo>
                  <a:pt x="7818" y="14251"/>
                  <a:pt x="7221" y="14958"/>
                  <a:pt x="7183" y="15009"/>
                </a:cubicBezTo>
                <a:cubicBezTo>
                  <a:pt x="7146" y="15059"/>
                  <a:pt x="7078" y="15168"/>
                  <a:pt x="7101" y="15212"/>
                </a:cubicBezTo>
                <a:cubicBezTo>
                  <a:pt x="7154" y="15308"/>
                  <a:pt x="7327" y="15381"/>
                  <a:pt x="7478" y="15465"/>
                </a:cubicBezTo>
                <a:cubicBezTo>
                  <a:pt x="7539" y="15499"/>
                  <a:pt x="7646" y="15550"/>
                  <a:pt x="7766" y="15606"/>
                </a:cubicBezTo>
                <a:lnTo>
                  <a:pt x="7743" y="15667"/>
                </a:lnTo>
                <a:cubicBezTo>
                  <a:pt x="7728" y="15701"/>
                  <a:pt x="7691" y="15728"/>
                  <a:pt x="7646" y="15734"/>
                </a:cubicBezTo>
                <a:cubicBezTo>
                  <a:pt x="7072" y="15796"/>
                  <a:pt x="6535" y="15835"/>
                  <a:pt x="5833" y="16020"/>
                </a:cubicBezTo>
                <a:cubicBezTo>
                  <a:pt x="4548" y="16363"/>
                  <a:pt x="3966" y="16757"/>
                  <a:pt x="2629" y="17077"/>
                </a:cubicBezTo>
                <a:cubicBezTo>
                  <a:pt x="2606" y="17066"/>
                  <a:pt x="2584" y="17055"/>
                  <a:pt x="2553" y="17044"/>
                </a:cubicBezTo>
                <a:cubicBezTo>
                  <a:pt x="2508" y="17033"/>
                  <a:pt x="2440" y="17044"/>
                  <a:pt x="2440" y="17044"/>
                </a:cubicBezTo>
                <a:cubicBezTo>
                  <a:pt x="2228" y="16903"/>
                  <a:pt x="2161" y="16881"/>
                  <a:pt x="1829" y="16824"/>
                </a:cubicBezTo>
                <a:cubicBezTo>
                  <a:pt x="1564" y="16785"/>
                  <a:pt x="1283" y="16824"/>
                  <a:pt x="1283" y="16824"/>
                </a:cubicBezTo>
                <a:cubicBezTo>
                  <a:pt x="1124" y="16785"/>
                  <a:pt x="1005" y="16752"/>
                  <a:pt x="853" y="16791"/>
                </a:cubicBezTo>
                <a:cubicBezTo>
                  <a:pt x="612" y="16864"/>
                  <a:pt x="557" y="16942"/>
                  <a:pt x="497" y="17077"/>
                </a:cubicBezTo>
                <a:lnTo>
                  <a:pt x="317" y="17453"/>
                </a:lnTo>
                <a:cubicBezTo>
                  <a:pt x="257" y="17588"/>
                  <a:pt x="263" y="17728"/>
                  <a:pt x="339" y="17846"/>
                </a:cubicBezTo>
                <a:cubicBezTo>
                  <a:pt x="392" y="17964"/>
                  <a:pt x="437" y="18112"/>
                  <a:pt x="369" y="18303"/>
                </a:cubicBezTo>
                <a:cubicBezTo>
                  <a:pt x="301" y="18500"/>
                  <a:pt x="150" y="18442"/>
                  <a:pt x="29" y="18881"/>
                </a:cubicBezTo>
                <a:cubicBezTo>
                  <a:pt x="-99" y="19319"/>
                  <a:pt x="233" y="20005"/>
                  <a:pt x="263" y="20083"/>
                </a:cubicBezTo>
                <a:cubicBezTo>
                  <a:pt x="301" y="20162"/>
                  <a:pt x="565" y="20382"/>
                  <a:pt x="905" y="20270"/>
                </a:cubicBezTo>
                <a:cubicBezTo>
                  <a:pt x="1238" y="20157"/>
                  <a:pt x="1133" y="19785"/>
                  <a:pt x="1269" y="19476"/>
                </a:cubicBezTo>
                <a:cubicBezTo>
                  <a:pt x="1405" y="19167"/>
                  <a:pt x="1608" y="19060"/>
                  <a:pt x="1699" y="18853"/>
                </a:cubicBezTo>
                <a:cubicBezTo>
                  <a:pt x="1827" y="18577"/>
                  <a:pt x="2727" y="18365"/>
                  <a:pt x="2818" y="18106"/>
                </a:cubicBezTo>
                <a:cubicBezTo>
                  <a:pt x="3717" y="17898"/>
                  <a:pt x="5400" y="17678"/>
                  <a:pt x="6126" y="17537"/>
                </a:cubicBezTo>
                <a:cubicBezTo>
                  <a:pt x="6904" y="17391"/>
                  <a:pt x="8808" y="17016"/>
                  <a:pt x="8808" y="17016"/>
                </a:cubicBezTo>
                <a:cubicBezTo>
                  <a:pt x="8921" y="16993"/>
                  <a:pt x="9029" y="16954"/>
                  <a:pt x="9119" y="16909"/>
                </a:cubicBezTo>
                <a:cubicBezTo>
                  <a:pt x="9263" y="16841"/>
                  <a:pt x="9459" y="16628"/>
                  <a:pt x="9466" y="16622"/>
                </a:cubicBezTo>
                <a:lnTo>
                  <a:pt x="9752" y="16319"/>
                </a:lnTo>
                <a:cubicBezTo>
                  <a:pt x="9858" y="16347"/>
                  <a:pt x="10192" y="16240"/>
                  <a:pt x="10260" y="16155"/>
                </a:cubicBezTo>
                <a:cubicBezTo>
                  <a:pt x="10592" y="15734"/>
                  <a:pt x="11468" y="14549"/>
                  <a:pt x="11521" y="14487"/>
                </a:cubicBezTo>
                <a:cubicBezTo>
                  <a:pt x="11573" y="14431"/>
                  <a:pt x="11642" y="14357"/>
                  <a:pt x="11740" y="14419"/>
                </a:cubicBezTo>
                <a:cubicBezTo>
                  <a:pt x="11793" y="14452"/>
                  <a:pt x="12141" y="14712"/>
                  <a:pt x="12715" y="15162"/>
                </a:cubicBezTo>
                <a:cubicBezTo>
                  <a:pt x="13463" y="15752"/>
                  <a:pt x="14006" y="15959"/>
                  <a:pt x="14059" y="15982"/>
                </a:cubicBezTo>
                <a:cubicBezTo>
                  <a:pt x="14263" y="16060"/>
                  <a:pt x="14702" y="15505"/>
                  <a:pt x="14831" y="15353"/>
                </a:cubicBezTo>
                <a:lnTo>
                  <a:pt x="14861" y="15363"/>
                </a:lnTo>
                <a:cubicBezTo>
                  <a:pt x="14907" y="15380"/>
                  <a:pt x="14928" y="15419"/>
                  <a:pt x="14920" y="15453"/>
                </a:cubicBezTo>
                <a:cubicBezTo>
                  <a:pt x="14822" y="15846"/>
                  <a:pt x="14823" y="16437"/>
                  <a:pt x="15020" y="17039"/>
                </a:cubicBezTo>
                <a:cubicBezTo>
                  <a:pt x="15352" y="18033"/>
                  <a:pt x="16053" y="18713"/>
                  <a:pt x="16212" y="18921"/>
                </a:cubicBezTo>
                <a:cubicBezTo>
                  <a:pt x="16439" y="19213"/>
                  <a:pt x="16568" y="19657"/>
                  <a:pt x="16568" y="19657"/>
                </a:cubicBezTo>
                <a:cubicBezTo>
                  <a:pt x="16629" y="19859"/>
                  <a:pt x="16651" y="19982"/>
                  <a:pt x="16651" y="19971"/>
                </a:cubicBezTo>
                <a:cubicBezTo>
                  <a:pt x="16659" y="19982"/>
                  <a:pt x="16658" y="20006"/>
                  <a:pt x="16665" y="20017"/>
                </a:cubicBezTo>
                <a:cubicBezTo>
                  <a:pt x="16665" y="20028"/>
                  <a:pt x="16650" y="20028"/>
                  <a:pt x="16627" y="20050"/>
                </a:cubicBezTo>
                <a:cubicBezTo>
                  <a:pt x="16582" y="20078"/>
                  <a:pt x="16590" y="20111"/>
                  <a:pt x="16620" y="20178"/>
                </a:cubicBezTo>
                <a:cubicBezTo>
                  <a:pt x="16628" y="20190"/>
                  <a:pt x="16599" y="20207"/>
                  <a:pt x="16561" y="20280"/>
                </a:cubicBezTo>
                <a:cubicBezTo>
                  <a:pt x="16523" y="20353"/>
                  <a:pt x="16561" y="20668"/>
                  <a:pt x="16599" y="20809"/>
                </a:cubicBezTo>
                <a:cubicBezTo>
                  <a:pt x="16637" y="20932"/>
                  <a:pt x="16778" y="21134"/>
                  <a:pt x="16816" y="21184"/>
                </a:cubicBezTo>
                <a:cubicBezTo>
                  <a:pt x="16824" y="21190"/>
                  <a:pt x="16826" y="21202"/>
                  <a:pt x="16826" y="21207"/>
                </a:cubicBezTo>
                <a:cubicBezTo>
                  <a:pt x="16856" y="21331"/>
                  <a:pt x="16901" y="21437"/>
                  <a:pt x="17015" y="21499"/>
                </a:cubicBezTo>
                <a:cubicBezTo>
                  <a:pt x="17135" y="21566"/>
                  <a:pt x="17354" y="21595"/>
                  <a:pt x="17551" y="21573"/>
                </a:cubicBezTo>
                <a:lnTo>
                  <a:pt x="18025" y="21499"/>
                </a:lnTo>
                <a:cubicBezTo>
                  <a:pt x="18222" y="21471"/>
                  <a:pt x="18389" y="21386"/>
                  <a:pt x="18495" y="21274"/>
                </a:cubicBezTo>
                <a:cubicBezTo>
                  <a:pt x="18616" y="21178"/>
                  <a:pt x="18766" y="21066"/>
                  <a:pt x="19038" y="21016"/>
                </a:cubicBezTo>
                <a:cubicBezTo>
                  <a:pt x="19310" y="20960"/>
                  <a:pt x="19326" y="21090"/>
                  <a:pt x="19930" y="20944"/>
                </a:cubicBezTo>
                <a:cubicBezTo>
                  <a:pt x="20535" y="20798"/>
                  <a:pt x="21198" y="20219"/>
                  <a:pt x="21274" y="20157"/>
                </a:cubicBezTo>
                <a:cubicBezTo>
                  <a:pt x="21372" y="20118"/>
                  <a:pt x="21501" y="19820"/>
                  <a:pt x="21191" y="19652"/>
                </a:cubicBezTo>
                <a:cubicBezTo>
                  <a:pt x="20874" y="19483"/>
                  <a:pt x="20481" y="19747"/>
                  <a:pt x="20027" y="19820"/>
                </a:cubicBezTo>
                <a:cubicBezTo>
                  <a:pt x="19581" y="19888"/>
                  <a:pt x="19302" y="19781"/>
                  <a:pt x="19000" y="19764"/>
                </a:cubicBezTo>
                <a:cubicBezTo>
                  <a:pt x="18698" y="19753"/>
                  <a:pt x="18284" y="19567"/>
                  <a:pt x="18186" y="19539"/>
                </a:cubicBezTo>
                <a:cubicBezTo>
                  <a:pt x="18163" y="19528"/>
                  <a:pt x="18133" y="19527"/>
                  <a:pt x="18110" y="19527"/>
                </a:cubicBezTo>
                <a:cubicBezTo>
                  <a:pt x="18050" y="19527"/>
                  <a:pt x="18002" y="19499"/>
                  <a:pt x="17987" y="19460"/>
                </a:cubicBezTo>
                <a:cubicBezTo>
                  <a:pt x="17882" y="19067"/>
                  <a:pt x="17452" y="17460"/>
                  <a:pt x="17362" y="17156"/>
                </a:cubicBezTo>
                <a:cubicBezTo>
                  <a:pt x="17127" y="16386"/>
                  <a:pt x="16704" y="15514"/>
                  <a:pt x="16689" y="15430"/>
                </a:cubicBezTo>
                <a:cubicBezTo>
                  <a:pt x="16659" y="15262"/>
                  <a:pt x="16710" y="15077"/>
                  <a:pt x="16703" y="14881"/>
                </a:cubicBezTo>
                <a:cubicBezTo>
                  <a:pt x="16695" y="14813"/>
                  <a:pt x="16667" y="14521"/>
                  <a:pt x="16455" y="14370"/>
                </a:cubicBezTo>
                <a:lnTo>
                  <a:pt x="16349" y="14278"/>
                </a:lnTo>
                <a:cubicBezTo>
                  <a:pt x="16364" y="14233"/>
                  <a:pt x="16122" y="13919"/>
                  <a:pt x="16084" y="13880"/>
                </a:cubicBezTo>
                <a:cubicBezTo>
                  <a:pt x="15722" y="13526"/>
                  <a:pt x="15215" y="13094"/>
                  <a:pt x="14580" y="12600"/>
                </a:cubicBezTo>
                <a:cubicBezTo>
                  <a:pt x="14074" y="12206"/>
                  <a:pt x="13614" y="11885"/>
                  <a:pt x="13282" y="11660"/>
                </a:cubicBezTo>
                <a:cubicBezTo>
                  <a:pt x="13357" y="11632"/>
                  <a:pt x="13991" y="11515"/>
                  <a:pt x="14014" y="11425"/>
                </a:cubicBezTo>
                <a:cubicBezTo>
                  <a:pt x="14014" y="11425"/>
                  <a:pt x="14014" y="11199"/>
                  <a:pt x="14044" y="10227"/>
                </a:cubicBezTo>
                <a:cubicBezTo>
                  <a:pt x="14082" y="8974"/>
                  <a:pt x="14233" y="8575"/>
                  <a:pt x="14233" y="8575"/>
                </a:cubicBezTo>
                <a:cubicBezTo>
                  <a:pt x="14256" y="8496"/>
                  <a:pt x="14400" y="8481"/>
                  <a:pt x="14453" y="8554"/>
                </a:cubicBezTo>
                <a:lnTo>
                  <a:pt x="14543" y="8687"/>
                </a:lnTo>
                <a:cubicBezTo>
                  <a:pt x="14573" y="8732"/>
                  <a:pt x="14618" y="8778"/>
                  <a:pt x="14663" y="8812"/>
                </a:cubicBezTo>
                <a:cubicBezTo>
                  <a:pt x="14671" y="8818"/>
                  <a:pt x="14679" y="8829"/>
                  <a:pt x="14687" y="8840"/>
                </a:cubicBezTo>
                <a:cubicBezTo>
                  <a:pt x="14785" y="9026"/>
                  <a:pt x="15102" y="9121"/>
                  <a:pt x="15411" y="9065"/>
                </a:cubicBezTo>
                <a:cubicBezTo>
                  <a:pt x="15411" y="9065"/>
                  <a:pt x="16417" y="8930"/>
                  <a:pt x="17211" y="8789"/>
                </a:cubicBezTo>
                <a:cubicBezTo>
                  <a:pt x="17755" y="8694"/>
                  <a:pt x="18941" y="8418"/>
                  <a:pt x="19175" y="8368"/>
                </a:cubicBezTo>
                <a:cubicBezTo>
                  <a:pt x="19296" y="8323"/>
                  <a:pt x="19461" y="8345"/>
                  <a:pt x="19491" y="8345"/>
                </a:cubicBezTo>
                <a:cubicBezTo>
                  <a:pt x="19665" y="8345"/>
                  <a:pt x="19878" y="8316"/>
                  <a:pt x="19999" y="8294"/>
                </a:cubicBezTo>
                <a:cubicBezTo>
                  <a:pt x="19999" y="8294"/>
                  <a:pt x="20383" y="8205"/>
                  <a:pt x="20473" y="8171"/>
                </a:cubicBezTo>
                <a:cubicBezTo>
                  <a:pt x="20829" y="8076"/>
                  <a:pt x="20693" y="7857"/>
                  <a:pt x="20700" y="7655"/>
                </a:cubicBezTo>
                <a:cubicBezTo>
                  <a:pt x="20708" y="7458"/>
                  <a:pt x="20669" y="7300"/>
                  <a:pt x="20669" y="7300"/>
                </a:cubicBezTo>
                <a:cubicBezTo>
                  <a:pt x="20669" y="7300"/>
                  <a:pt x="20730" y="7137"/>
                  <a:pt x="20625" y="7047"/>
                </a:cubicBezTo>
                <a:cubicBezTo>
                  <a:pt x="20511" y="6952"/>
                  <a:pt x="19998" y="7081"/>
                  <a:pt x="19635" y="7126"/>
                </a:cubicBezTo>
                <a:cubicBezTo>
                  <a:pt x="19605" y="7138"/>
                  <a:pt x="19508" y="7160"/>
                  <a:pt x="19470" y="7160"/>
                </a:cubicBezTo>
                <a:cubicBezTo>
                  <a:pt x="19311" y="7154"/>
                  <a:pt x="19190" y="7170"/>
                  <a:pt x="19144" y="7254"/>
                </a:cubicBezTo>
                <a:cubicBezTo>
                  <a:pt x="19061" y="7316"/>
                  <a:pt x="19015" y="7575"/>
                  <a:pt x="18962" y="7620"/>
                </a:cubicBezTo>
                <a:cubicBezTo>
                  <a:pt x="18864" y="7743"/>
                  <a:pt x="18329" y="7728"/>
                  <a:pt x="17022" y="7801"/>
                </a:cubicBezTo>
                <a:cubicBezTo>
                  <a:pt x="16531" y="7823"/>
                  <a:pt x="16063" y="7834"/>
                  <a:pt x="15881" y="7839"/>
                </a:cubicBezTo>
                <a:cubicBezTo>
                  <a:pt x="15836" y="7839"/>
                  <a:pt x="15791" y="7823"/>
                  <a:pt x="15768" y="7795"/>
                </a:cubicBezTo>
                <a:lnTo>
                  <a:pt x="15397" y="7261"/>
                </a:lnTo>
                <a:cubicBezTo>
                  <a:pt x="15337" y="7132"/>
                  <a:pt x="15313" y="6907"/>
                  <a:pt x="14927" y="6222"/>
                </a:cubicBezTo>
                <a:cubicBezTo>
                  <a:pt x="14897" y="6177"/>
                  <a:pt x="14528" y="5181"/>
                  <a:pt x="14415" y="5030"/>
                </a:cubicBezTo>
                <a:cubicBezTo>
                  <a:pt x="14370" y="4973"/>
                  <a:pt x="14362" y="4883"/>
                  <a:pt x="14113" y="4726"/>
                </a:cubicBezTo>
                <a:cubicBezTo>
                  <a:pt x="13947" y="4625"/>
                  <a:pt x="13598" y="4608"/>
                  <a:pt x="13379" y="4614"/>
                </a:cubicBezTo>
                <a:cubicBezTo>
                  <a:pt x="13348" y="4546"/>
                  <a:pt x="13343" y="4469"/>
                  <a:pt x="13388" y="4424"/>
                </a:cubicBezTo>
                <a:cubicBezTo>
                  <a:pt x="13464" y="4345"/>
                  <a:pt x="13667" y="4389"/>
                  <a:pt x="13931" y="4417"/>
                </a:cubicBezTo>
                <a:cubicBezTo>
                  <a:pt x="14075" y="4434"/>
                  <a:pt x="14474" y="4452"/>
                  <a:pt x="14587" y="4429"/>
                </a:cubicBezTo>
                <a:cubicBezTo>
                  <a:pt x="14731" y="4401"/>
                  <a:pt x="14837" y="4311"/>
                  <a:pt x="14852" y="4227"/>
                </a:cubicBezTo>
                <a:cubicBezTo>
                  <a:pt x="14859" y="4171"/>
                  <a:pt x="14867" y="4098"/>
                  <a:pt x="14890" y="4059"/>
                </a:cubicBezTo>
                <a:cubicBezTo>
                  <a:pt x="14935" y="3986"/>
                  <a:pt x="15058" y="3957"/>
                  <a:pt x="15126" y="3946"/>
                </a:cubicBezTo>
                <a:cubicBezTo>
                  <a:pt x="15269" y="3924"/>
                  <a:pt x="15177" y="3799"/>
                  <a:pt x="15154" y="3760"/>
                </a:cubicBezTo>
                <a:cubicBezTo>
                  <a:pt x="15124" y="3715"/>
                  <a:pt x="15185" y="3704"/>
                  <a:pt x="15223" y="3681"/>
                </a:cubicBezTo>
                <a:cubicBezTo>
                  <a:pt x="15260" y="3664"/>
                  <a:pt x="15298" y="3631"/>
                  <a:pt x="15298" y="3592"/>
                </a:cubicBezTo>
                <a:cubicBezTo>
                  <a:pt x="15306" y="3558"/>
                  <a:pt x="15261" y="3552"/>
                  <a:pt x="15246" y="3456"/>
                </a:cubicBezTo>
                <a:cubicBezTo>
                  <a:pt x="15239" y="3411"/>
                  <a:pt x="15209" y="3350"/>
                  <a:pt x="15277" y="3339"/>
                </a:cubicBezTo>
                <a:cubicBezTo>
                  <a:pt x="15315" y="3333"/>
                  <a:pt x="15458" y="3311"/>
                  <a:pt x="15511" y="3216"/>
                </a:cubicBezTo>
                <a:cubicBezTo>
                  <a:pt x="15556" y="3120"/>
                  <a:pt x="15480" y="3025"/>
                  <a:pt x="15442" y="2991"/>
                </a:cubicBezTo>
                <a:cubicBezTo>
                  <a:pt x="15412" y="2963"/>
                  <a:pt x="15351" y="2894"/>
                  <a:pt x="15336" y="2872"/>
                </a:cubicBezTo>
                <a:cubicBezTo>
                  <a:pt x="15313" y="2849"/>
                  <a:pt x="15245" y="2794"/>
                  <a:pt x="15230" y="2766"/>
                </a:cubicBezTo>
                <a:cubicBezTo>
                  <a:pt x="15215" y="2744"/>
                  <a:pt x="15171" y="2664"/>
                  <a:pt x="15164" y="2619"/>
                </a:cubicBezTo>
                <a:cubicBezTo>
                  <a:pt x="15156" y="2574"/>
                  <a:pt x="15139" y="2558"/>
                  <a:pt x="15192" y="2468"/>
                </a:cubicBezTo>
                <a:cubicBezTo>
                  <a:pt x="15237" y="2378"/>
                  <a:pt x="15275" y="2327"/>
                  <a:pt x="15298" y="2276"/>
                </a:cubicBezTo>
                <a:cubicBezTo>
                  <a:pt x="15321" y="2231"/>
                  <a:pt x="15366" y="2108"/>
                  <a:pt x="15374" y="2023"/>
                </a:cubicBezTo>
                <a:cubicBezTo>
                  <a:pt x="15381" y="1945"/>
                  <a:pt x="15397" y="1838"/>
                  <a:pt x="15329" y="1658"/>
                </a:cubicBezTo>
                <a:cubicBezTo>
                  <a:pt x="15268" y="1507"/>
                  <a:pt x="15179" y="1422"/>
                  <a:pt x="15126" y="1377"/>
                </a:cubicBezTo>
                <a:cubicBezTo>
                  <a:pt x="15133" y="1372"/>
                  <a:pt x="15359" y="1175"/>
                  <a:pt x="15253" y="1035"/>
                </a:cubicBezTo>
                <a:cubicBezTo>
                  <a:pt x="15193" y="951"/>
                  <a:pt x="15058" y="765"/>
                  <a:pt x="14710" y="642"/>
                </a:cubicBezTo>
                <a:cubicBezTo>
                  <a:pt x="14272" y="484"/>
                  <a:pt x="14036" y="12"/>
                  <a:pt x="12654" y="1"/>
                </a:cubicBezTo>
                <a:close/>
                <a:moveTo>
                  <a:pt x="9242" y="7253"/>
                </a:moveTo>
                <a:cubicBezTo>
                  <a:pt x="9253" y="7258"/>
                  <a:pt x="9254" y="7271"/>
                  <a:pt x="9247" y="7283"/>
                </a:cubicBezTo>
                <a:cubicBezTo>
                  <a:pt x="9111" y="7569"/>
                  <a:pt x="9034" y="7743"/>
                  <a:pt x="8883" y="8182"/>
                </a:cubicBezTo>
                <a:cubicBezTo>
                  <a:pt x="8709" y="8710"/>
                  <a:pt x="8657" y="9526"/>
                  <a:pt x="8650" y="9987"/>
                </a:cubicBezTo>
                <a:cubicBezTo>
                  <a:pt x="8657" y="10088"/>
                  <a:pt x="8507" y="10412"/>
                  <a:pt x="8402" y="10373"/>
                </a:cubicBezTo>
                <a:cubicBezTo>
                  <a:pt x="8371" y="10328"/>
                  <a:pt x="8333" y="10284"/>
                  <a:pt x="8333" y="10273"/>
                </a:cubicBezTo>
                <a:cubicBezTo>
                  <a:pt x="8333" y="10222"/>
                  <a:pt x="8128" y="9610"/>
                  <a:pt x="8203" y="8840"/>
                </a:cubicBezTo>
                <a:cubicBezTo>
                  <a:pt x="8264" y="8289"/>
                  <a:pt x="8136" y="7879"/>
                  <a:pt x="8114" y="7727"/>
                </a:cubicBezTo>
                <a:cubicBezTo>
                  <a:pt x="8114" y="7721"/>
                  <a:pt x="8128" y="7699"/>
                  <a:pt x="8158" y="7671"/>
                </a:cubicBezTo>
                <a:cubicBezTo>
                  <a:pt x="8234" y="7755"/>
                  <a:pt x="8296" y="7817"/>
                  <a:pt x="8326" y="7839"/>
                </a:cubicBezTo>
                <a:cubicBezTo>
                  <a:pt x="8402" y="7912"/>
                  <a:pt x="8468" y="7844"/>
                  <a:pt x="8468" y="7844"/>
                </a:cubicBezTo>
                <a:cubicBezTo>
                  <a:pt x="8468" y="7844"/>
                  <a:pt x="9170" y="7289"/>
                  <a:pt x="9185" y="7272"/>
                </a:cubicBezTo>
                <a:cubicBezTo>
                  <a:pt x="9212" y="7250"/>
                  <a:pt x="9232" y="7247"/>
                  <a:pt x="9242" y="7253"/>
                </a:cubicBezTo>
                <a:close/>
              </a:path>
            </a:pathLst>
          </a:custGeom>
          <a:solidFill>
            <a:srgbClr val="0096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66" name="Children At Play"/>
          <p:cNvSpPr/>
          <p:nvPr/>
        </p:nvSpPr>
        <p:spPr>
          <a:xfrm>
            <a:off x="10606624" y="4543467"/>
            <a:ext cx="696953"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96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67" name="Child at Play"/>
          <p:cNvSpPr/>
          <p:nvPr/>
        </p:nvSpPr>
        <p:spPr>
          <a:xfrm>
            <a:off x="8534454" y="8947354"/>
            <a:ext cx="725453" cy="984268"/>
          </a:xfrm>
          <a:custGeom>
            <a:avLst/>
            <a:gdLst/>
            <a:ahLst/>
            <a:cxnLst>
              <a:cxn ang="0">
                <a:pos x="wd2" y="hd2"/>
              </a:cxn>
              <a:cxn ang="5400000">
                <a:pos x="wd2" y="hd2"/>
              </a:cxn>
              <a:cxn ang="10800000">
                <a:pos x="wd2" y="hd2"/>
              </a:cxn>
              <a:cxn ang="16200000">
                <a:pos x="wd2" y="hd2"/>
              </a:cxn>
            </a:cxnLst>
            <a:rect l="0" t="0" r="r" b="b"/>
            <a:pathLst>
              <a:path w="21386" h="21580" fill="norm" stroke="1" extrusionOk="0">
                <a:moveTo>
                  <a:pt x="12654" y="1"/>
                </a:moveTo>
                <a:cubicBezTo>
                  <a:pt x="12170" y="-5"/>
                  <a:pt x="12012" y="52"/>
                  <a:pt x="12012" y="52"/>
                </a:cubicBezTo>
                <a:lnTo>
                  <a:pt x="11943" y="80"/>
                </a:lnTo>
                <a:cubicBezTo>
                  <a:pt x="11837" y="63"/>
                  <a:pt x="11641" y="46"/>
                  <a:pt x="11256" y="141"/>
                </a:cubicBezTo>
                <a:cubicBezTo>
                  <a:pt x="10863" y="259"/>
                  <a:pt x="9776" y="725"/>
                  <a:pt x="10033" y="2169"/>
                </a:cubicBezTo>
                <a:cubicBezTo>
                  <a:pt x="10162" y="2894"/>
                  <a:pt x="10621" y="3103"/>
                  <a:pt x="11074" y="3479"/>
                </a:cubicBezTo>
                <a:cubicBezTo>
                  <a:pt x="11278" y="3648"/>
                  <a:pt x="11369" y="3856"/>
                  <a:pt x="11369" y="3901"/>
                </a:cubicBezTo>
                <a:cubicBezTo>
                  <a:pt x="11362" y="4080"/>
                  <a:pt x="11332" y="4188"/>
                  <a:pt x="11294" y="4261"/>
                </a:cubicBezTo>
                <a:cubicBezTo>
                  <a:pt x="11165" y="4244"/>
                  <a:pt x="11082" y="4192"/>
                  <a:pt x="10923" y="4271"/>
                </a:cubicBezTo>
                <a:cubicBezTo>
                  <a:pt x="10908" y="4277"/>
                  <a:pt x="10856" y="4322"/>
                  <a:pt x="10803" y="4373"/>
                </a:cubicBezTo>
                <a:cubicBezTo>
                  <a:pt x="10621" y="4435"/>
                  <a:pt x="8906" y="5227"/>
                  <a:pt x="7290" y="6503"/>
                </a:cubicBezTo>
                <a:cubicBezTo>
                  <a:pt x="7282" y="6509"/>
                  <a:pt x="7282" y="6508"/>
                  <a:pt x="7282" y="6513"/>
                </a:cubicBezTo>
                <a:cubicBezTo>
                  <a:pt x="7260" y="6525"/>
                  <a:pt x="7245" y="6541"/>
                  <a:pt x="7245" y="6547"/>
                </a:cubicBezTo>
                <a:cubicBezTo>
                  <a:pt x="7177" y="6609"/>
                  <a:pt x="6503" y="7013"/>
                  <a:pt x="6466" y="7249"/>
                </a:cubicBezTo>
                <a:cubicBezTo>
                  <a:pt x="6435" y="7485"/>
                  <a:pt x="6595" y="8176"/>
                  <a:pt x="6791" y="8794"/>
                </a:cubicBezTo>
                <a:cubicBezTo>
                  <a:pt x="7026" y="9519"/>
                  <a:pt x="7463" y="10352"/>
                  <a:pt x="7441" y="10610"/>
                </a:cubicBezTo>
                <a:cubicBezTo>
                  <a:pt x="7433" y="10683"/>
                  <a:pt x="7312" y="10986"/>
                  <a:pt x="7372" y="11126"/>
                </a:cubicBezTo>
                <a:cubicBezTo>
                  <a:pt x="7486" y="11385"/>
                  <a:pt x="7843" y="11492"/>
                  <a:pt x="7835" y="11627"/>
                </a:cubicBezTo>
                <a:cubicBezTo>
                  <a:pt x="7820" y="11818"/>
                  <a:pt x="7901" y="11914"/>
                  <a:pt x="8014" y="11959"/>
                </a:cubicBezTo>
                <a:cubicBezTo>
                  <a:pt x="8007" y="12195"/>
                  <a:pt x="8007" y="12391"/>
                  <a:pt x="8007" y="12470"/>
                </a:cubicBezTo>
                <a:cubicBezTo>
                  <a:pt x="8015" y="12565"/>
                  <a:pt x="8037" y="13133"/>
                  <a:pt x="8014" y="13228"/>
                </a:cubicBezTo>
                <a:cubicBezTo>
                  <a:pt x="7818" y="14251"/>
                  <a:pt x="7221" y="14958"/>
                  <a:pt x="7183" y="15009"/>
                </a:cubicBezTo>
                <a:cubicBezTo>
                  <a:pt x="7146" y="15059"/>
                  <a:pt x="7078" y="15168"/>
                  <a:pt x="7101" y="15212"/>
                </a:cubicBezTo>
                <a:cubicBezTo>
                  <a:pt x="7154" y="15308"/>
                  <a:pt x="7327" y="15381"/>
                  <a:pt x="7478" y="15465"/>
                </a:cubicBezTo>
                <a:cubicBezTo>
                  <a:pt x="7539" y="15499"/>
                  <a:pt x="7646" y="15550"/>
                  <a:pt x="7766" y="15606"/>
                </a:cubicBezTo>
                <a:lnTo>
                  <a:pt x="7743" y="15667"/>
                </a:lnTo>
                <a:cubicBezTo>
                  <a:pt x="7728" y="15701"/>
                  <a:pt x="7691" y="15728"/>
                  <a:pt x="7646" y="15734"/>
                </a:cubicBezTo>
                <a:cubicBezTo>
                  <a:pt x="7072" y="15796"/>
                  <a:pt x="6535" y="15835"/>
                  <a:pt x="5833" y="16020"/>
                </a:cubicBezTo>
                <a:cubicBezTo>
                  <a:pt x="4548" y="16363"/>
                  <a:pt x="3966" y="16757"/>
                  <a:pt x="2629" y="17077"/>
                </a:cubicBezTo>
                <a:cubicBezTo>
                  <a:pt x="2606" y="17066"/>
                  <a:pt x="2584" y="17055"/>
                  <a:pt x="2553" y="17044"/>
                </a:cubicBezTo>
                <a:cubicBezTo>
                  <a:pt x="2508" y="17033"/>
                  <a:pt x="2440" y="17044"/>
                  <a:pt x="2440" y="17044"/>
                </a:cubicBezTo>
                <a:cubicBezTo>
                  <a:pt x="2228" y="16903"/>
                  <a:pt x="2161" y="16881"/>
                  <a:pt x="1829" y="16824"/>
                </a:cubicBezTo>
                <a:cubicBezTo>
                  <a:pt x="1564" y="16785"/>
                  <a:pt x="1283" y="16824"/>
                  <a:pt x="1283" y="16824"/>
                </a:cubicBezTo>
                <a:cubicBezTo>
                  <a:pt x="1124" y="16785"/>
                  <a:pt x="1005" y="16752"/>
                  <a:pt x="853" y="16791"/>
                </a:cubicBezTo>
                <a:cubicBezTo>
                  <a:pt x="612" y="16864"/>
                  <a:pt x="557" y="16942"/>
                  <a:pt x="497" y="17077"/>
                </a:cubicBezTo>
                <a:lnTo>
                  <a:pt x="317" y="17453"/>
                </a:lnTo>
                <a:cubicBezTo>
                  <a:pt x="257" y="17588"/>
                  <a:pt x="263" y="17728"/>
                  <a:pt x="339" y="17846"/>
                </a:cubicBezTo>
                <a:cubicBezTo>
                  <a:pt x="392" y="17964"/>
                  <a:pt x="437" y="18112"/>
                  <a:pt x="369" y="18303"/>
                </a:cubicBezTo>
                <a:cubicBezTo>
                  <a:pt x="301" y="18500"/>
                  <a:pt x="150" y="18442"/>
                  <a:pt x="29" y="18881"/>
                </a:cubicBezTo>
                <a:cubicBezTo>
                  <a:pt x="-99" y="19319"/>
                  <a:pt x="233" y="20005"/>
                  <a:pt x="263" y="20083"/>
                </a:cubicBezTo>
                <a:cubicBezTo>
                  <a:pt x="301" y="20162"/>
                  <a:pt x="565" y="20382"/>
                  <a:pt x="905" y="20270"/>
                </a:cubicBezTo>
                <a:cubicBezTo>
                  <a:pt x="1238" y="20157"/>
                  <a:pt x="1133" y="19785"/>
                  <a:pt x="1269" y="19476"/>
                </a:cubicBezTo>
                <a:cubicBezTo>
                  <a:pt x="1405" y="19167"/>
                  <a:pt x="1608" y="19060"/>
                  <a:pt x="1699" y="18853"/>
                </a:cubicBezTo>
                <a:cubicBezTo>
                  <a:pt x="1827" y="18577"/>
                  <a:pt x="2727" y="18365"/>
                  <a:pt x="2818" y="18106"/>
                </a:cubicBezTo>
                <a:cubicBezTo>
                  <a:pt x="3717" y="17898"/>
                  <a:pt x="5400" y="17678"/>
                  <a:pt x="6126" y="17537"/>
                </a:cubicBezTo>
                <a:cubicBezTo>
                  <a:pt x="6904" y="17391"/>
                  <a:pt x="8808" y="17016"/>
                  <a:pt x="8808" y="17016"/>
                </a:cubicBezTo>
                <a:cubicBezTo>
                  <a:pt x="8921" y="16993"/>
                  <a:pt x="9029" y="16954"/>
                  <a:pt x="9119" y="16909"/>
                </a:cubicBezTo>
                <a:cubicBezTo>
                  <a:pt x="9263" y="16841"/>
                  <a:pt x="9459" y="16628"/>
                  <a:pt x="9466" y="16622"/>
                </a:cubicBezTo>
                <a:lnTo>
                  <a:pt x="9752" y="16319"/>
                </a:lnTo>
                <a:cubicBezTo>
                  <a:pt x="9858" y="16347"/>
                  <a:pt x="10192" y="16240"/>
                  <a:pt x="10260" y="16155"/>
                </a:cubicBezTo>
                <a:cubicBezTo>
                  <a:pt x="10592" y="15734"/>
                  <a:pt x="11468" y="14549"/>
                  <a:pt x="11521" y="14487"/>
                </a:cubicBezTo>
                <a:cubicBezTo>
                  <a:pt x="11573" y="14431"/>
                  <a:pt x="11642" y="14357"/>
                  <a:pt x="11740" y="14419"/>
                </a:cubicBezTo>
                <a:cubicBezTo>
                  <a:pt x="11793" y="14452"/>
                  <a:pt x="12141" y="14712"/>
                  <a:pt x="12715" y="15162"/>
                </a:cubicBezTo>
                <a:cubicBezTo>
                  <a:pt x="13463" y="15752"/>
                  <a:pt x="14006" y="15959"/>
                  <a:pt x="14059" y="15982"/>
                </a:cubicBezTo>
                <a:cubicBezTo>
                  <a:pt x="14263" y="16060"/>
                  <a:pt x="14702" y="15505"/>
                  <a:pt x="14831" y="15353"/>
                </a:cubicBezTo>
                <a:lnTo>
                  <a:pt x="14861" y="15363"/>
                </a:lnTo>
                <a:cubicBezTo>
                  <a:pt x="14907" y="15380"/>
                  <a:pt x="14928" y="15419"/>
                  <a:pt x="14920" y="15453"/>
                </a:cubicBezTo>
                <a:cubicBezTo>
                  <a:pt x="14822" y="15846"/>
                  <a:pt x="14823" y="16437"/>
                  <a:pt x="15020" y="17039"/>
                </a:cubicBezTo>
                <a:cubicBezTo>
                  <a:pt x="15352" y="18033"/>
                  <a:pt x="16053" y="18713"/>
                  <a:pt x="16212" y="18921"/>
                </a:cubicBezTo>
                <a:cubicBezTo>
                  <a:pt x="16439" y="19213"/>
                  <a:pt x="16568" y="19657"/>
                  <a:pt x="16568" y="19657"/>
                </a:cubicBezTo>
                <a:cubicBezTo>
                  <a:pt x="16629" y="19859"/>
                  <a:pt x="16651" y="19982"/>
                  <a:pt x="16651" y="19971"/>
                </a:cubicBezTo>
                <a:cubicBezTo>
                  <a:pt x="16659" y="19982"/>
                  <a:pt x="16658" y="20006"/>
                  <a:pt x="16665" y="20017"/>
                </a:cubicBezTo>
                <a:cubicBezTo>
                  <a:pt x="16665" y="20028"/>
                  <a:pt x="16650" y="20028"/>
                  <a:pt x="16627" y="20050"/>
                </a:cubicBezTo>
                <a:cubicBezTo>
                  <a:pt x="16582" y="20078"/>
                  <a:pt x="16590" y="20111"/>
                  <a:pt x="16620" y="20178"/>
                </a:cubicBezTo>
                <a:cubicBezTo>
                  <a:pt x="16628" y="20190"/>
                  <a:pt x="16599" y="20207"/>
                  <a:pt x="16561" y="20280"/>
                </a:cubicBezTo>
                <a:cubicBezTo>
                  <a:pt x="16523" y="20353"/>
                  <a:pt x="16561" y="20668"/>
                  <a:pt x="16599" y="20809"/>
                </a:cubicBezTo>
                <a:cubicBezTo>
                  <a:pt x="16637" y="20932"/>
                  <a:pt x="16778" y="21134"/>
                  <a:pt x="16816" y="21184"/>
                </a:cubicBezTo>
                <a:cubicBezTo>
                  <a:pt x="16824" y="21190"/>
                  <a:pt x="16826" y="21202"/>
                  <a:pt x="16826" y="21207"/>
                </a:cubicBezTo>
                <a:cubicBezTo>
                  <a:pt x="16856" y="21331"/>
                  <a:pt x="16901" y="21437"/>
                  <a:pt x="17015" y="21499"/>
                </a:cubicBezTo>
                <a:cubicBezTo>
                  <a:pt x="17135" y="21566"/>
                  <a:pt x="17354" y="21595"/>
                  <a:pt x="17551" y="21573"/>
                </a:cubicBezTo>
                <a:lnTo>
                  <a:pt x="18025" y="21499"/>
                </a:lnTo>
                <a:cubicBezTo>
                  <a:pt x="18222" y="21471"/>
                  <a:pt x="18389" y="21386"/>
                  <a:pt x="18495" y="21274"/>
                </a:cubicBezTo>
                <a:cubicBezTo>
                  <a:pt x="18616" y="21178"/>
                  <a:pt x="18766" y="21066"/>
                  <a:pt x="19038" y="21016"/>
                </a:cubicBezTo>
                <a:cubicBezTo>
                  <a:pt x="19310" y="20960"/>
                  <a:pt x="19326" y="21090"/>
                  <a:pt x="19930" y="20944"/>
                </a:cubicBezTo>
                <a:cubicBezTo>
                  <a:pt x="20535" y="20798"/>
                  <a:pt x="21198" y="20219"/>
                  <a:pt x="21274" y="20157"/>
                </a:cubicBezTo>
                <a:cubicBezTo>
                  <a:pt x="21372" y="20118"/>
                  <a:pt x="21501" y="19820"/>
                  <a:pt x="21191" y="19652"/>
                </a:cubicBezTo>
                <a:cubicBezTo>
                  <a:pt x="20874" y="19483"/>
                  <a:pt x="20481" y="19747"/>
                  <a:pt x="20027" y="19820"/>
                </a:cubicBezTo>
                <a:cubicBezTo>
                  <a:pt x="19581" y="19888"/>
                  <a:pt x="19302" y="19781"/>
                  <a:pt x="19000" y="19764"/>
                </a:cubicBezTo>
                <a:cubicBezTo>
                  <a:pt x="18698" y="19753"/>
                  <a:pt x="18284" y="19567"/>
                  <a:pt x="18186" y="19539"/>
                </a:cubicBezTo>
                <a:cubicBezTo>
                  <a:pt x="18163" y="19528"/>
                  <a:pt x="18133" y="19527"/>
                  <a:pt x="18110" y="19527"/>
                </a:cubicBezTo>
                <a:cubicBezTo>
                  <a:pt x="18050" y="19527"/>
                  <a:pt x="18002" y="19499"/>
                  <a:pt x="17987" y="19460"/>
                </a:cubicBezTo>
                <a:cubicBezTo>
                  <a:pt x="17882" y="19067"/>
                  <a:pt x="17452" y="17460"/>
                  <a:pt x="17362" y="17156"/>
                </a:cubicBezTo>
                <a:cubicBezTo>
                  <a:pt x="17127" y="16386"/>
                  <a:pt x="16704" y="15514"/>
                  <a:pt x="16689" y="15430"/>
                </a:cubicBezTo>
                <a:cubicBezTo>
                  <a:pt x="16659" y="15262"/>
                  <a:pt x="16710" y="15077"/>
                  <a:pt x="16703" y="14881"/>
                </a:cubicBezTo>
                <a:cubicBezTo>
                  <a:pt x="16695" y="14813"/>
                  <a:pt x="16667" y="14521"/>
                  <a:pt x="16455" y="14370"/>
                </a:cubicBezTo>
                <a:lnTo>
                  <a:pt x="16349" y="14278"/>
                </a:lnTo>
                <a:cubicBezTo>
                  <a:pt x="16364" y="14233"/>
                  <a:pt x="16122" y="13919"/>
                  <a:pt x="16084" y="13880"/>
                </a:cubicBezTo>
                <a:cubicBezTo>
                  <a:pt x="15722" y="13526"/>
                  <a:pt x="15215" y="13094"/>
                  <a:pt x="14580" y="12600"/>
                </a:cubicBezTo>
                <a:cubicBezTo>
                  <a:pt x="14074" y="12206"/>
                  <a:pt x="13614" y="11885"/>
                  <a:pt x="13282" y="11660"/>
                </a:cubicBezTo>
                <a:cubicBezTo>
                  <a:pt x="13357" y="11632"/>
                  <a:pt x="13991" y="11515"/>
                  <a:pt x="14014" y="11425"/>
                </a:cubicBezTo>
                <a:cubicBezTo>
                  <a:pt x="14014" y="11425"/>
                  <a:pt x="14014" y="11199"/>
                  <a:pt x="14044" y="10227"/>
                </a:cubicBezTo>
                <a:cubicBezTo>
                  <a:pt x="14082" y="8974"/>
                  <a:pt x="14233" y="8575"/>
                  <a:pt x="14233" y="8575"/>
                </a:cubicBezTo>
                <a:cubicBezTo>
                  <a:pt x="14256" y="8496"/>
                  <a:pt x="14400" y="8481"/>
                  <a:pt x="14453" y="8554"/>
                </a:cubicBezTo>
                <a:lnTo>
                  <a:pt x="14543" y="8687"/>
                </a:lnTo>
                <a:cubicBezTo>
                  <a:pt x="14573" y="8732"/>
                  <a:pt x="14618" y="8778"/>
                  <a:pt x="14663" y="8812"/>
                </a:cubicBezTo>
                <a:cubicBezTo>
                  <a:pt x="14671" y="8818"/>
                  <a:pt x="14679" y="8829"/>
                  <a:pt x="14687" y="8840"/>
                </a:cubicBezTo>
                <a:cubicBezTo>
                  <a:pt x="14785" y="9026"/>
                  <a:pt x="15102" y="9121"/>
                  <a:pt x="15411" y="9065"/>
                </a:cubicBezTo>
                <a:cubicBezTo>
                  <a:pt x="15411" y="9065"/>
                  <a:pt x="16417" y="8930"/>
                  <a:pt x="17211" y="8789"/>
                </a:cubicBezTo>
                <a:cubicBezTo>
                  <a:pt x="17755" y="8694"/>
                  <a:pt x="18941" y="8418"/>
                  <a:pt x="19175" y="8368"/>
                </a:cubicBezTo>
                <a:cubicBezTo>
                  <a:pt x="19296" y="8323"/>
                  <a:pt x="19461" y="8345"/>
                  <a:pt x="19491" y="8345"/>
                </a:cubicBezTo>
                <a:cubicBezTo>
                  <a:pt x="19665" y="8345"/>
                  <a:pt x="19878" y="8316"/>
                  <a:pt x="19999" y="8294"/>
                </a:cubicBezTo>
                <a:cubicBezTo>
                  <a:pt x="19999" y="8294"/>
                  <a:pt x="20383" y="8205"/>
                  <a:pt x="20473" y="8171"/>
                </a:cubicBezTo>
                <a:cubicBezTo>
                  <a:pt x="20829" y="8076"/>
                  <a:pt x="20693" y="7857"/>
                  <a:pt x="20700" y="7655"/>
                </a:cubicBezTo>
                <a:cubicBezTo>
                  <a:pt x="20708" y="7458"/>
                  <a:pt x="20669" y="7300"/>
                  <a:pt x="20669" y="7300"/>
                </a:cubicBezTo>
                <a:cubicBezTo>
                  <a:pt x="20669" y="7300"/>
                  <a:pt x="20730" y="7137"/>
                  <a:pt x="20625" y="7047"/>
                </a:cubicBezTo>
                <a:cubicBezTo>
                  <a:pt x="20511" y="6952"/>
                  <a:pt x="19998" y="7081"/>
                  <a:pt x="19635" y="7126"/>
                </a:cubicBezTo>
                <a:cubicBezTo>
                  <a:pt x="19605" y="7138"/>
                  <a:pt x="19508" y="7160"/>
                  <a:pt x="19470" y="7160"/>
                </a:cubicBezTo>
                <a:cubicBezTo>
                  <a:pt x="19311" y="7154"/>
                  <a:pt x="19190" y="7170"/>
                  <a:pt x="19144" y="7254"/>
                </a:cubicBezTo>
                <a:cubicBezTo>
                  <a:pt x="19061" y="7316"/>
                  <a:pt x="19015" y="7575"/>
                  <a:pt x="18962" y="7620"/>
                </a:cubicBezTo>
                <a:cubicBezTo>
                  <a:pt x="18864" y="7743"/>
                  <a:pt x="18329" y="7728"/>
                  <a:pt x="17022" y="7801"/>
                </a:cubicBezTo>
                <a:cubicBezTo>
                  <a:pt x="16531" y="7823"/>
                  <a:pt x="16063" y="7834"/>
                  <a:pt x="15881" y="7839"/>
                </a:cubicBezTo>
                <a:cubicBezTo>
                  <a:pt x="15836" y="7839"/>
                  <a:pt x="15791" y="7823"/>
                  <a:pt x="15768" y="7795"/>
                </a:cubicBezTo>
                <a:lnTo>
                  <a:pt x="15397" y="7261"/>
                </a:lnTo>
                <a:cubicBezTo>
                  <a:pt x="15337" y="7132"/>
                  <a:pt x="15313" y="6907"/>
                  <a:pt x="14927" y="6222"/>
                </a:cubicBezTo>
                <a:cubicBezTo>
                  <a:pt x="14897" y="6177"/>
                  <a:pt x="14528" y="5181"/>
                  <a:pt x="14415" y="5030"/>
                </a:cubicBezTo>
                <a:cubicBezTo>
                  <a:pt x="14370" y="4973"/>
                  <a:pt x="14362" y="4883"/>
                  <a:pt x="14113" y="4726"/>
                </a:cubicBezTo>
                <a:cubicBezTo>
                  <a:pt x="13947" y="4625"/>
                  <a:pt x="13598" y="4608"/>
                  <a:pt x="13379" y="4614"/>
                </a:cubicBezTo>
                <a:cubicBezTo>
                  <a:pt x="13348" y="4546"/>
                  <a:pt x="13343" y="4469"/>
                  <a:pt x="13388" y="4424"/>
                </a:cubicBezTo>
                <a:cubicBezTo>
                  <a:pt x="13464" y="4345"/>
                  <a:pt x="13667" y="4389"/>
                  <a:pt x="13931" y="4417"/>
                </a:cubicBezTo>
                <a:cubicBezTo>
                  <a:pt x="14075" y="4434"/>
                  <a:pt x="14474" y="4452"/>
                  <a:pt x="14587" y="4429"/>
                </a:cubicBezTo>
                <a:cubicBezTo>
                  <a:pt x="14731" y="4401"/>
                  <a:pt x="14837" y="4311"/>
                  <a:pt x="14852" y="4227"/>
                </a:cubicBezTo>
                <a:cubicBezTo>
                  <a:pt x="14859" y="4171"/>
                  <a:pt x="14867" y="4098"/>
                  <a:pt x="14890" y="4059"/>
                </a:cubicBezTo>
                <a:cubicBezTo>
                  <a:pt x="14935" y="3986"/>
                  <a:pt x="15058" y="3957"/>
                  <a:pt x="15126" y="3946"/>
                </a:cubicBezTo>
                <a:cubicBezTo>
                  <a:pt x="15269" y="3924"/>
                  <a:pt x="15177" y="3799"/>
                  <a:pt x="15154" y="3760"/>
                </a:cubicBezTo>
                <a:cubicBezTo>
                  <a:pt x="15124" y="3715"/>
                  <a:pt x="15185" y="3704"/>
                  <a:pt x="15223" y="3681"/>
                </a:cubicBezTo>
                <a:cubicBezTo>
                  <a:pt x="15260" y="3664"/>
                  <a:pt x="15298" y="3631"/>
                  <a:pt x="15298" y="3592"/>
                </a:cubicBezTo>
                <a:cubicBezTo>
                  <a:pt x="15306" y="3558"/>
                  <a:pt x="15261" y="3552"/>
                  <a:pt x="15246" y="3456"/>
                </a:cubicBezTo>
                <a:cubicBezTo>
                  <a:pt x="15239" y="3411"/>
                  <a:pt x="15209" y="3350"/>
                  <a:pt x="15277" y="3339"/>
                </a:cubicBezTo>
                <a:cubicBezTo>
                  <a:pt x="15315" y="3333"/>
                  <a:pt x="15458" y="3311"/>
                  <a:pt x="15511" y="3216"/>
                </a:cubicBezTo>
                <a:cubicBezTo>
                  <a:pt x="15556" y="3120"/>
                  <a:pt x="15480" y="3025"/>
                  <a:pt x="15442" y="2991"/>
                </a:cubicBezTo>
                <a:cubicBezTo>
                  <a:pt x="15412" y="2963"/>
                  <a:pt x="15351" y="2894"/>
                  <a:pt x="15336" y="2872"/>
                </a:cubicBezTo>
                <a:cubicBezTo>
                  <a:pt x="15313" y="2849"/>
                  <a:pt x="15245" y="2794"/>
                  <a:pt x="15230" y="2766"/>
                </a:cubicBezTo>
                <a:cubicBezTo>
                  <a:pt x="15215" y="2744"/>
                  <a:pt x="15171" y="2664"/>
                  <a:pt x="15164" y="2619"/>
                </a:cubicBezTo>
                <a:cubicBezTo>
                  <a:pt x="15156" y="2574"/>
                  <a:pt x="15139" y="2558"/>
                  <a:pt x="15192" y="2468"/>
                </a:cubicBezTo>
                <a:cubicBezTo>
                  <a:pt x="15237" y="2378"/>
                  <a:pt x="15275" y="2327"/>
                  <a:pt x="15298" y="2276"/>
                </a:cubicBezTo>
                <a:cubicBezTo>
                  <a:pt x="15321" y="2231"/>
                  <a:pt x="15366" y="2108"/>
                  <a:pt x="15374" y="2023"/>
                </a:cubicBezTo>
                <a:cubicBezTo>
                  <a:pt x="15381" y="1945"/>
                  <a:pt x="15397" y="1838"/>
                  <a:pt x="15329" y="1658"/>
                </a:cubicBezTo>
                <a:cubicBezTo>
                  <a:pt x="15268" y="1507"/>
                  <a:pt x="15179" y="1422"/>
                  <a:pt x="15126" y="1377"/>
                </a:cubicBezTo>
                <a:cubicBezTo>
                  <a:pt x="15133" y="1372"/>
                  <a:pt x="15359" y="1175"/>
                  <a:pt x="15253" y="1035"/>
                </a:cubicBezTo>
                <a:cubicBezTo>
                  <a:pt x="15193" y="951"/>
                  <a:pt x="15058" y="765"/>
                  <a:pt x="14710" y="642"/>
                </a:cubicBezTo>
                <a:cubicBezTo>
                  <a:pt x="14272" y="484"/>
                  <a:pt x="14036" y="12"/>
                  <a:pt x="12654" y="1"/>
                </a:cubicBezTo>
                <a:close/>
                <a:moveTo>
                  <a:pt x="9242" y="7253"/>
                </a:moveTo>
                <a:cubicBezTo>
                  <a:pt x="9253" y="7258"/>
                  <a:pt x="9254" y="7271"/>
                  <a:pt x="9247" y="7283"/>
                </a:cubicBezTo>
                <a:cubicBezTo>
                  <a:pt x="9111" y="7569"/>
                  <a:pt x="9034" y="7743"/>
                  <a:pt x="8883" y="8182"/>
                </a:cubicBezTo>
                <a:cubicBezTo>
                  <a:pt x="8709" y="8710"/>
                  <a:pt x="8657" y="9526"/>
                  <a:pt x="8650" y="9987"/>
                </a:cubicBezTo>
                <a:cubicBezTo>
                  <a:pt x="8657" y="10088"/>
                  <a:pt x="8507" y="10412"/>
                  <a:pt x="8402" y="10373"/>
                </a:cubicBezTo>
                <a:cubicBezTo>
                  <a:pt x="8371" y="10328"/>
                  <a:pt x="8333" y="10284"/>
                  <a:pt x="8333" y="10273"/>
                </a:cubicBezTo>
                <a:cubicBezTo>
                  <a:pt x="8333" y="10222"/>
                  <a:pt x="8128" y="9610"/>
                  <a:pt x="8203" y="8840"/>
                </a:cubicBezTo>
                <a:cubicBezTo>
                  <a:pt x="8264" y="8289"/>
                  <a:pt x="8136" y="7879"/>
                  <a:pt x="8114" y="7727"/>
                </a:cubicBezTo>
                <a:cubicBezTo>
                  <a:pt x="8114" y="7721"/>
                  <a:pt x="8128" y="7699"/>
                  <a:pt x="8158" y="7671"/>
                </a:cubicBezTo>
                <a:cubicBezTo>
                  <a:pt x="8234" y="7755"/>
                  <a:pt x="8296" y="7817"/>
                  <a:pt x="8326" y="7839"/>
                </a:cubicBezTo>
                <a:cubicBezTo>
                  <a:pt x="8402" y="7912"/>
                  <a:pt x="8468" y="7844"/>
                  <a:pt x="8468" y="7844"/>
                </a:cubicBezTo>
                <a:cubicBezTo>
                  <a:pt x="8468" y="7844"/>
                  <a:pt x="9170" y="7289"/>
                  <a:pt x="9185" y="7272"/>
                </a:cubicBezTo>
                <a:cubicBezTo>
                  <a:pt x="9212" y="7250"/>
                  <a:pt x="9232" y="7247"/>
                  <a:pt x="9242" y="7253"/>
                </a:cubicBezTo>
                <a:close/>
              </a:path>
            </a:pathLst>
          </a:custGeom>
          <a:solidFill>
            <a:srgbClr val="0096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9" name="100%"/>
          <p:cNvSpPr txBox="1"/>
          <p:nvPr>
            <p:ph type="body" idx="1"/>
          </p:nvPr>
        </p:nvSpPr>
        <p:spPr>
          <a:prstGeom prst="rect">
            <a:avLst/>
          </a:prstGeom>
        </p:spPr>
        <p:txBody>
          <a:bodyPr/>
          <a:lstStyle/>
          <a:p>
            <a:pPr/>
          </a:p>
        </p:txBody>
      </p:sp>
      <p:sp>
        <p:nvSpPr>
          <p:cNvPr id="1770" name="Fact information"/>
          <p:cNvSpPr txBox="1"/>
          <p:nvPr>
            <p:ph type="body" idx="21"/>
          </p:nvPr>
        </p:nvSpPr>
        <p:spPr>
          <a:prstGeom prst="rect">
            <a:avLst/>
          </a:prstGeom>
        </p:spPr>
        <p:txBody>
          <a:bodyPr/>
          <a:lstStyle/>
          <a:p>
            <a:pPr/>
          </a:p>
        </p:txBody>
      </p:sp>
      <p:pic>
        <p:nvPicPr>
          <p:cNvPr id="1771"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772"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73"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774"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75"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776"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77"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78" name="Male"/>
          <p:cNvSpPr/>
          <p:nvPr/>
        </p:nvSpPr>
        <p:spPr>
          <a:xfrm>
            <a:off x="8390398"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79" name="Male"/>
          <p:cNvSpPr/>
          <p:nvPr/>
        </p:nvSpPr>
        <p:spPr>
          <a:xfrm>
            <a:off x="10772715" y="6866466"/>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80"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81"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82"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83" name="Runner on Second &amp; Third Fly Ball to the outfiel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&amp; Third Fly Ball to the outfield.</a:t>
            </a:r>
          </a:p>
        </p:txBody>
      </p:sp>
      <p:sp>
        <p:nvSpPr>
          <p:cNvPr id="1784" name="U1 treats this just like a runner on second only. Takes tag of R2  and play into third."/>
          <p:cNvSpPr txBox="1"/>
          <p:nvPr/>
        </p:nvSpPr>
        <p:spPr>
          <a:xfrm>
            <a:off x="2573840" y="8706707"/>
            <a:ext cx="555460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treats this just like a runner on second only. Takes tag of R2  and play into third.</a:t>
            </a:r>
          </a:p>
        </p:txBody>
      </p:sp>
      <p:sp>
        <p:nvSpPr>
          <p:cNvPr id="1785" name="PU tries to get a good angle and takes the tag at Third of R3 and retreats home after the catch"/>
          <p:cNvSpPr txBox="1"/>
          <p:nvPr/>
        </p:nvSpPr>
        <p:spPr>
          <a:xfrm>
            <a:off x="16352008" y="913386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tries to get a good angle and takes the tag at Third of R3 and retreats home after the catch</a:t>
            </a:r>
          </a:p>
        </p:txBody>
      </p:sp>
      <p:sp>
        <p:nvSpPr>
          <p:cNvPr id="1786" name="Baseball"/>
          <p:cNvSpPr/>
          <p:nvPr/>
        </p:nvSpPr>
        <p:spPr>
          <a:xfrm>
            <a:off x="8323892" y="2158831"/>
            <a:ext cx="539021" cy="5390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787" name="Child at Play"/>
          <p:cNvSpPr/>
          <p:nvPr/>
        </p:nvSpPr>
        <p:spPr>
          <a:xfrm>
            <a:off x="14809668" y="9344602"/>
            <a:ext cx="807468" cy="1095543"/>
          </a:xfrm>
          <a:custGeom>
            <a:avLst/>
            <a:gdLst/>
            <a:ahLst/>
            <a:cxnLst>
              <a:cxn ang="0">
                <a:pos x="wd2" y="hd2"/>
              </a:cxn>
              <a:cxn ang="5400000">
                <a:pos x="wd2" y="hd2"/>
              </a:cxn>
              <a:cxn ang="10800000">
                <a:pos x="wd2" y="hd2"/>
              </a:cxn>
              <a:cxn ang="16200000">
                <a:pos x="wd2" y="hd2"/>
              </a:cxn>
            </a:cxnLst>
            <a:rect l="0" t="0" r="r" b="b"/>
            <a:pathLst>
              <a:path w="21386" h="21580" fill="norm" stroke="1" extrusionOk="0">
                <a:moveTo>
                  <a:pt x="12654" y="1"/>
                </a:moveTo>
                <a:cubicBezTo>
                  <a:pt x="12170" y="-5"/>
                  <a:pt x="12012" y="52"/>
                  <a:pt x="12012" y="52"/>
                </a:cubicBezTo>
                <a:lnTo>
                  <a:pt x="11943" y="80"/>
                </a:lnTo>
                <a:cubicBezTo>
                  <a:pt x="11837" y="63"/>
                  <a:pt x="11641" y="46"/>
                  <a:pt x="11256" y="141"/>
                </a:cubicBezTo>
                <a:cubicBezTo>
                  <a:pt x="10863" y="259"/>
                  <a:pt x="9776" y="725"/>
                  <a:pt x="10033" y="2169"/>
                </a:cubicBezTo>
                <a:cubicBezTo>
                  <a:pt x="10162" y="2894"/>
                  <a:pt x="10621" y="3103"/>
                  <a:pt x="11074" y="3479"/>
                </a:cubicBezTo>
                <a:cubicBezTo>
                  <a:pt x="11278" y="3648"/>
                  <a:pt x="11369" y="3856"/>
                  <a:pt x="11369" y="3901"/>
                </a:cubicBezTo>
                <a:cubicBezTo>
                  <a:pt x="11362" y="4080"/>
                  <a:pt x="11332" y="4188"/>
                  <a:pt x="11294" y="4261"/>
                </a:cubicBezTo>
                <a:cubicBezTo>
                  <a:pt x="11165" y="4244"/>
                  <a:pt x="11082" y="4192"/>
                  <a:pt x="10923" y="4271"/>
                </a:cubicBezTo>
                <a:cubicBezTo>
                  <a:pt x="10908" y="4277"/>
                  <a:pt x="10856" y="4322"/>
                  <a:pt x="10803" y="4373"/>
                </a:cubicBezTo>
                <a:cubicBezTo>
                  <a:pt x="10621" y="4435"/>
                  <a:pt x="8906" y="5227"/>
                  <a:pt x="7290" y="6503"/>
                </a:cubicBezTo>
                <a:cubicBezTo>
                  <a:pt x="7282" y="6509"/>
                  <a:pt x="7282" y="6508"/>
                  <a:pt x="7282" y="6513"/>
                </a:cubicBezTo>
                <a:cubicBezTo>
                  <a:pt x="7260" y="6525"/>
                  <a:pt x="7245" y="6541"/>
                  <a:pt x="7245" y="6547"/>
                </a:cubicBezTo>
                <a:cubicBezTo>
                  <a:pt x="7177" y="6609"/>
                  <a:pt x="6503" y="7013"/>
                  <a:pt x="6466" y="7249"/>
                </a:cubicBezTo>
                <a:cubicBezTo>
                  <a:pt x="6435" y="7485"/>
                  <a:pt x="6595" y="8176"/>
                  <a:pt x="6791" y="8794"/>
                </a:cubicBezTo>
                <a:cubicBezTo>
                  <a:pt x="7026" y="9519"/>
                  <a:pt x="7463" y="10352"/>
                  <a:pt x="7441" y="10610"/>
                </a:cubicBezTo>
                <a:cubicBezTo>
                  <a:pt x="7433" y="10683"/>
                  <a:pt x="7312" y="10986"/>
                  <a:pt x="7372" y="11126"/>
                </a:cubicBezTo>
                <a:cubicBezTo>
                  <a:pt x="7486" y="11385"/>
                  <a:pt x="7843" y="11492"/>
                  <a:pt x="7835" y="11627"/>
                </a:cubicBezTo>
                <a:cubicBezTo>
                  <a:pt x="7820" y="11818"/>
                  <a:pt x="7901" y="11914"/>
                  <a:pt x="8014" y="11959"/>
                </a:cubicBezTo>
                <a:cubicBezTo>
                  <a:pt x="8007" y="12195"/>
                  <a:pt x="8007" y="12391"/>
                  <a:pt x="8007" y="12470"/>
                </a:cubicBezTo>
                <a:cubicBezTo>
                  <a:pt x="8015" y="12565"/>
                  <a:pt x="8037" y="13133"/>
                  <a:pt x="8014" y="13228"/>
                </a:cubicBezTo>
                <a:cubicBezTo>
                  <a:pt x="7818" y="14251"/>
                  <a:pt x="7221" y="14958"/>
                  <a:pt x="7183" y="15009"/>
                </a:cubicBezTo>
                <a:cubicBezTo>
                  <a:pt x="7146" y="15059"/>
                  <a:pt x="7078" y="15168"/>
                  <a:pt x="7101" y="15212"/>
                </a:cubicBezTo>
                <a:cubicBezTo>
                  <a:pt x="7154" y="15308"/>
                  <a:pt x="7327" y="15381"/>
                  <a:pt x="7478" y="15465"/>
                </a:cubicBezTo>
                <a:cubicBezTo>
                  <a:pt x="7539" y="15499"/>
                  <a:pt x="7646" y="15550"/>
                  <a:pt x="7766" y="15606"/>
                </a:cubicBezTo>
                <a:lnTo>
                  <a:pt x="7743" y="15667"/>
                </a:lnTo>
                <a:cubicBezTo>
                  <a:pt x="7728" y="15701"/>
                  <a:pt x="7691" y="15728"/>
                  <a:pt x="7646" y="15734"/>
                </a:cubicBezTo>
                <a:cubicBezTo>
                  <a:pt x="7072" y="15796"/>
                  <a:pt x="6535" y="15835"/>
                  <a:pt x="5833" y="16020"/>
                </a:cubicBezTo>
                <a:cubicBezTo>
                  <a:pt x="4548" y="16363"/>
                  <a:pt x="3966" y="16757"/>
                  <a:pt x="2629" y="17077"/>
                </a:cubicBezTo>
                <a:cubicBezTo>
                  <a:pt x="2606" y="17066"/>
                  <a:pt x="2584" y="17055"/>
                  <a:pt x="2553" y="17044"/>
                </a:cubicBezTo>
                <a:cubicBezTo>
                  <a:pt x="2508" y="17033"/>
                  <a:pt x="2440" y="17044"/>
                  <a:pt x="2440" y="17044"/>
                </a:cubicBezTo>
                <a:cubicBezTo>
                  <a:pt x="2228" y="16903"/>
                  <a:pt x="2161" y="16881"/>
                  <a:pt x="1829" y="16824"/>
                </a:cubicBezTo>
                <a:cubicBezTo>
                  <a:pt x="1564" y="16785"/>
                  <a:pt x="1283" y="16824"/>
                  <a:pt x="1283" y="16824"/>
                </a:cubicBezTo>
                <a:cubicBezTo>
                  <a:pt x="1124" y="16785"/>
                  <a:pt x="1005" y="16752"/>
                  <a:pt x="853" y="16791"/>
                </a:cubicBezTo>
                <a:cubicBezTo>
                  <a:pt x="612" y="16864"/>
                  <a:pt x="557" y="16942"/>
                  <a:pt x="497" y="17077"/>
                </a:cubicBezTo>
                <a:lnTo>
                  <a:pt x="317" y="17453"/>
                </a:lnTo>
                <a:cubicBezTo>
                  <a:pt x="257" y="17588"/>
                  <a:pt x="263" y="17728"/>
                  <a:pt x="339" y="17846"/>
                </a:cubicBezTo>
                <a:cubicBezTo>
                  <a:pt x="392" y="17964"/>
                  <a:pt x="437" y="18112"/>
                  <a:pt x="369" y="18303"/>
                </a:cubicBezTo>
                <a:cubicBezTo>
                  <a:pt x="301" y="18500"/>
                  <a:pt x="150" y="18442"/>
                  <a:pt x="29" y="18881"/>
                </a:cubicBezTo>
                <a:cubicBezTo>
                  <a:pt x="-99" y="19319"/>
                  <a:pt x="233" y="20005"/>
                  <a:pt x="263" y="20083"/>
                </a:cubicBezTo>
                <a:cubicBezTo>
                  <a:pt x="301" y="20162"/>
                  <a:pt x="565" y="20382"/>
                  <a:pt x="905" y="20270"/>
                </a:cubicBezTo>
                <a:cubicBezTo>
                  <a:pt x="1238" y="20157"/>
                  <a:pt x="1133" y="19785"/>
                  <a:pt x="1269" y="19476"/>
                </a:cubicBezTo>
                <a:cubicBezTo>
                  <a:pt x="1405" y="19167"/>
                  <a:pt x="1608" y="19060"/>
                  <a:pt x="1699" y="18853"/>
                </a:cubicBezTo>
                <a:cubicBezTo>
                  <a:pt x="1827" y="18577"/>
                  <a:pt x="2727" y="18365"/>
                  <a:pt x="2818" y="18106"/>
                </a:cubicBezTo>
                <a:cubicBezTo>
                  <a:pt x="3717" y="17898"/>
                  <a:pt x="5400" y="17678"/>
                  <a:pt x="6126" y="17537"/>
                </a:cubicBezTo>
                <a:cubicBezTo>
                  <a:pt x="6904" y="17391"/>
                  <a:pt x="8808" y="17016"/>
                  <a:pt x="8808" y="17016"/>
                </a:cubicBezTo>
                <a:cubicBezTo>
                  <a:pt x="8921" y="16993"/>
                  <a:pt x="9029" y="16954"/>
                  <a:pt x="9119" y="16909"/>
                </a:cubicBezTo>
                <a:cubicBezTo>
                  <a:pt x="9263" y="16841"/>
                  <a:pt x="9459" y="16628"/>
                  <a:pt x="9466" y="16622"/>
                </a:cubicBezTo>
                <a:lnTo>
                  <a:pt x="9752" y="16319"/>
                </a:lnTo>
                <a:cubicBezTo>
                  <a:pt x="9858" y="16347"/>
                  <a:pt x="10192" y="16240"/>
                  <a:pt x="10260" y="16155"/>
                </a:cubicBezTo>
                <a:cubicBezTo>
                  <a:pt x="10592" y="15734"/>
                  <a:pt x="11468" y="14549"/>
                  <a:pt x="11521" y="14487"/>
                </a:cubicBezTo>
                <a:cubicBezTo>
                  <a:pt x="11573" y="14431"/>
                  <a:pt x="11642" y="14357"/>
                  <a:pt x="11740" y="14419"/>
                </a:cubicBezTo>
                <a:cubicBezTo>
                  <a:pt x="11793" y="14452"/>
                  <a:pt x="12141" y="14712"/>
                  <a:pt x="12715" y="15162"/>
                </a:cubicBezTo>
                <a:cubicBezTo>
                  <a:pt x="13463" y="15752"/>
                  <a:pt x="14006" y="15959"/>
                  <a:pt x="14059" y="15982"/>
                </a:cubicBezTo>
                <a:cubicBezTo>
                  <a:pt x="14263" y="16060"/>
                  <a:pt x="14702" y="15505"/>
                  <a:pt x="14831" y="15353"/>
                </a:cubicBezTo>
                <a:lnTo>
                  <a:pt x="14861" y="15363"/>
                </a:lnTo>
                <a:cubicBezTo>
                  <a:pt x="14907" y="15380"/>
                  <a:pt x="14928" y="15419"/>
                  <a:pt x="14920" y="15453"/>
                </a:cubicBezTo>
                <a:cubicBezTo>
                  <a:pt x="14822" y="15846"/>
                  <a:pt x="14823" y="16437"/>
                  <a:pt x="15020" y="17039"/>
                </a:cubicBezTo>
                <a:cubicBezTo>
                  <a:pt x="15352" y="18033"/>
                  <a:pt x="16053" y="18713"/>
                  <a:pt x="16212" y="18921"/>
                </a:cubicBezTo>
                <a:cubicBezTo>
                  <a:pt x="16439" y="19213"/>
                  <a:pt x="16568" y="19657"/>
                  <a:pt x="16568" y="19657"/>
                </a:cubicBezTo>
                <a:cubicBezTo>
                  <a:pt x="16629" y="19859"/>
                  <a:pt x="16651" y="19982"/>
                  <a:pt x="16651" y="19971"/>
                </a:cubicBezTo>
                <a:cubicBezTo>
                  <a:pt x="16659" y="19982"/>
                  <a:pt x="16658" y="20006"/>
                  <a:pt x="16665" y="20017"/>
                </a:cubicBezTo>
                <a:cubicBezTo>
                  <a:pt x="16665" y="20028"/>
                  <a:pt x="16650" y="20028"/>
                  <a:pt x="16627" y="20050"/>
                </a:cubicBezTo>
                <a:cubicBezTo>
                  <a:pt x="16582" y="20078"/>
                  <a:pt x="16590" y="20111"/>
                  <a:pt x="16620" y="20178"/>
                </a:cubicBezTo>
                <a:cubicBezTo>
                  <a:pt x="16628" y="20190"/>
                  <a:pt x="16599" y="20207"/>
                  <a:pt x="16561" y="20280"/>
                </a:cubicBezTo>
                <a:cubicBezTo>
                  <a:pt x="16523" y="20353"/>
                  <a:pt x="16561" y="20668"/>
                  <a:pt x="16599" y="20809"/>
                </a:cubicBezTo>
                <a:cubicBezTo>
                  <a:pt x="16637" y="20932"/>
                  <a:pt x="16778" y="21134"/>
                  <a:pt x="16816" y="21184"/>
                </a:cubicBezTo>
                <a:cubicBezTo>
                  <a:pt x="16824" y="21190"/>
                  <a:pt x="16826" y="21202"/>
                  <a:pt x="16826" y="21207"/>
                </a:cubicBezTo>
                <a:cubicBezTo>
                  <a:pt x="16856" y="21331"/>
                  <a:pt x="16901" y="21437"/>
                  <a:pt x="17015" y="21499"/>
                </a:cubicBezTo>
                <a:cubicBezTo>
                  <a:pt x="17135" y="21566"/>
                  <a:pt x="17354" y="21595"/>
                  <a:pt x="17551" y="21573"/>
                </a:cubicBezTo>
                <a:lnTo>
                  <a:pt x="18025" y="21499"/>
                </a:lnTo>
                <a:cubicBezTo>
                  <a:pt x="18222" y="21471"/>
                  <a:pt x="18389" y="21386"/>
                  <a:pt x="18495" y="21274"/>
                </a:cubicBezTo>
                <a:cubicBezTo>
                  <a:pt x="18616" y="21178"/>
                  <a:pt x="18766" y="21066"/>
                  <a:pt x="19038" y="21016"/>
                </a:cubicBezTo>
                <a:cubicBezTo>
                  <a:pt x="19310" y="20960"/>
                  <a:pt x="19326" y="21090"/>
                  <a:pt x="19930" y="20944"/>
                </a:cubicBezTo>
                <a:cubicBezTo>
                  <a:pt x="20535" y="20798"/>
                  <a:pt x="21198" y="20219"/>
                  <a:pt x="21274" y="20157"/>
                </a:cubicBezTo>
                <a:cubicBezTo>
                  <a:pt x="21372" y="20118"/>
                  <a:pt x="21501" y="19820"/>
                  <a:pt x="21191" y="19652"/>
                </a:cubicBezTo>
                <a:cubicBezTo>
                  <a:pt x="20874" y="19483"/>
                  <a:pt x="20481" y="19747"/>
                  <a:pt x="20027" y="19820"/>
                </a:cubicBezTo>
                <a:cubicBezTo>
                  <a:pt x="19581" y="19888"/>
                  <a:pt x="19302" y="19781"/>
                  <a:pt x="19000" y="19764"/>
                </a:cubicBezTo>
                <a:cubicBezTo>
                  <a:pt x="18698" y="19753"/>
                  <a:pt x="18284" y="19567"/>
                  <a:pt x="18186" y="19539"/>
                </a:cubicBezTo>
                <a:cubicBezTo>
                  <a:pt x="18163" y="19528"/>
                  <a:pt x="18133" y="19527"/>
                  <a:pt x="18110" y="19527"/>
                </a:cubicBezTo>
                <a:cubicBezTo>
                  <a:pt x="18050" y="19527"/>
                  <a:pt x="18002" y="19499"/>
                  <a:pt x="17987" y="19460"/>
                </a:cubicBezTo>
                <a:cubicBezTo>
                  <a:pt x="17882" y="19067"/>
                  <a:pt x="17452" y="17460"/>
                  <a:pt x="17362" y="17156"/>
                </a:cubicBezTo>
                <a:cubicBezTo>
                  <a:pt x="17127" y="16386"/>
                  <a:pt x="16704" y="15514"/>
                  <a:pt x="16689" y="15430"/>
                </a:cubicBezTo>
                <a:cubicBezTo>
                  <a:pt x="16659" y="15262"/>
                  <a:pt x="16710" y="15077"/>
                  <a:pt x="16703" y="14881"/>
                </a:cubicBezTo>
                <a:cubicBezTo>
                  <a:pt x="16695" y="14813"/>
                  <a:pt x="16667" y="14521"/>
                  <a:pt x="16455" y="14370"/>
                </a:cubicBezTo>
                <a:lnTo>
                  <a:pt x="16349" y="14278"/>
                </a:lnTo>
                <a:cubicBezTo>
                  <a:pt x="16364" y="14233"/>
                  <a:pt x="16122" y="13919"/>
                  <a:pt x="16084" y="13880"/>
                </a:cubicBezTo>
                <a:cubicBezTo>
                  <a:pt x="15722" y="13526"/>
                  <a:pt x="15215" y="13094"/>
                  <a:pt x="14580" y="12600"/>
                </a:cubicBezTo>
                <a:cubicBezTo>
                  <a:pt x="14074" y="12206"/>
                  <a:pt x="13614" y="11885"/>
                  <a:pt x="13282" y="11660"/>
                </a:cubicBezTo>
                <a:cubicBezTo>
                  <a:pt x="13357" y="11632"/>
                  <a:pt x="13991" y="11515"/>
                  <a:pt x="14014" y="11425"/>
                </a:cubicBezTo>
                <a:cubicBezTo>
                  <a:pt x="14014" y="11425"/>
                  <a:pt x="14014" y="11199"/>
                  <a:pt x="14044" y="10227"/>
                </a:cubicBezTo>
                <a:cubicBezTo>
                  <a:pt x="14082" y="8974"/>
                  <a:pt x="14233" y="8575"/>
                  <a:pt x="14233" y="8575"/>
                </a:cubicBezTo>
                <a:cubicBezTo>
                  <a:pt x="14256" y="8496"/>
                  <a:pt x="14400" y="8481"/>
                  <a:pt x="14453" y="8554"/>
                </a:cubicBezTo>
                <a:lnTo>
                  <a:pt x="14543" y="8687"/>
                </a:lnTo>
                <a:cubicBezTo>
                  <a:pt x="14573" y="8732"/>
                  <a:pt x="14618" y="8778"/>
                  <a:pt x="14663" y="8812"/>
                </a:cubicBezTo>
                <a:cubicBezTo>
                  <a:pt x="14671" y="8818"/>
                  <a:pt x="14679" y="8829"/>
                  <a:pt x="14687" y="8840"/>
                </a:cubicBezTo>
                <a:cubicBezTo>
                  <a:pt x="14785" y="9026"/>
                  <a:pt x="15102" y="9121"/>
                  <a:pt x="15411" y="9065"/>
                </a:cubicBezTo>
                <a:cubicBezTo>
                  <a:pt x="15411" y="9065"/>
                  <a:pt x="16417" y="8930"/>
                  <a:pt x="17211" y="8789"/>
                </a:cubicBezTo>
                <a:cubicBezTo>
                  <a:pt x="17755" y="8694"/>
                  <a:pt x="18941" y="8418"/>
                  <a:pt x="19175" y="8368"/>
                </a:cubicBezTo>
                <a:cubicBezTo>
                  <a:pt x="19296" y="8323"/>
                  <a:pt x="19461" y="8345"/>
                  <a:pt x="19491" y="8345"/>
                </a:cubicBezTo>
                <a:cubicBezTo>
                  <a:pt x="19665" y="8345"/>
                  <a:pt x="19878" y="8316"/>
                  <a:pt x="19999" y="8294"/>
                </a:cubicBezTo>
                <a:cubicBezTo>
                  <a:pt x="19999" y="8294"/>
                  <a:pt x="20383" y="8205"/>
                  <a:pt x="20473" y="8171"/>
                </a:cubicBezTo>
                <a:cubicBezTo>
                  <a:pt x="20829" y="8076"/>
                  <a:pt x="20693" y="7857"/>
                  <a:pt x="20700" y="7655"/>
                </a:cubicBezTo>
                <a:cubicBezTo>
                  <a:pt x="20708" y="7458"/>
                  <a:pt x="20669" y="7300"/>
                  <a:pt x="20669" y="7300"/>
                </a:cubicBezTo>
                <a:cubicBezTo>
                  <a:pt x="20669" y="7300"/>
                  <a:pt x="20730" y="7137"/>
                  <a:pt x="20625" y="7047"/>
                </a:cubicBezTo>
                <a:cubicBezTo>
                  <a:pt x="20511" y="6952"/>
                  <a:pt x="19998" y="7081"/>
                  <a:pt x="19635" y="7126"/>
                </a:cubicBezTo>
                <a:cubicBezTo>
                  <a:pt x="19605" y="7138"/>
                  <a:pt x="19508" y="7160"/>
                  <a:pt x="19470" y="7160"/>
                </a:cubicBezTo>
                <a:cubicBezTo>
                  <a:pt x="19311" y="7154"/>
                  <a:pt x="19190" y="7170"/>
                  <a:pt x="19144" y="7254"/>
                </a:cubicBezTo>
                <a:cubicBezTo>
                  <a:pt x="19061" y="7316"/>
                  <a:pt x="19015" y="7575"/>
                  <a:pt x="18962" y="7620"/>
                </a:cubicBezTo>
                <a:cubicBezTo>
                  <a:pt x="18864" y="7743"/>
                  <a:pt x="18329" y="7728"/>
                  <a:pt x="17022" y="7801"/>
                </a:cubicBezTo>
                <a:cubicBezTo>
                  <a:pt x="16531" y="7823"/>
                  <a:pt x="16063" y="7834"/>
                  <a:pt x="15881" y="7839"/>
                </a:cubicBezTo>
                <a:cubicBezTo>
                  <a:pt x="15836" y="7839"/>
                  <a:pt x="15791" y="7823"/>
                  <a:pt x="15768" y="7795"/>
                </a:cubicBezTo>
                <a:lnTo>
                  <a:pt x="15397" y="7261"/>
                </a:lnTo>
                <a:cubicBezTo>
                  <a:pt x="15337" y="7132"/>
                  <a:pt x="15313" y="6907"/>
                  <a:pt x="14927" y="6222"/>
                </a:cubicBezTo>
                <a:cubicBezTo>
                  <a:pt x="14897" y="6177"/>
                  <a:pt x="14528" y="5181"/>
                  <a:pt x="14415" y="5030"/>
                </a:cubicBezTo>
                <a:cubicBezTo>
                  <a:pt x="14370" y="4973"/>
                  <a:pt x="14362" y="4883"/>
                  <a:pt x="14113" y="4726"/>
                </a:cubicBezTo>
                <a:cubicBezTo>
                  <a:pt x="13947" y="4625"/>
                  <a:pt x="13598" y="4608"/>
                  <a:pt x="13379" y="4614"/>
                </a:cubicBezTo>
                <a:cubicBezTo>
                  <a:pt x="13348" y="4546"/>
                  <a:pt x="13343" y="4469"/>
                  <a:pt x="13388" y="4424"/>
                </a:cubicBezTo>
                <a:cubicBezTo>
                  <a:pt x="13464" y="4345"/>
                  <a:pt x="13667" y="4389"/>
                  <a:pt x="13931" y="4417"/>
                </a:cubicBezTo>
                <a:cubicBezTo>
                  <a:pt x="14075" y="4434"/>
                  <a:pt x="14474" y="4452"/>
                  <a:pt x="14587" y="4429"/>
                </a:cubicBezTo>
                <a:cubicBezTo>
                  <a:pt x="14731" y="4401"/>
                  <a:pt x="14837" y="4311"/>
                  <a:pt x="14852" y="4227"/>
                </a:cubicBezTo>
                <a:cubicBezTo>
                  <a:pt x="14859" y="4171"/>
                  <a:pt x="14867" y="4098"/>
                  <a:pt x="14890" y="4059"/>
                </a:cubicBezTo>
                <a:cubicBezTo>
                  <a:pt x="14935" y="3986"/>
                  <a:pt x="15058" y="3957"/>
                  <a:pt x="15126" y="3946"/>
                </a:cubicBezTo>
                <a:cubicBezTo>
                  <a:pt x="15269" y="3924"/>
                  <a:pt x="15177" y="3799"/>
                  <a:pt x="15154" y="3760"/>
                </a:cubicBezTo>
                <a:cubicBezTo>
                  <a:pt x="15124" y="3715"/>
                  <a:pt x="15185" y="3704"/>
                  <a:pt x="15223" y="3681"/>
                </a:cubicBezTo>
                <a:cubicBezTo>
                  <a:pt x="15260" y="3664"/>
                  <a:pt x="15298" y="3631"/>
                  <a:pt x="15298" y="3592"/>
                </a:cubicBezTo>
                <a:cubicBezTo>
                  <a:pt x="15306" y="3558"/>
                  <a:pt x="15261" y="3552"/>
                  <a:pt x="15246" y="3456"/>
                </a:cubicBezTo>
                <a:cubicBezTo>
                  <a:pt x="15239" y="3411"/>
                  <a:pt x="15209" y="3350"/>
                  <a:pt x="15277" y="3339"/>
                </a:cubicBezTo>
                <a:cubicBezTo>
                  <a:pt x="15315" y="3333"/>
                  <a:pt x="15458" y="3311"/>
                  <a:pt x="15511" y="3216"/>
                </a:cubicBezTo>
                <a:cubicBezTo>
                  <a:pt x="15556" y="3120"/>
                  <a:pt x="15480" y="3025"/>
                  <a:pt x="15442" y="2991"/>
                </a:cubicBezTo>
                <a:cubicBezTo>
                  <a:pt x="15412" y="2963"/>
                  <a:pt x="15351" y="2894"/>
                  <a:pt x="15336" y="2872"/>
                </a:cubicBezTo>
                <a:cubicBezTo>
                  <a:pt x="15313" y="2849"/>
                  <a:pt x="15245" y="2794"/>
                  <a:pt x="15230" y="2766"/>
                </a:cubicBezTo>
                <a:cubicBezTo>
                  <a:pt x="15215" y="2744"/>
                  <a:pt x="15171" y="2664"/>
                  <a:pt x="15164" y="2619"/>
                </a:cubicBezTo>
                <a:cubicBezTo>
                  <a:pt x="15156" y="2574"/>
                  <a:pt x="15139" y="2558"/>
                  <a:pt x="15192" y="2468"/>
                </a:cubicBezTo>
                <a:cubicBezTo>
                  <a:pt x="15237" y="2378"/>
                  <a:pt x="15275" y="2327"/>
                  <a:pt x="15298" y="2276"/>
                </a:cubicBezTo>
                <a:cubicBezTo>
                  <a:pt x="15321" y="2231"/>
                  <a:pt x="15366" y="2108"/>
                  <a:pt x="15374" y="2023"/>
                </a:cubicBezTo>
                <a:cubicBezTo>
                  <a:pt x="15381" y="1945"/>
                  <a:pt x="15397" y="1838"/>
                  <a:pt x="15329" y="1658"/>
                </a:cubicBezTo>
                <a:cubicBezTo>
                  <a:pt x="15268" y="1507"/>
                  <a:pt x="15179" y="1422"/>
                  <a:pt x="15126" y="1377"/>
                </a:cubicBezTo>
                <a:cubicBezTo>
                  <a:pt x="15133" y="1372"/>
                  <a:pt x="15359" y="1175"/>
                  <a:pt x="15253" y="1035"/>
                </a:cubicBezTo>
                <a:cubicBezTo>
                  <a:pt x="15193" y="951"/>
                  <a:pt x="15058" y="765"/>
                  <a:pt x="14710" y="642"/>
                </a:cubicBezTo>
                <a:cubicBezTo>
                  <a:pt x="14272" y="484"/>
                  <a:pt x="14036" y="12"/>
                  <a:pt x="12654" y="1"/>
                </a:cubicBezTo>
                <a:close/>
                <a:moveTo>
                  <a:pt x="9242" y="7253"/>
                </a:moveTo>
                <a:cubicBezTo>
                  <a:pt x="9253" y="7258"/>
                  <a:pt x="9254" y="7271"/>
                  <a:pt x="9247" y="7283"/>
                </a:cubicBezTo>
                <a:cubicBezTo>
                  <a:pt x="9111" y="7569"/>
                  <a:pt x="9034" y="7743"/>
                  <a:pt x="8883" y="8182"/>
                </a:cubicBezTo>
                <a:cubicBezTo>
                  <a:pt x="8709" y="8710"/>
                  <a:pt x="8657" y="9526"/>
                  <a:pt x="8650" y="9987"/>
                </a:cubicBezTo>
                <a:cubicBezTo>
                  <a:pt x="8657" y="10088"/>
                  <a:pt x="8507" y="10412"/>
                  <a:pt x="8402" y="10373"/>
                </a:cubicBezTo>
                <a:cubicBezTo>
                  <a:pt x="8371" y="10328"/>
                  <a:pt x="8333" y="10284"/>
                  <a:pt x="8333" y="10273"/>
                </a:cubicBezTo>
                <a:cubicBezTo>
                  <a:pt x="8333" y="10222"/>
                  <a:pt x="8128" y="9610"/>
                  <a:pt x="8203" y="8840"/>
                </a:cubicBezTo>
                <a:cubicBezTo>
                  <a:pt x="8264" y="8289"/>
                  <a:pt x="8136" y="7879"/>
                  <a:pt x="8114" y="7727"/>
                </a:cubicBezTo>
                <a:cubicBezTo>
                  <a:pt x="8114" y="7721"/>
                  <a:pt x="8128" y="7699"/>
                  <a:pt x="8158" y="7671"/>
                </a:cubicBezTo>
                <a:cubicBezTo>
                  <a:pt x="8234" y="7755"/>
                  <a:pt x="8296" y="7817"/>
                  <a:pt x="8326" y="7839"/>
                </a:cubicBezTo>
                <a:cubicBezTo>
                  <a:pt x="8402" y="7912"/>
                  <a:pt x="8468" y="7844"/>
                  <a:pt x="8468" y="7844"/>
                </a:cubicBezTo>
                <a:cubicBezTo>
                  <a:pt x="8468" y="7844"/>
                  <a:pt x="9170" y="7289"/>
                  <a:pt x="9185" y="7272"/>
                </a:cubicBezTo>
                <a:cubicBezTo>
                  <a:pt x="9212" y="7250"/>
                  <a:pt x="9232" y="7247"/>
                  <a:pt x="9242" y="7253"/>
                </a:cubicBezTo>
                <a:close/>
              </a:path>
            </a:pathLst>
          </a:custGeom>
          <a:solidFill>
            <a:srgbClr val="0096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88" name="Children At Play"/>
          <p:cNvSpPr/>
          <p:nvPr/>
        </p:nvSpPr>
        <p:spPr>
          <a:xfrm>
            <a:off x="11563248" y="3961411"/>
            <a:ext cx="696953"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96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89" name="Child at Play"/>
          <p:cNvSpPr/>
          <p:nvPr/>
        </p:nvSpPr>
        <p:spPr>
          <a:xfrm>
            <a:off x="8043736" y="8023434"/>
            <a:ext cx="725453" cy="984268"/>
          </a:xfrm>
          <a:custGeom>
            <a:avLst/>
            <a:gdLst/>
            <a:ahLst/>
            <a:cxnLst>
              <a:cxn ang="0">
                <a:pos x="wd2" y="hd2"/>
              </a:cxn>
              <a:cxn ang="5400000">
                <a:pos x="wd2" y="hd2"/>
              </a:cxn>
              <a:cxn ang="10800000">
                <a:pos x="wd2" y="hd2"/>
              </a:cxn>
              <a:cxn ang="16200000">
                <a:pos x="wd2" y="hd2"/>
              </a:cxn>
            </a:cxnLst>
            <a:rect l="0" t="0" r="r" b="b"/>
            <a:pathLst>
              <a:path w="21386" h="21580" fill="norm" stroke="1" extrusionOk="0">
                <a:moveTo>
                  <a:pt x="12654" y="1"/>
                </a:moveTo>
                <a:cubicBezTo>
                  <a:pt x="12170" y="-5"/>
                  <a:pt x="12012" y="52"/>
                  <a:pt x="12012" y="52"/>
                </a:cubicBezTo>
                <a:lnTo>
                  <a:pt x="11943" y="80"/>
                </a:lnTo>
                <a:cubicBezTo>
                  <a:pt x="11837" y="63"/>
                  <a:pt x="11641" y="46"/>
                  <a:pt x="11256" y="141"/>
                </a:cubicBezTo>
                <a:cubicBezTo>
                  <a:pt x="10863" y="259"/>
                  <a:pt x="9776" y="725"/>
                  <a:pt x="10033" y="2169"/>
                </a:cubicBezTo>
                <a:cubicBezTo>
                  <a:pt x="10162" y="2894"/>
                  <a:pt x="10621" y="3103"/>
                  <a:pt x="11074" y="3479"/>
                </a:cubicBezTo>
                <a:cubicBezTo>
                  <a:pt x="11278" y="3648"/>
                  <a:pt x="11369" y="3856"/>
                  <a:pt x="11369" y="3901"/>
                </a:cubicBezTo>
                <a:cubicBezTo>
                  <a:pt x="11362" y="4080"/>
                  <a:pt x="11332" y="4188"/>
                  <a:pt x="11294" y="4261"/>
                </a:cubicBezTo>
                <a:cubicBezTo>
                  <a:pt x="11165" y="4244"/>
                  <a:pt x="11082" y="4192"/>
                  <a:pt x="10923" y="4271"/>
                </a:cubicBezTo>
                <a:cubicBezTo>
                  <a:pt x="10908" y="4277"/>
                  <a:pt x="10856" y="4322"/>
                  <a:pt x="10803" y="4373"/>
                </a:cubicBezTo>
                <a:cubicBezTo>
                  <a:pt x="10621" y="4435"/>
                  <a:pt x="8906" y="5227"/>
                  <a:pt x="7290" y="6503"/>
                </a:cubicBezTo>
                <a:cubicBezTo>
                  <a:pt x="7282" y="6509"/>
                  <a:pt x="7282" y="6508"/>
                  <a:pt x="7282" y="6513"/>
                </a:cubicBezTo>
                <a:cubicBezTo>
                  <a:pt x="7260" y="6525"/>
                  <a:pt x="7245" y="6541"/>
                  <a:pt x="7245" y="6547"/>
                </a:cubicBezTo>
                <a:cubicBezTo>
                  <a:pt x="7177" y="6609"/>
                  <a:pt x="6503" y="7013"/>
                  <a:pt x="6466" y="7249"/>
                </a:cubicBezTo>
                <a:cubicBezTo>
                  <a:pt x="6435" y="7485"/>
                  <a:pt x="6595" y="8176"/>
                  <a:pt x="6791" y="8794"/>
                </a:cubicBezTo>
                <a:cubicBezTo>
                  <a:pt x="7026" y="9519"/>
                  <a:pt x="7463" y="10352"/>
                  <a:pt x="7441" y="10610"/>
                </a:cubicBezTo>
                <a:cubicBezTo>
                  <a:pt x="7433" y="10683"/>
                  <a:pt x="7312" y="10986"/>
                  <a:pt x="7372" y="11126"/>
                </a:cubicBezTo>
                <a:cubicBezTo>
                  <a:pt x="7486" y="11385"/>
                  <a:pt x="7843" y="11492"/>
                  <a:pt x="7835" y="11627"/>
                </a:cubicBezTo>
                <a:cubicBezTo>
                  <a:pt x="7820" y="11818"/>
                  <a:pt x="7901" y="11914"/>
                  <a:pt x="8014" y="11959"/>
                </a:cubicBezTo>
                <a:cubicBezTo>
                  <a:pt x="8007" y="12195"/>
                  <a:pt x="8007" y="12391"/>
                  <a:pt x="8007" y="12470"/>
                </a:cubicBezTo>
                <a:cubicBezTo>
                  <a:pt x="8015" y="12565"/>
                  <a:pt x="8037" y="13133"/>
                  <a:pt x="8014" y="13228"/>
                </a:cubicBezTo>
                <a:cubicBezTo>
                  <a:pt x="7818" y="14251"/>
                  <a:pt x="7221" y="14958"/>
                  <a:pt x="7183" y="15009"/>
                </a:cubicBezTo>
                <a:cubicBezTo>
                  <a:pt x="7146" y="15059"/>
                  <a:pt x="7078" y="15168"/>
                  <a:pt x="7101" y="15212"/>
                </a:cubicBezTo>
                <a:cubicBezTo>
                  <a:pt x="7154" y="15308"/>
                  <a:pt x="7327" y="15381"/>
                  <a:pt x="7478" y="15465"/>
                </a:cubicBezTo>
                <a:cubicBezTo>
                  <a:pt x="7539" y="15499"/>
                  <a:pt x="7646" y="15550"/>
                  <a:pt x="7766" y="15606"/>
                </a:cubicBezTo>
                <a:lnTo>
                  <a:pt x="7743" y="15667"/>
                </a:lnTo>
                <a:cubicBezTo>
                  <a:pt x="7728" y="15701"/>
                  <a:pt x="7691" y="15728"/>
                  <a:pt x="7646" y="15734"/>
                </a:cubicBezTo>
                <a:cubicBezTo>
                  <a:pt x="7072" y="15796"/>
                  <a:pt x="6535" y="15835"/>
                  <a:pt x="5833" y="16020"/>
                </a:cubicBezTo>
                <a:cubicBezTo>
                  <a:pt x="4548" y="16363"/>
                  <a:pt x="3966" y="16757"/>
                  <a:pt x="2629" y="17077"/>
                </a:cubicBezTo>
                <a:cubicBezTo>
                  <a:pt x="2606" y="17066"/>
                  <a:pt x="2584" y="17055"/>
                  <a:pt x="2553" y="17044"/>
                </a:cubicBezTo>
                <a:cubicBezTo>
                  <a:pt x="2508" y="17033"/>
                  <a:pt x="2440" y="17044"/>
                  <a:pt x="2440" y="17044"/>
                </a:cubicBezTo>
                <a:cubicBezTo>
                  <a:pt x="2228" y="16903"/>
                  <a:pt x="2161" y="16881"/>
                  <a:pt x="1829" y="16824"/>
                </a:cubicBezTo>
                <a:cubicBezTo>
                  <a:pt x="1564" y="16785"/>
                  <a:pt x="1283" y="16824"/>
                  <a:pt x="1283" y="16824"/>
                </a:cubicBezTo>
                <a:cubicBezTo>
                  <a:pt x="1124" y="16785"/>
                  <a:pt x="1005" y="16752"/>
                  <a:pt x="853" y="16791"/>
                </a:cubicBezTo>
                <a:cubicBezTo>
                  <a:pt x="612" y="16864"/>
                  <a:pt x="557" y="16942"/>
                  <a:pt x="497" y="17077"/>
                </a:cubicBezTo>
                <a:lnTo>
                  <a:pt x="317" y="17453"/>
                </a:lnTo>
                <a:cubicBezTo>
                  <a:pt x="257" y="17588"/>
                  <a:pt x="263" y="17728"/>
                  <a:pt x="339" y="17846"/>
                </a:cubicBezTo>
                <a:cubicBezTo>
                  <a:pt x="392" y="17964"/>
                  <a:pt x="437" y="18112"/>
                  <a:pt x="369" y="18303"/>
                </a:cubicBezTo>
                <a:cubicBezTo>
                  <a:pt x="301" y="18500"/>
                  <a:pt x="150" y="18442"/>
                  <a:pt x="29" y="18881"/>
                </a:cubicBezTo>
                <a:cubicBezTo>
                  <a:pt x="-99" y="19319"/>
                  <a:pt x="233" y="20005"/>
                  <a:pt x="263" y="20083"/>
                </a:cubicBezTo>
                <a:cubicBezTo>
                  <a:pt x="301" y="20162"/>
                  <a:pt x="565" y="20382"/>
                  <a:pt x="905" y="20270"/>
                </a:cubicBezTo>
                <a:cubicBezTo>
                  <a:pt x="1238" y="20157"/>
                  <a:pt x="1133" y="19785"/>
                  <a:pt x="1269" y="19476"/>
                </a:cubicBezTo>
                <a:cubicBezTo>
                  <a:pt x="1405" y="19167"/>
                  <a:pt x="1608" y="19060"/>
                  <a:pt x="1699" y="18853"/>
                </a:cubicBezTo>
                <a:cubicBezTo>
                  <a:pt x="1827" y="18577"/>
                  <a:pt x="2727" y="18365"/>
                  <a:pt x="2818" y="18106"/>
                </a:cubicBezTo>
                <a:cubicBezTo>
                  <a:pt x="3717" y="17898"/>
                  <a:pt x="5400" y="17678"/>
                  <a:pt x="6126" y="17537"/>
                </a:cubicBezTo>
                <a:cubicBezTo>
                  <a:pt x="6904" y="17391"/>
                  <a:pt x="8808" y="17016"/>
                  <a:pt x="8808" y="17016"/>
                </a:cubicBezTo>
                <a:cubicBezTo>
                  <a:pt x="8921" y="16993"/>
                  <a:pt x="9029" y="16954"/>
                  <a:pt x="9119" y="16909"/>
                </a:cubicBezTo>
                <a:cubicBezTo>
                  <a:pt x="9263" y="16841"/>
                  <a:pt x="9459" y="16628"/>
                  <a:pt x="9466" y="16622"/>
                </a:cubicBezTo>
                <a:lnTo>
                  <a:pt x="9752" y="16319"/>
                </a:lnTo>
                <a:cubicBezTo>
                  <a:pt x="9858" y="16347"/>
                  <a:pt x="10192" y="16240"/>
                  <a:pt x="10260" y="16155"/>
                </a:cubicBezTo>
                <a:cubicBezTo>
                  <a:pt x="10592" y="15734"/>
                  <a:pt x="11468" y="14549"/>
                  <a:pt x="11521" y="14487"/>
                </a:cubicBezTo>
                <a:cubicBezTo>
                  <a:pt x="11573" y="14431"/>
                  <a:pt x="11642" y="14357"/>
                  <a:pt x="11740" y="14419"/>
                </a:cubicBezTo>
                <a:cubicBezTo>
                  <a:pt x="11793" y="14452"/>
                  <a:pt x="12141" y="14712"/>
                  <a:pt x="12715" y="15162"/>
                </a:cubicBezTo>
                <a:cubicBezTo>
                  <a:pt x="13463" y="15752"/>
                  <a:pt x="14006" y="15959"/>
                  <a:pt x="14059" y="15982"/>
                </a:cubicBezTo>
                <a:cubicBezTo>
                  <a:pt x="14263" y="16060"/>
                  <a:pt x="14702" y="15505"/>
                  <a:pt x="14831" y="15353"/>
                </a:cubicBezTo>
                <a:lnTo>
                  <a:pt x="14861" y="15363"/>
                </a:lnTo>
                <a:cubicBezTo>
                  <a:pt x="14907" y="15380"/>
                  <a:pt x="14928" y="15419"/>
                  <a:pt x="14920" y="15453"/>
                </a:cubicBezTo>
                <a:cubicBezTo>
                  <a:pt x="14822" y="15846"/>
                  <a:pt x="14823" y="16437"/>
                  <a:pt x="15020" y="17039"/>
                </a:cubicBezTo>
                <a:cubicBezTo>
                  <a:pt x="15352" y="18033"/>
                  <a:pt x="16053" y="18713"/>
                  <a:pt x="16212" y="18921"/>
                </a:cubicBezTo>
                <a:cubicBezTo>
                  <a:pt x="16439" y="19213"/>
                  <a:pt x="16568" y="19657"/>
                  <a:pt x="16568" y="19657"/>
                </a:cubicBezTo>
                <a:cubicBezTo>
                  <a:pt x="16629" y="19859"/>
                  <a:pt x="16651" y="19982"/>
                  <a:pt x="16651" y="19971"/>
                </a:cubicBezTo>
                <a:cubicBezTo>
                  <a:pt x="16659" y="19982"/>
                  <a:pt x="16658" y="20006"/>
                  <a:pt x="16665" y="20017"/>
                </a:cubicBezTo>
                <a:cubicBezTo>
                  <a:pt x="16665" y="20028"/>
                  <a:pt x="16650" y="20028"/>
                  <a:pt x="16627" y="20050"/>
                </a:cubicBezTo>
                <a:cubicBezTo>
                  <a:pt x="16582" y="20078"/>
                  <a:pt x="16590" y="20111"/>
                  <a:pt x="16620" y="20178"/>
                </a:cubicBezTo>
                <a:cubicBezTo>
                  <a:pt x="16628" y="20190"/>
                  <a:pt x="16599" y="20207"/>
                  <a:pt x="16561" y="20280"/>
                </a:cubicBezTo>
                <a:cubicBezTo>
                  <a:pt x="16523" y="20353"/>
                  <a:pt x="16561" y="20668"/>
                  <a:pt x="16599" y="20809"/>
                </a:cubicBezTo>
                <a:cubicBezTo>
                  <a:pt x="16637" y="20932"/>
                  <a:pt x="16778" y="21134"/>
                  <a:pt x="16816" y="21184"/>
                </a:cubicBezTo>
                <a:cubicBezTo>
                  <a:pt x="16824" y="21190"/>
                  <a:pt x="16826" y="21202"/>
                  <a:pt x="16826" y="21207"/>
                </a:cubicBezTo>
                <a:cubicBezTo>
                  <a:pt x="16856" y="21331"/>
                  <a:pt x="16901" y="21437"/>
                  <a:pt x="17015" y="21499"/>
                </a:cubicBezTo>
                <a:cubicBezTo>
                  <a:pt x="17135" y="21566"/>
                  <a:pt x="17354" y="21595"/>
                  <a:pt x="17551" y="21573"/>
                </a:cubicBezTo>
                <a:lnTo>
                  <a:pt x="18025" y="21499"/>
                </a:lnTo>
                <a:cubicBezTo>
                  <a:pt x="18222" y="21471"/>
                  <a:pt x="18389" y="21386"/>
                  <a:pt x="18495" y="21274"/>
                </a:cubicBezTo>
                <a:cubicBezTo>
                  <a:pt x="18616" y="21178"/>
                  <a:pt x="18766" y="21066"/>
                  <a:pt x="19038" y="21016"/>
                </a:cubicBezTo>
                <a:cubicBezTo>
                  <a:pt x="19310" y="20960"/>
                  <a:pt x="19326" y="21090"/>
                  <a:pt x="19930" y="20944"/>
                </a:cubicBezTo>
                <a:cubicBezTo>
                  <a:pt x="20535" y="20798"/>
                  <a:pt x="21198" y="20219"/>
                  <a:pt x="21274" y="20157"/>
                </a:cubicBezTo>
                <a:cubicBezTo>
                  <a:pt x="21372" y="20118"/>
                  <a:pt x="21501" y="19820"/>
                  <a:pt x="21191" y="19652"/>
                </a:cubicBezTo>
                <a:cubicBezTo>
                  <a:pt x="20874" y="19483"/>
                  <a:pt x="20481" y="19747"/>
                  <a:pt x="20027" y="19820"/>
                </a:cubicBezTo>
                <a:cubicBezTo>
                  <a:pt x="19581" y="19888"/>
                  <a:pt x="19302" y="19781"/>
                  <a:pt x="19000" y="19764"/>
                </a:cubicBezTo>
                <a:cubicBezTo>
                  <a:pt x="18698" y="19753"/>
                  <a:pt x="18284" y="19567"/>
                  <a:pt x="18186" y="19539"/>
                </a:cubicBezTo>
                <a:cubicBezTo>
                  <a:pt x="18163" y="19528"/>
                  <a:pt x="18133" y="19527"/>
                  <a:pt x="18110" y="19527"/>
                </a:cubicBezTo>
                <a:cubicBezTo>
                  <a:pt x="18050" y="19527"/>
                  <a:pt x="18002" y="19499"/>
                  <a:pt x="17987" y="19460"/>
                </a:cubicBezTo>
                <a:cubicBezTo>
                  <a:pt x="17882" y="19067"/>
                  <a:pt x="17452" y="17460"/>
                  <a:pt x="17362" y="17156"/>
                </a:cubicBezTo>
                <a:cubicBezTo>
                  <a:pt x="17127" y="16386"/>
                  <a:pt x="16704" y="15514"/>
                  <a:pt x="16689" y="15430"/>
                </a:cubicBezTo>
                <a:cubicBezTo>
                  <a:pt x="16659" y="15262"/>
                  <a:pt x="16710" y="15077"/>
                  <a:pt x="16703" y="14881"/>
                </a:cubicBezTo>
                <a:cubicBezTo>
                  <a:pt x="16695" y="14813"/>
                  <a:pt x="16667" y="14521"/>
                  <a:pt x="16455" y="14370"/>
                </a:cubicBezTo>
                <a:lnTo>
                  <a:pt x="16349" y="14278"/>
                </a:lnTo>
                <a:cubicBezTo>
                  <a:pt x="16364" y="14233"/>
                  <a:pt x="16122" y="13919"/>
                  <a:pt x="16084" y="13880"/>
                </a:cubicBezTo>
                <a:cubicBezTo>
                  <a:pt x="15722" y="13526"/>
                  <a:pt x="15215" y="13094"/>
                  <a:pt x="14580" y="12600"/>
                </a:cubicBezTo>
                <a:cubicBezTo>
                  <a:pt x="14074" y="12206"/>
                  <a:pt x="13614" y="11885"/>
                  <a:pt x="13282" y="11660"/>
                </a:cubicBezTo>
                <a:cubicBezTo>
                  <a:pt x="13357" y="11632"/>
                  <a:pt x="13991" y="11515"/>
                  <a:pt x="14014" y="11425"/>
                </a:cubicBezTo>
                <a:cubicBezTo>
                  <a:pt x="14014" y="11425"/>
                  <a:pt x="14014" y="11199"/>
                  <a:pt x="14044" y="10227"/>
                </a:cubicBezTo>
                <a:cubicBezTo>
                  <a:pt x="14082" y="8974"/>
                  <a:pt x="14233" y="8575"/>
                  <a:pt x="14233" y="8575"/>
                </a:cubicBezTo>
                <a:cubicBezTo>
                  <a:pt x="14256" y="8496"/>
                  <a:pt x="14400" y="8481"/>
                  <a:pt x="14453" y="8554"/>
                </a:cubicBezTo>
                <a:lnTo>
                  <a:pt x="14543" y="8687"/>
                </a:lnTo>
                <a:cubicBezTo>
                  <a:pt x="14573" y="8732"/>
                  <a:pt x="14618" y="8778"/>
                  <a:pt x="14663" y="8812"/>
                </a:cubicBezTo>
                <a:cubicBezTo>
                  <a:pt x="14671" y="8818"/>
                  <a:pt x="14679" y="8829"/>
                  <a:pt x="14687" y="8840"/>
                </a:cubicBezTo>
                <a:cubicBezTo>
                  <a:pt x="14785" y="9026"/>
                  <a:pt x="15102" y="9121"/>
                  <a:pt x="15411" y="9065"/>
                </a:cubicBezTo>
                <a:cubicBezTo>
                  <a:pt x="15411" y="9065"/>
                  <a:pt x="16417" y="8930"/>
                  <a:pt x="17211" y="8789"/>
                </a:cubicBezTo>
                <a:cubicBezTo>
                  <a:pt x="17755" y="8694"/>
                  <a:pt x="18941" y="8418"/>
                  <a:pt x="19175" y="8368"/>
                </a:cubicBezTo>
                <a:cubicBezTo>
                  <a:pt x="19296" y="8323"/>
                  <a:pt x="19461" y="8345"/>
                  <a:pt x="19491" y="8345"/>
                </a:cubicBezTo>
                <a:cubicBezTo>
                  <a:pt x="19665" y="8345"/>
                  <a:pt x="19878" y="8316"/>
                  <a:pt x="19999" y="8294"/>
                </a:cubicBezTo>
                <a:cubicBezTo>
                  <a:pt x="19999" y="8294"/>
                  <a:pt x="20383" y="8205"/>
                  <a:pt x="20473" y="8171"/>
                </a:cubicBezTo>
                <a:cubicBezTo>
                  <a:pt x="20829" y="8076"/>
                  <a:pt x="20693" y="7857"/>
                  <a:pt x="20700" y="7655"/>
                </a:cubicBezTo>
                <a:cubicBezTo>
                  <a:pt x="20708" y="7458"/>
                  <a:pt x="20669" y="7300"/>
                  <a:pt x="20669" y="7300"/>
                </a:cubicBezTo>
                <a:cubicBezTo>
                  <a:pt x="20669" y="7300"/>
                  <a:pt x="20730" y="7137"/>
                  <a:pt x="20625" y="7047"/>
                </a:cubicBezTo>
                <a:cubicBezTo>
                  <a:pt x="20511" y="6952"/>
                  <a:pt x="19998" y="7081"/>
                  <a:pt x="19635" y="7126"/>
                </a:cubicBezTo>
                <a:cubicBezTo>
                  <a:pt x="19605" y="7138"/>
                  <a:pt x="19508" y="7160"/>
                  <a:pt x="19470" y="7160"/>
                </a:cubicBezTo>
                <a:cubicBezTo>
                  <a:pt x="19311" y="7154"/>
                  <a:pt x="19190" y="7170"/>
                  <a:pt x="19144" y="7254"/>
                </a:cubicBezTo>
                <a:cubicBezTo>
                  <a:pt x="19061" y="7316"/>
                  <a:pt x="19015" y="7575"/>
                  <a:pt x="18962" y="7620"/>
                </a:cubicBezTo>
                <a:cubicBezTo>
                  <a:pt x="18864" y="7743"/>
                  <a:pt x="18329" y="7728"/>
                  <a:pt x="17022" y="7801"/>
                </a:cubicBezTo>
                <a:cubicBezTo>
                  <a:pt x="16531" y="7823"/>
                  <a:pt x="16063" y="7834"/>
                  <a:pt x="15881" y="7839"/>
                </a:cubicBezTo>
                <a:cubicBezTo>
                  <a:pt x="15836" y="7839"/>
                  <a:pt x="15791" y="7823"/>
                  <a:pt x="15768" y="7795"/>
                </a:cubicBezTo>
                <a:lnTo>
                  <a:pt x="15397" y="7261"/>
                </a:lnTo>
                <a:cubicBezTo>
                  <a:pt x="15337" y="7132"/>
                  <a:pt x="15313" y="6907"/>
                  <a:pt x="14927" y="6222"/>
                </a:cubicBezTo>
                <a:cubicBezTo>
                  <a:pt x="14897" y="6177"/>
                  <a:pt x="14528" y="5181"/>
                  <a:pt x="14415" y="5030"/>
                </a:cubicBezTo>
                <a:cubicBezTo>
                  <a:pt x="14370" y="4973"/>
                  <a:pt x="14362" y="4883"/>
                  <a:pt x="14113" y="4726"/>
                </a:cubicBezTo>
                <a:cubicBezTo>
                  <a:pt x="13947" y="4625"/>
                  <a:pt x="13598" y="4608"/>
                  <a:pt x="13379" y="4614"/>
                </a:cubicBezTo>
                <a:cubicBezTo>
                  <a:pt x="13348" y="4546"/>
                  <a:pt x="13343" y="4469"/>
                  <a:pt x="13388" y="4424"/>
                </a:cubicBezTo>
                <a:cubicBezTo>
                  <a:pt x="13464" y="4345"/>
                  <a:pt x="13667" y="4389"/>
                  <a:pt x="13931" y="4417"/>
                </a:cubicBezTo>
                <a:cubicBezTo>
                  <a:pt x="14075" y="4434"/>
                  <a:pt x="14474" y="4452"/>
                  <a:pt x="14587" y="4429"/>
                </a:cubicBezTo>
                <a:cubicBezTo>
                  <a:pt x="14731" y="4401"/>
                  <a:pt x="14837" y="4311"/>
                  <a:pt x="14852" y="4227"/>
                </a:cubicBezTo>
                <a:cubicBezTo>
                  <a:pt x="14859" y="4171"/>
                  <a:pt x="14867" y="4098"/>
                  <a:pt x="14890" y="4059"/>
                </a:cubicBezTo>
                <a:cubicBezTo>
                  <a:pt x="14935" y="3986"/>
                  <a:pt x="15058" y="3957"/>
                  <a:pt x="15126" y="3946"/>
                </a:cubicBezTo>
                <a:cubicBezTo>
                  <a:pt x="15269" y="3924"/>
                  <a:pt x="15177" y="3799"/>
                  <a:pt x="15154" y="3760"/>
                </a:cubicBezTo>
                <a:cubicBezTo>
                  <a:pt x="15124" y="3715"/>
                  <a:pt x="15185" y="3704"/>
                  <a:pt x="15223" y="3681"/>
                </a:cubicBezTo>
                <a:cubicBezTo>
                  <a:pt x="15260" y="3664"/>
                  <a:pt x="15298" y="3631"/>
                  <a:pt x="15298" y="3592"/>
                </a:cubicBezTo>
                <a:cubicBezTo>
                  <a:pt x="15306" y="3558"/>
                  <a:pt x="15261" y="3552"/>
                  <a:pt x="15246" y="3456"/>
                </a:cubicBezTo>
                <a:cubicBezTo>
                  <a:pt x="15239" y="3411"/>
                  <a:pt x="15209" y="3350"/>
                  <a:pt x="15277" y="3339"/>
                </a:cubicBezTo>
                <a:cubicBezTo>
                  <a:pt x="15315" y="3333"/>
                  <a:pt x="15458" y="3311"/>
                  <a:pt x="15511" y="3216"/>
                </a:cubicBezTo>
                <a:cubicBezTo>
                  <a:pt x="15556" y="3120"/>
                  <a:pt x="15480" y="3025"/>
                  <a:pt x="15442" y="2991"/>
                </a:cubicBezTo>
                <a:cubicBezTo>
                  <a:pt x="15412" y="2963"/>
                  <a:pt x="15351" y="2894"/>
                  <a:pt x="15336" y="2872"/>
                </a:cubicBezTo>
                <a:cubicBezTo>
                  <a:pt x="15313" y="2849"/>
                  <a:pt x="15245" y="2794"/>
                  <a:pt x="15230" y="2766"/>
                </a:cubicBezTo>
                <a:cubicBezTo>
                  <a:pt x="15215" y="2744"/>
                  <a:pt x="15171" y="2664"/>
                  <a:pt x="15164" y="2619"/>
                </a:cubicBezTo>
                <a:cubicBezTo>
                  <a:pt x="15156" y="2574"/>
                  <a:pt x="15139" y="2558"/>
                  <a:pt x="15192" y="2468"/>
                </a:cubicBezTo>
                <a:cubicBezTo>
                  <a:pt x="15237" y="2378"/>
                  <a:pt x="15275" y="2327"/>
                  <a:pt x="15298" y="2276"/>
                </a:cubicBezTo>
                <a:cubicBezTo>
                  <a:pt x="15321" y="2231"/>
                  <a:pt x="15366" y="2108"/>
                  <a:pt x="15374" y="2023"/>
                </a:cubicBezTo>
                <a:cubicBezTo>
                  <a:pt x="15381" y="1945"/>
                  <a:pt x="15397" y="1838"/>
                  <a:pt x="15329" y="1658"/>
                </a:cubicBezTo>
                <a:cubicBezTo>
                  <a:pt x="15268" y="1507"/>
                  <a:pt x="15179" y="1422"/>
                  <a:pt x="15126" y="1377"/>
                </a:cubicBezTo>
                <a:cubicBezTo>
                  <a:pt x="15133" y="1372"/>
                  <a:pt x="15359" y="1175"/>
                  <a:pt x="15253" y="1035"/>
                </a:cubicBezTo>
                <a:cubicBezTo>
                  <a:pt x="15193" y="951"/>
                  <a:pt x="15058" y="765"/>
                  <a:pt x="14710" y="642"/>
                </a:cubicBezTo>
                <a:cubicBezTo>
                  <a:pt x="14272" y="484"/>
                  <a:pt x="14036" y="12"/>
                  <a:pt x="12654" y="1"/>
                </a:cubicBezTo>
                <a:close/>
                <a:moveTo>
                  <a:pt x="9242" y="7253"/>
                </a:moveTo>
                <a:cubicBezTo>
                  <a:pt x="9253" y="7258"/>
                  <a:pt x="9254" y="7271"/>
                  <a:pt x="9247" y="7283"/>
                </a:cubicBezTo>
                <a:cubicBezTo>
                  <a:pt x="9111" y="7569"/>
                  <a:pt x="9034" y="7743"/>
                  <a:pt x="8883" y="8182"/>
                </a:cubicBezTo>
                <a:cubicBezTo>
                  <a:pt x="8709" y="8710"/>
                  <a:pt x="8657" y="9526"/>
                  <a:pt x="8650" y="9987"/>
                </a:cubicBezTo>
                <a:cubicBezTo>
                  <a:pt x="8657" y="10088"/>
                  <a:pt x="8507" y="10412"/>
                  <a:pt x="8402" y="10373"/>
                </a:cubicBezTo>
                <a:cubicBezTo>
                  <a:pt x="8371" y="10328"/>
                  <a:pt x="8333" y="10284"/>
                  <a:pt x="8333" y="10273"/>
                </a:cubicBezTo>
                <a:cubicBezTo>
                  <a:pt x="8333" y="10222"/>
                  <a:pt x="8128" y="9610"/>
                  <a:pt x="8203" y="8840"/>
                </a:cubicBezTo>
                <a:cubicBezTo>
                  <a:pt x="8264" y="8289"/>
                  <a:pt x="8136" y="7879"/>
                  <a:pt x="8114" y="7727"/>
                </a:cubicBezTo>
                <a:cubicBezTo>
                  <a:pt x="8114" y="7721"/>
                  <a:pt x="8128" y="7699"/>
                  <a:pt x="8158" y="7671"/>
                </a:cubicBezTo>
                <a:cubicBezTo>
                  <a:pt x="8234" y="7755"/>
                  <a:pt x="8296" y="7817"/>
                  <a:pt x="8326" y="7839"/>
                </a:cubicBezTo>
                <a:cubicBezTo>
                  <a:pt x="8402" y="7912"/>
                  <a:pt x="8468" y="7844"/>
                  <a:pt x="8468" y="7844"/>
                </a:cubicBezTo>
                <a:cubicBezTo>
                  <a:pt x="8468" y="7844"/>
                  <a:pt x="9170" y="7289"/>
                  <a:pt x="9185" y="7272"/>
                </a:cubicBezTo>
                <a:cubicBezTo>
                  <a:pt x="9212" y="7250"/>
                  <a:pt x="9232" y="7247"/>
                  <a:pt x="9242" y="7253"/>
                </a:cubicBezTo>
                <a:close/>
              </a:path>
            </a:pathLst>
          </a:custGeom>
          <a:solidFill>
            <a:srgbClr val="0096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1" name="100%"/>
          <p:cNvSpPr txBox="1"/>
          <p:nvPr>
            <p:ph type="body" idx="1"/>
          </p:nvPr>
        </p:nvSpPr>
        <p:spPr>
          <a:prstGeom prst="rect">
            <a:avLst/>
          </a:prstGeom>
        </p:spPr>
        <p:txBody>
          <a:bodyPr/>
          <a:lstStyle/>
          <a:p>
            <a:pPr/>
          </a:p>
        </p:txBody>
      </p:sp>
      <p:sp>
        <p:nvSpPr>
          <p:cNvPr id="1792" name="Fact information"/>
          <p:cNvSpPr txBox="1"/>
          <p:nvPr>
            <p:ph type="body" idx="21"/>
          </p:nvPr>
        </p:nvSpPr>
        <p:spPr>
          <a:prstGeom prst="rect">
            <a:avLst/>
          </a:prstGeom>
        </p:spPr>
        <p:txBody>
          <a:bodyPr/>
          <a:lstStyle/>
          <a:p>
            <a:pPr/>
          </a:p>
        </p:txBody>
      </p:sp>
      <p:pic>
        <p:nvPicPr>
          <p:cNvPr id="1793"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794"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95"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796"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97"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798"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799"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00"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01" name="Male"/>
          <p:cNvSpPr/>
          <p:nvPr/>
        </p:nvSpPr>
        <p:spPr>
          <a:xfrm>
            <a:off x="9954852" y="7756734"/>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02"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03"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04"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05" name="Runner on Second &amp; Third Fly Ball to the outfiel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&amp; Third Fly Ball to the outfield.</a:t>
            </a:r>
          </a:p>
        </p:txBody>
      </p:sp>
      <p:sp>
        <p:nvSpPr>
          <p:cNvPr id="1806" name="U1 treats this just like a runner on second only. Takes tag of R2  and play into third."/>
          <p:cNvSpPr txBox="1"/>
          <p:nvPr/>
        </p:nvSpPr>
        <p:spPr>
          <a:xfrm>
            <a:off x="2573840" y="9608407"/>
            <a:ext cx="555460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treats this just like a runner on second only. Takes tag of R2  and play into third.</a:t>
            </a:r>
          </a:p>
        </p:txBody>
      </p:sp>
      <p:sp>
        <p:nvSpPr>
          <p:cNvPr id="1807" name="PU tries to get a good angle and takes the tag at Third of R3 and retreats home after the catch"/>
          <p:cNvSpPr txBox="1"/>
          <p:nvPr/>
        </p:nvSpPr>
        <p:spPr>
          <a:xfrm>
            <a:off x="16352008" y="913386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tries to get a good angle and takes the tag at Third of R3 and retreats home after the catch</a:t>
            </a:r>
          </a:p>
        </p:txBody>
      </p:sp>
      <p:sp>
        <p:nvSpPr>
          <p:cNvPr id="1808" name="Baseball"/>
          <p:cNvSpPr/>
          <p:nvPr/>
        </p:nvSpPr>
        <p:spPr>
          <a:xfrm>
            <a:off x="11455274" y="10530063"/>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809" name="Child at Play"/>
          <p:cNvSpPr/>
          <p:nvPr/>
        </p:nvSpPr>
        <p:spPr>
          <a:xfrm>
            <a:off x="15345416" y="8433269"/>
            <a:ext cx="807468" cy="1095543"/>
          </a:xfrm>
          <a:custGeom>
            <a:avLst/>
            <a:gdLst/>
            <a:ahLst/>
            <a:cxnLst>
              <a:cxn ang="0">
                <a:pos x="wd2" y="hd2"/>
              </a:cxn>
              <a:cxn ang="5400000">
                <a:pos x="wd2" y="hd2"/>
              </a:cxn>
              <a:cxn ang="10800000">
                <a:pos x="wd2" y="hd2"/>
              </a:cxn>
              <a:cxn ang="16200000">
                <a:pos x="wd2" y="hd2"/>
              </a:cxn>
            </a:cxnLst>
            <a:rect l="0" t="0" r="r" b="b"/>
            <a:pathLst>
              <a:path w="21386" h="21580" fill="norm" stroke="1" extrusionOk="0">
                <a:moveTo>
                  <a:pt x="12654" y="1"/>
                </a:moveTo>
                <a:cubicBezTo>
                  <a:pt x="12170" y="-5"/>
                  <a:pt x="12012" y="52"/>
                  <a:pt x="12012" y="52"/>
                </a:cubicBezTo>
                <a:lnTo>
                  <a:pt x="11943" y="80"/>
                </a:lnTo>
                <a:cubicBezTo>
                  <a:pt x="11837" y="63"/>
                  <a:pt x="11641" y="46"/>
                  <a:pt x="11256" y="141"/>
                </a:cubicBezTo>
                <a:cubicBezTo>
                  <a:pt x="10863" y="259"/>
                  <a:pt x="9776" y="725"/>
                  <a:pt x="10033" y="2169"/>
                </a:cubicBezTo>
                <a:cubicBezTo>
                  <a:pt x="10162" y="2894"/>
                  <a:pt x="10621" y="3103"/>
                  <a:pt x="11074" y="3479"/>
                </a:cubicBezTo>
                <a:cubicBezTo>
                  <a:pt x="11278" y="3648"/>
                  <a:pt x="11369" y="3856"/>
                  <a:pt x="11369" y="3901"/>
                </a:cubicBezTo>
                <a:cubicBezTo>
                  <a:pt x="11362" y="4080"/>
                  <a:pt x="11332" y="4188"/>
                  <a:pt x="11294" y="4261"/>
                </a:cubicBezTo>
                <a:cubicBezTo>
                  <a:pt x="11165" y="4244"/>
                  <a:pt x="11082" y="4192"/>
                  <a:pt x="10923" y="4271"/>
                </a:cubicBezTo>
                <a:cubicBezTo>
                  <a:pt x="10908" y="4277"/>
                  <a:pt x="10856" y="4322"/>
                  <a:pt x="10803" y="4373"/>
                </a:cubicBezTo>
                <a:cubicBezTo>
                  <a:pt x="10621" y="4435"/>
                  <a:pt x="8906" y="5227"/>
                  <a:pt x="7290" y="6503"/>
                </a:cubicBezTo>
                <a:cubicBezTo>
                  <a:pt x="7282" y="6509"/>
                  <a:pt x="7282" y="6508"/>
                  <a:pt x="7282" y="6513"/>
                </a:cubicBezTo>
                <a:cubicBezTo>
                  <a:pt x="7260" y="6525"/>
                  <a:pt x="7245" y="6541"/>
                  <a:pt x="7245" y="6547"/>
                </a:cubicBezTo>
                <a:cubicBezTo>
                  <a:pt x="7177" y="6609"/>
                  <a:pt x="6503" y="7013"/>
                  <a:pt x="6466" y="7249"/>
                </a:cubicBezTo>
                <a:cubicBezTo>
                  <a:pt x="6435" y="7485"/>
                  <a:pt x="6595" y="8176"/>
                  <a:pt x="6791" y="8794"/>
                </a:cubicBezTo>
                <a:cubicBezTo>
                  <a:pt x="7026" y="9519"/>
                  <a:pt x="7463" y="10352"/>
                  <a:pt x="7441" y="10610"/>
                </a:cubicBezTo>
                <a:cubicBezTo>
                  <a:pt x="7433" y="10683"/>
                  <a:pt x="7312" y="10986"/>
                  <a:pt x="7372" y="11126"/>
                </a:cubicBezTo>
                <a:cubicBezTo>
                  <a:pt x="7486" y="11385"/>
                  <a:pt x="7843" y="11492"/>
                  <a:pt x="7835" y="11627"/>
                </a:cubicBezTo>
                <a:cubicBezTo>
                  <a:pt x="7820" y="11818"/>
                  <a:pt x="7901" y="11914"/>
                  <a:pt x="8014" y="11959"/>
                </a:cubicBezTo>
                <a:cubicBezTo>
                  <a:pt x="8007" y="12195"/>
                  <a:pt x="8007" y="12391"/>
                  <a:pt x="8007" y="12470"/>
                </a:cubicBezTo>
                <a:cubicBezTo>
                  <a:pt x="8015" y="12565"/>
                  <a:pt x="8037" y="13133"/>
                  <a:pt x="8014" y="13228"/>
                </a:cubicBezTo>
                <a:cubicBezTo>
                  <a:pt x="7818" y="14251"/>
                  <a:pt x="7221" y="14958"/>
                  <a:pt x="7183" y="15009"/>
                </a:cubicBezTo>
                <a:cubicBezTo>
                  <a:pt x="7146" y="15059"/>
                  <a:pt x="7078" y="15168"/>
                  <a:pt x="7101" y="15212"/>
                </a:cubicBezTo>
                <a:cubicBezTo>
                  <a:pt x="7154" y="15308"/>
                  <a:pt x="7327" y="15381"/>
                  <a:pt x="7478" y="15465"/>
                </a:cubicBezTo>
                <a:cubicBezTo>
                  <a:pt x="7539" y="15499"/>
                  <a:pt x="7646" y="15550"/>
                  <a:pt x="7766" y="15606"/>
                </a:cubicBezTo>
                <a:lnTo>
                  <a:pt x="7743" y="15667"/>
                </a:lnTo>
                <a:cubicBezTo>
                  <a:pt x="7728" y="15701"/>
                  <a:pt x="7691" y="15728"/>
                  <a:pt x="7646" y="15734"/>
                </a:cubicBezTo>
                <a:cubicBezTo>
                  <a:pt x="7072" y="15796"/>
                  <a:pt x="6535" y="15835"/>
                  <a:pt x="5833" y="16020"/>
                </a:cubicBezTo>
                <a:cubicBezTo>
                  <a:pt x="4548" y="16363"/>
                  <a:pt x="3966" y="16757"/>
                  <a:pt x="2629" y="17077"/>
                </a:cubicBezTo>
                <a:cubicBezTo>
                  <a:pt x="2606" y="17066"/>
                  <a:pt x="2584" y="17055"/>
                  <a:pt x="2553" y="17044"/>
                </a:cubicBezTo>
                <a:cubicBezTo>
                  <a:pt x="2508" y="17033"/>
                  <a:pt x="2440" y="17044"/>
                  <a:pt x="2440" y="17044"/>
                </a:cubicBezTo>
                <a:cubicBezTo>
                  <a:pt x="2228" y="16903"/>
                  <a:pt x="2161" y="16881"/>
                  <a:pt x="1829" y="16824"/>
                </a:cubicBezTo>
                <a:cubicBezTo>
                  <a:pt x="1564" y="16785"/>
                  <a:pt x="1283" y="16824"/>
                  <a:pt x="1283" y="16824"/>
                </a:cubicBezTo>
                <a:cubicBezTo>
                  <a:pt x="1124" y="16785"/>
                  <a:pt x="1005" y="16752"/>
                  <a:pt x="853" y="16791"/>
                </a:cubicBezTo>
                <a:cubicBezTo>
                  <a:pt x="612" y="16864"/>
                  <a:pt x="557" y="16942"/>
                  <a:pt x="497" y="17077"/>
                </a:cubicBezTo>
                <a:lnTo>
                  <a:pt x="317" y="17453"/>
                </a:lnTo>
                <a:cubicBezTo>
                  <a:pt x="257" y="17588"/>
                  <a:pt x="263" y="17728"/>
                  <a:pt x="339" y="17846"/>
                </a:cubicBezTo>
                <a:cubicBezTo>
                  <a:pt x="392" y="17964"/>
                  <a:pt x="437" y="18112"/>
                  <a:pt x="369" y="18303"/>
                </a:cubicBezTo>
                <a:cubicBezTo>
                  <a:pt x="301" y="18500"/>
                  <a:pt x="150" y="18442"/>
                  <a:pt x="29" y="18881"/>
                </a:cubicBezTo>
                <a:cubicBezTo>
                  <a:pt x="-99" y="19319"/>
                  <a:pt x="233" y="20005"/>
                  <a:pt x="263" y="20083"/>
                </a:cubicBezTo>
                <a:cubicBezTo>
                  <a:pt x="301" y="20162"/>
                  <a:pt x="565" y="20382"/>
                  <a:pt x="905" y="20270"/>
                </a:cubicBezTo>
                <a:cubicBezTo>
                  <a:pt x="1238" y="20157"/>
                  <a:pt x="1133" y="19785"/>
                  <a:pt x="1269" y="19476"/>
                </a:cubicBezTo>
                <a:cubicBezTo>
                  <a:pt x="1405" y="19167"/>
                  <a:pt x="1608" y="19060"/>
                  <a:pt x="1699" y="18853"/>
                </a:cubicBezTo>
                <a:cubicBezTo>
                  <a:pt x="1827" y="18577"/>
                  <a:pt x="2727" y="18365"/>
                  <a:pt x="2818" y="18106"/>
                </a:cubicBezTo>
                <a:cubicBezTo>
                  <a:pt x="3717" y="17898"/>
                  <a:pt x="5400" y="17678"/>
                  <a:pt x="6126" y="17537"/>
                </a:cubicBezTo>
                <a:cubicBezTo>
                  <a:pt x="6904" y="17391"/>
                  <a:pt x="8808" y="17016"/>
                  <a:pt x="8808" y="17016"/>
                </a:cubicBezTo>
                <a:cubicBezTo>
                  <a:pt x="8921" y="16993"/>
                  <a:pt x="9029" y="16954"/>
                  <a:pt x="9119" y="16909"/>
                </a:cubicBezTo>
                <a:cubicBezTo>
                  <a:pt x="9263" y="16841"/>
                  <a:pt x="9459" y="16628"/>
                  <a:pt x="9466" y="16622"/>
                </a:cubicBezTo>
                <a:lnTo>
                  <a:pt x="9752" y="16319"/>
                </a:lnTo>
                <a:cubicBezTo>
                  <a:pt x="9858" y="16347"/>
                  <a:pt x="10192" y="16240"/>
                  <a:pt x="10260" y="16155"/>
                </a:cubicBezTo>
                <a:cubicBezTo>
                  <a:pt x="10592" y="15734"/>
                  <a:pt x="11468" y="14549"/>
                  <a:pt x="11521" y="14487"/>
                </a:cubicBezTo>
                <a:cubicBezTo>
                  <a:pt x="11573" y="14431"/>
                  <a:pt x="11642" y="14357"/>
                  <a:pt x="11740" y="14419"/>
                </a:cubicBezTo>
                <a:cubicBezTo>
                  <a:pt x="11793" y="14452"/>
                  <a:pt x="12141" y="14712"/>
                  <a:pt x="12715" y="15162"/>
                </a:cubicBezTo>
                <a:cubicBezTo>
                  <a:pt x="13463" y="15752"/>
                  <a:pt x="14006" y="15959"/>
                  <a:pt x="14059" y="15982"/>
                </a:cubicBezTo>
                <a:cubicBezTo>
                  <a:pt x="14263" y="16060"/>
                  <a:pt x="14702" y="15505"/>
                  <a:pt x="14831" y="15353"/>
                </a:cubicBezTo>
                <a:lnTo>
                  <a:pt x="14861" y="15363"/>
                </a:lnTo>
                <a:cubicBezTo>
                  <a:pt x="14907" y="15380"/>
                  <a:pt x="14928" y="15419"/>
                  <a:pt x="14920" y="15453"/>
                </a:cubicBezTo>
                <a:cubicBezTo>
                  <a:pt x="14822" y="15846"/>
                  <a:pt x="14823" y="16437"/>
                  <a:pt x="15020" y="17039"/>
                </a:cubicBezTo>
                <a:cubicBezTo>
                  <a:pt x="15352" y="18033"/>
                  <a:pt x="16053" y="18713"/>
                  <a:pt x="16212" y="18921"/>
                </a:cubicBezTo>
                <a:cubicBezTo>
                  <a:pt x="16439" y="19213"/>
                  <a:pt x="16568" y="19657"/>
                  <a:pt x="16568" y="19657"/>
                </a:cubicBezTo>
                <a:cubicBezTo>
                  <a:pt x="16629" y="19859"/>
                  <a:pt x="16651" y="19982"/>
                  <a:pt x="16651" y="19971"/>
                </a:cubicBezTo>
                <a:cubicBezTo>
                  <a:pt x="16659" y="19982"/>
                  <a:pt x="16658" y="20006"/>
                  <a:pt x="16665" y="20017"/>
                </a:cubicBezTo>
                <a:cubicBezTo>
                  <a:pt x="16665" y="20028"/>
                  <a:pt x="16650" y="20028"/>
                  <a:pt x="16627" y="20050"/>
                </a:cubicBezTo>
                <a:cubicBezTo>
                  <a:pt x="16582" y="20078"/>
                  <a:pt x="16590" y="20111"/>
                  <a:pt x="16620" y="20178"/>
                </a:cubicBezTo>
                <a:cubicBezTo>
                  <a:pt x="16628" y="20190"/>
                  <a:pt x="16599" y="20207"/>
                  <a:pt x="16561" y="20280"/>
                </a:cubicBezTo>
                <a:cubicBezTo>
                  <a:pt x="16523" y="20353"/>
                  <a:pt x="16561" y="20668"/>
                  <a:pt x="16599" y="20809"/>
                </a:cubicBezTo>
                <a:cubicBezTo>
                  <a:pt x="16637" y="20932"/>
                  <a:pt x="16778" y="21134"/>
                  <a:pt x="16816" y="21184"/>
                </a:cubicBezTo>
                <a:cubicBezTo>
                  <a:pt x="16824" y="21190"/>
                  <a:pt x="16826" y="21202"/>
                  <a:pt x="16826" y="21207"/>
                </a:cubicBezTo>
                <a:cubicBezTo>
                  <a:pt x="16856" y="21331"/>
                  <a:pt x="16901" y="21437"/>
                  <a:pt x="17015" y="21499"/>
                </a:cubicBezTo>
                <a:cubicBezTo>
                  <a:pt x="17135" y="21566"/>
                  <a:pt x="17354" y="21595"/>
                  <a:pt x="17551" y="21573"/>
                </a:cubicBezTo>
                <a:lnTo>
                  <a:pt x="18025" y="21499"/>
                </a:lnTo>
                <a:cubicBezTo>
                  <a:pt x="18222" y="21471"/>
                  <a:pt x="18389" y="21386"/>
                  <a:pt x="18495" y="21274"/>
                </a:cubicBezTo>
                <a:cubicBezTo>
                  <a:pt x="18616" y="21178"/>
                  <a:pt x="18766" y="21066"/>
                  <a:pt x="19038" y="21016"/>
                </a:cubicBezTo>
                <a:cubicBezTo>
                  <a:pt x="19310" y="20960"/>
                  <a:pt x="19326" y="21090"/>
                  <a:pt x="19930" y="20944"/>
                </a:cubicBezTo>
                <a:cubicBezTo>
                  <a:pt x="20535" y="20798"/>
                  <a:pt x="21198" y="20219"/>
                  <a:pt x="21274" y="20157"/>
                </a:cubicBezTo>
                <a:cubicBezTo>
                  <a:pt x="21372" y="20118"/>
                  <a:pt x="21501" y="19820"/>
                  <a:pt x="21191" y="19652"/>
                </a:cubicBezTo>
                <a:cubicBezTo>
                  <a:pt x="20874" y="19483"/>
                  <a:pt x="20481" y="19747"/>
                  <a:pt x="20027" y="19820"/>
                </a:cubicBezTo>
                <a:cubicBezTo>
                  <a:pt x="19581" y="19888"/>
                  <a:pt x="19302" y="19781"/>
                  <a:pt x="19000" y="19764"/>
                </a:cubicBezTo>
                <a:cubicBezTo>
                  <a:pt x="18698" y="19753"/>
                  <a:pt x="18284" y="19567"/>
                  <a:pt x="18186" y="19539"/>
                </a:cubicBezTo>
                <a:cubicBezTo>
                  <a:pt x="18163" y="19528"/>
                  <a:pt x="18133" y="19527"/>
                  <a:pt x="18110" y="19527"/>
                </a:cubicBezTo>
                <a:cubicBezTo>
                  <a:pt x="18050" y="19527"/>
                  <a:pt x="18002" y="19499"/>
                  <a:pt x="17987" y="19460"/>
                </a:cubicBezTo>
                <a:cubicBezTo>
                  <a:pt x="17882" y="19067"/>
                  <a:pt x="17452" y="17460"/>
                  <a:pt x="17362" y="17156"/>
                </a:cubicBezTo>
                <a:cubicBezTo>
                  <a:pt x="17127" y="16386"/>
                  <a:pt x="16704" y="15514"/>
                  <a:pt x="16689" y="15430"/>
                </a:cubicBezTo>
                <a:cubicBezTo>
                  <a:pt x="16659" y="15262"/>
                  <a:pt x="16710" y="15077"/>
                  <a:pt x="16703" y="14881"/>
                </a:cubicBezTo>
                <a:cubicBezTo>
                  <a:pt x="16695" y="14813"/>
                  <a:pt x="16667" y="14521"/>
                  <a:pt x="16455" y="14370"/>
                </a:cubicBezTo>
                <a:lnTo>
                  <a:pt x="16349" y="14278"/>
                </a:lnTo>
                <a:cubicBezTo>
                  <a:pt x="16364" y="14233"/>
                  <a:pt x="16122" y="13919"/>
                  <a:pt x="16084" y="13880"/>
                </a:cubicBezTo>
                <a:cubicBezTo>
                  <a:pt x="15722" y="13526"/>
                  <a:pt x="15215" y="13094"/>
                  <a:pt x="14580" y="12600"/>
                </a:cubicBezTo>
                <a:cubicBezTo>
                  <a:pt x="14074" y="12206"/>
                  <a:pt x="13614" y="11885"/>
                  <a:pt x="13282" y="11660"/>
                </a:cubicBezTo>
                <a:cubicBezTo>
                  <a:pt x="13357" y="11632"/>
                  <a:pt x="13991" y="11515"/>
                  <a:pt x="14014" y="11425"/>
                </a:cubicBezTo>
                <a:cubicBezTo>
                  <a:pt x="14014" y="11425"/>
                  <a:pt x="14014" y="11199"/>
                  <a:pt x="14044" y="10227"/>
                </a:cubicBezTo>
                <a:cubicBezTo>
                  <a:pt x="14082" y="8974"/>
                  <a:pt x="14233" y="8575"/>
                  <a:pt x="14233" y="8575"/>
                </a:cubicBezTo>
                <a:cubicBezTo>
                  <a:pt x="14256" y="8496"/>
                  <a:pt x="14400" y="8481"/>
                  <a:pt x="14453" y="8554"/>
                </a:cubicBezTo>
                <a:lnTo>
                  <a:pt x="14543" y="8687"/>
                </a:lnTo>
                <a:cubicBezTo>
                  <a:pt x="14573" y="8732"/>
                  <a:pt x="14618" y="8778"/>
                  <a:pt x="14663" y="8812"/>
                </a:cubicBezTo>
                <a:cubicBezTo>
                  <a:pt x="14671" y="8818"/>
                  <a:pt x="14679" y="8829"/>
                  <a:pt x="14687" y="8840"/>
                </a:cubicBezTo>
                <a:cubicBezTo>
                  <a:pt x="14785" y="9026"/>
                  <a:pt x="15102" y="9121"/>
                  <a:pt x="15411" y="9065"/>
                </a:cubicBezTo>
                <a:cubicBezTo>
                  <a:pt x="15411" y="9065"/>
                  <a:pt x="16417" y="8930"/>
                  <a:pt x="17211" y="8789"/>
                </a:cubicBezTo>
                <a:cubicBezTo>
                  <a:pt x="17755" y="8694"/>
                  <a:pt x="18941" y="8418"/>
                  <a:pt x="19175" y="8368"/>
                </a:cubicBezTo>
                <a:cubicBezTo>
                  <a:pt x="19296" y="8323"/>
                  <a:pt x="19461" y="8345"/>
                  <a:pt x="19491" y="8345"/>
                </a:cubicBezTo>
                <a:cubicBezTo>
                  <a:pt x="19665" y="8345"/>
                  <a:pt x="19878" y="8316"/>
                  <a:pt x="19999" y="8294"/>
                </a:cubicBezTo>
                <a:cubicBezTo>
                  <a:pt x="19999" y="8294"/>
                  <a:pt x="20383" y="8205"/>
                  <a:pt x="20473" y="8171"/>
                </a:cubicBezTo>
                <a:cubicBezTo>
                  <a:pt x="20829" y="8076"/>
                  <a:pt x="20693" y="7857"/>
                  <a:pt x="20700" y="7655"/>
                </a:cubicBezTo>
                <a:cubicBezTo>
                  <a:pt x="20708" y="7458"/>
                  <a:pt x="20669" y="7300"/>
                  <a:pt x="20669" y="7300"/>
                </a:cubicBezTo>
                <a:cubicBezTo>
                  <a:pt x="20669" y="7300"/>
                  <a:pt x="20730" y="7137"/>
                  <a:pt x="20625" y="7047"/>
                </a:cubicBezTo>
                <a:cubicBezTo>
                  <a:pt x="20511" y="6952"/>
                  <a:pt x="19998" y="7081"/>
                  <a:pt x="19635" y="7126"/>
                </a:cubicBezTo>
                <a:cubicBezTo>
                  <a:pt x="19605" y="7138"/>
                  <a:pt x="19508" y="7160"/>
                  <a:pt x="19470" y="7160"/>
                </a:cubicBezTo>
                <a:cubicBezTo>
                  <a:pt x="19311" y="7154"/>
                  <a:pt x="19190" y="7170"/>
                  <a:pt x="19144" y="7254"/>
                </a:cubicBezTo>
                <a:cubicBezTo>
                  <a:pt x="19061" y="7316"/>
                  <a:pt x="19015" y="7575"/>
                  <a:pt x="18962" y="7620"/>
                </a:cubicBezTo>
                <a:cubicBezTo>
                  <a:pt x="18864" y="7743"/>
                  <a:pt x="18329" y="7728"/>
                  <a:pt x="17022" y="7801"/>
                </a:cubicBezTo>
                <a:cubicBezTo>
                  <a:pt x="16531" y="7823"/>
                  <a:pt x="16063" y="7834"/>
                  <a:pt x="15881" y="7839"/>
                </a:cubicBezTo>
                <a:cubicBezTo>
                  <a:pt x="15836" y="7839"/>
                  <a:pt x="15791" y="7823"/>
                  <a:pt x="15768" y="7795"/>
                </a:cubicBezTo>
                <a:lnTo>
                  <a:pt x="15397" y="7261"/>
                </a:lnTo>
                <a:cubicBezTo>
                  <a:pt x="15337" y="7132"/>
                  <a:pt x="15313" y="6907"/>
                  <a:pt x="14927" y="6222"/>
                </a:cubicBezTo>
                <a:cubicBezTo>
                  <a:pt x="14897" y="6177"/>
                  <a:pt x="14528" y="5181"/>
                  <a:pt x="14415" y="5030"/>
                </a:cubicBezTo>
                <a:cubicBezTo>
                  <a:pt x="14370" y="4973"/>
                  <a:pt x="14362" y="4883"/>
                  <a:pt x="14113" y="4726"/>
                </a:cubicBezTo>
                <a:cubicBezTo>
                  <a:pt x="13947" y="4625"/>
                  <a:pt x="13598" y="4608"/>
                  <a:pt x="13379" y="4614"/>
                </a:cubicBezTo>
                <a:cubicBezTo>
                  <a:pt x="13348" y="4546"/>
                  <a:pt x="13343" y="4469"/>
                  <a:pt x="13388" y="4424"/>
                </a:cubicBezTo>
                <a:cubicBezTo>
                  <a:pt x="13464" y="4345"/>
                  <a:pt x="13667" y="4389"/>
                  <a:pt x="13931" y="4417"/>
                </a:cubicBezTo>
                <a:cubicBezTo>
                  <a:pt x="14075" y="4434"/>
                  <a:pt x="14474" y="4452"/>
                  <a:pt x="14587" y="4429"/>
                </a:cubicBezTo>
                <a:cubicBezTo>
                  <a:pt x="14731" y="4401"/>
                  <a:pt x="14837" y="4311"/>
                  <a:pt x="14852" y="4227"/>
                </a:cubicBezTo>
                <a:cubicBezTo>
                  <a:pt x="14859" y="4171"/>
                  <a:pt x="14867" y="4098"/>
                  <a:pt x="14890" y="4059"/>
                </a:cubicBezTo>
                <a:cubicBezTo>
                  <a:pt x="14935" y="3986"/>
                  <a:pt x="15058" y="3957"/>
                  <a:pt x="15126" y="3946"/>
                </a:cubicBezTo>
                <a:cubicBezTo>
                  <a:pt x="15269" y="3924"/>
                  <a:pt x="15177" y="3799"/>
                  <a:pt x="15154" y="3760"/>
                </a:cubicBezTo>
                <a:cubicBezTo>
                  <a:pt x="15124" y="3715"/>
                  <a:pt x="15185" y="3704"/>
                  <a:pt x="15223" y="3681"/>
                </a:cubicBezTo>
                <a:cubicBezTo>
                  <a:pt x="15260" y="3664"/>
                  <a:pt x="15298" y="3631"/>
                  <a:pt x="15298" y="3592"/>
                </a:cubicBezTo>
                <a:cubicBezTo>
                  <a:pt x="15306" y="3558"/>
                  <a:pt x="15261" y="3552"/>
                  <a:pt x="15246" y="3456"/>
                </a:cubicBezTo>
                <a:cubicBezTo>
                  <a:pt x="15239" y="3411"/>
                  <a:pt x="15209" y="3350"/>
                  <a:pt x="15277" y="3339"/>
                </a:cubicBezTo>
                <a:cubicBezTo>
                  <a:pt x="15315" y="3333"/>
                  <a:pt x="15458" y="3311"/>
                  <a:pt x="15511" y="3216"/>
                </a:cubicBezTo>
                <a:cubicBezTo>
                  <a:pt x="15556" y="3120"/>
                  <a:pt x="15480" y="3025"/>
                  <a:pt x="15442" y="2991"/>
                </a:cubicBezTo>
                <a:cubicBezTo>
                  <a:pt x="15412" y="2963"/>
                  <a:pt x="15351" y="2894"/>
                  <a:pt x="15336" y="2872"/>
                </a:cubicBezTo>
                <a:cubicBezTo>
                  <a:pt x="15313" y="2849"/>
                  <a:pt x="15245" y="2794"/>
                  <a:pt x="15230" y="2766"/>
                </a:cubicBezTo>
                <a:cubicBezTo>
                  <a:pt x="15215" y="2744"/>
                  <a:pt x="15171" y="2664"/>
                  <a:pt x="15164" y="2619"/>
                </a:cubicBezTo>
                <a:cubicBezTo>
                  <a:pt x="15156" y="2574"/>
                  <a:pt x="15139" y="2558"/>
                  <a:pt x="15192" y="2468"/>
                </a:cubicBezTo>
                <a:cubicBezTo>
                  <a:pt x="15237" y="2378"/>
                  <a:pt x="15275" y="2327"/>
                  <a:pt x="15298" y="2276"/>
                </a:cubicBezTo>
                <a:cubicBezTo>
                  <a:pt x="15321" y="2231"/>
                  <a:pt x="15366" y="2108"/>
                  <a:pt x="15374" y="2023"/>
                </a:cubicBezTo>
                <a:cubicBezTo>
                  <a:pt x="15381" y="1945"/>
                  <a:pt x="15397" y="1838"/>
                  <a:pt x="15329" y="1658"/>
                </a:cubicBezTo>
                <a:cubicBezTo>
                  <a:pt x="15268" y="1507"/>
                  <a:pt x="15179" y="1422"/>
                  <a:pt x="15126" y="1377"/>
                </a:cubicBezTo>
                <a:cubicBezTo>
                  <a:pt x="15133" y="1372"/>
                  <a:pt x="15359" y="1175"/>
                  <a:pt x="15253" y="1035"/>
                </a:cubicBezTo>
                <a:cubicBezTo>
                  <a:pt x="15193" y="951"/>
                  <a:pt x="15058" y="765"/>
                  <a:pt x="14710" y="642"/>
                </a:cubicBezTo>
                <a:cubicBezTo>
                  <a:pt x="14272" y="484"/>
                  <a:pt x="14036" y="12"/>
                  <a:pt x="12654" y="1"/>
                </a:cubicBezTo>
                <a:close/>
                <a:moveTo>
                  <a:pt x="9242" y="7253"/>
                </a:moveTo>
                <a:cubicBezTo>
                  <a:pt x="9253" y="7258"/>
                  <a:pt x="9254" y="7271"/>
                  <a:pt x="9247" y="7283"/>
                </a:cubicBezTo>
                <a:cubicBezTo>
                  <a:pt x="9111" y="7569"/>
                  <a:pt x="9034" y="7743"/>
                  <a:pt x="8883" y="8182"/>
                </a:cubicBezTo>
                <a:cubicBezTo>
                  <a:pt x="8709" y="8710"/>
                  <a:pt x="8657" y="9526"/>
                  <a:pt x="8650" y="9987"/>
                </a:cubicBezTo>
                <a:cubicBezTo>
                  <a:pt x="8657" y="10088"/>
                  <a:pt x="8507" y="10412"/>
                  <a:pt x="8402" y="10373"/>
                </a:cubicBezTo>
                <a:cubicBezTo>
                  <a:pt x="8371" y="10328"/>
                  <a:pt x="8333" y="10284"/>
                  <a:pt x="8333" y="10273"/>
                </a:cubicBezTo>
                <a:cubicBezTo>
                  <a:pt x="8333" y="10222"/>
                  <a:pt x="8128" y="9610"/>
                  <a:pt x="8203" y="8840"/>
                </a:cubicBezTo>
                <a:cubicBezTo>
                  <a:pt x="8264" y="8289"/>
                  <a:pt x="8136" y="7879"/>
                  <a:pt x="8114" y="7727"/>
                </a:cubicBezTo>
                <a:cubicBezTo>
                  <a:pt x="8114" y="7721"/>
                  <a:pt x="8128" y="7699"/>
                  <a:pt x="8158" y="7671"/>
                </a:cubicBezTo>
                <a:cubicBezTo>
                  <a:pt x="8234" y="7755"/>
                  <a:pt x="8296" y="7817"/>
                  <a:pt x="8326" y="7839"/>
                </a:cubicBezTo>
                <a:cubicBezTo>
                  <a:pt x="8402" y="7912"/>
                  <a:pt x="8468" y="7844"/>
                  <a:pt x="8468" y="7844"/>
                </a:cubicBezTo>
                <a:cubicBezTo>
                  <a:pt x="8468" y="7844"/>
                  <a:pt x="9170" y="7289"/>
                  <a:pt x="9185" y="7272"/>
                </a:cubicBezTo>
                <a:cubicBezTo>
                  <a:pt x="9212" y="7250"/>
                  <a:pt x="9232" y="7247"/>
                  <a:pt x="9242" y="7253"/>
                </a:cubicBezTo>
                <a:close/>
              </a:path>
            </a:pathLst>
          </a:custGeom>
          <a:solidFill>
            <a:srgbClr val="0096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10" name="Children At Play"/>
          <p:cNvSpPr/>
          <p:nvPr/>
        </p:nvSpPr>
        <p:spPr>
          <a:xfrm>
            <a:off x="8361898" y="7232863"/>
            <a:ext cx="696953"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96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11" name="Child at Play"/>
          <p:cNvSpPr/>
          <p:nvPr/>
        </p:nvSpPr>
        <p:spPr>
          <a:xfrm>
            <a:off x="10964674" y="10826923"/>
            <a:ext cx="725454" cy="984268"/>
          </a:xfrm>
          <a:custGeom>
            <a:avLst/>
            <a:gdLst/>
            <a:ahLst/>
            <a:cxnLst>
              <a:cxn ang="0">
                <a:pos x="wd2" y="hd2"/>
              </a:cxn>
              <a:cxn ang="5400000">
                <a:pos x="wd2" y="hd2"/>
              </a:cxn>
              <a:cxn ang="10800000">
                <a:pos x="wd2" y="hd2"/>
              </a:cxn>
              <a:cxn ang="16200000">
                <a:pos x="wd2" y="hd2"/>
              </a:cxn>
            </a:cxnLst>
            <a:rect l="0" t="0" r="r" b="b"/>
            <a:pathLst>
              <a:path w="21386" h="21580" fill="norm" stroke="1" extrusionOk="0">
                <a:moveTo>
                  <a:pt x="12654" y="1"/>
                </a:moveTo>
                <a:cubicBezTo>
                  <a:pt x="12170" y="-5"/>
                  <a:pt x="12012" y="52"/>
                  <a:pt x="12012" y="52"/>
                </a:cubicBezTo>
                <a:lnTo>
                  <a:pt x="11943" y="80"/>
                </a:lnTo>
                <a:cubicBezTo>
                  <a:pt x="11837" y="63"/>
                  <a:pt x="11641" y="46"/>
                  <a:pt x="11256" y="141"/>
                </a:cubicBezTo>
                <a:cubicBezTo>
                  <a:pt x="10863" y="259"/>
                  <a:pt x="9776" y="725"/>
                  <a:pt x="10033" y="2169"/>
                </a:cubicBezTo>
                <a:cubicBezTo>
                  <a:pt x="10162" y="2894"/>
                  <a:pt x="10621" y="3103"/>
                  <a:pt x="11074" y="3479"/>
                </a:cubicBezTo>
                <a:cubicBezTo>
                  <a:pt x="11278" y="3648"/>
                  <a:pt x="11369" y="3856"/>
                  <a:pt x="11369" y="3901"/>
                </a:cubicBezTo>
                <a:cubicBezTo>
                  <a:pt x="11362" y="4080"/>
                  <a:pt x="11332" y="4188"/>
                  <a:pt x="11294" y="4261"/>
                </a:cubicBezTo>
                <a:cubicBezTo>
                  <a:pt x="11165" y="4244"/>
                  <a:pt x="11082" y="4192"/>
                  <a:pt x="10923" y="4271"/>
                </a:cubicBezTo>
                <a:cubicBezTo>
                  <a:pt x="10908" y="4277"/>
                  <a:pt x="10856" y="4322"/>
                  <a:pt x="10803" y="4373"/>
                </a:cubicBezTo>
                <a:cubicBezTo>
                  <a:pt x="10621" y="4435"/>
                  <a:pt x="8906" y="5227"/>
                  <a:pt x="7290" y="6503"/>
                </a:cubicBezTo>
                <a:cubicBezTo>
                  <a:pt x="7282" y="6509"/>
                  <a:pt x="7282" y="6508"/>
                  <a:pt x="7282" y="6513"/>
                </a:cubicBezTo>
                <a:cubicBezTo>
                  <a:pt x="7260" y="6525"/>
                  <a:pt x="7245" y="6541"/>
                  <a:pt x="7245" y="6547"/>
                </a:cubicBezTo>
                <a:cubicBezTo>
                  <a:pt x="7177" y="6609"/>
                  <a:pt x="6503" y="7013"/>
                  <a:pt x="6466" y="7249"/>
                </a:cubicBezTo>
                <a:cubicBezTo>
                  <a:pt x="6435" y="7485"/>
                  <a:pt x="6595" y="8176"/>
                  <a:pt x="6791" y="8794"/>
                </a:cubicBezTo>
                <a:cubicBezTo>
                  <a:pt x="7026" y="9519"/>
                  <a:pt x="7463" y="10352"/>
                  <a:pt x="7441" y="10610"/>
                </a:cubicBezTo>
                <a:cubicBezTo>
                  <a:pt x="7433" y="10683"/>
                  <a:pt x="7312" y="10986"/>
                  <a:pt x="7372" y="11126"/>
                </a:cubicBezTo>
                <a:cubicBezTo>
                  <a:pt x="7486" y="11385"/>
                  <a:pt x="7843" y="11492"/>
                  <a:pt x="7835" y="11627"/>
                </a:cubicBezTo>
                <a:cubicBezTo>
                  <a:pt x="7820" y="11818"/>
                  <a:pt x="7901" y="11914"/>
                  <a:pt x="8014" y="11959"/>
                </a:cubicBezTo>
                <a:cubicBezTo>
                  <a:pt x="8007" y="12195"/>
                  <a:pt x="8007" y="12391"/>
                  <a:pt x="8007" y="12470"/>
                </a:cubicBezTo>
                <a:cubicBezTo>
                  <a:pt x="8015" y="12565"/>
                  <a:pt x="8037" y="13133"/>
                  <a:pt x="8014" y="13228"/>
                </a:cubicBezTo>
                <a:cubicBezTo>
                  <a:pt x="7818" y="14251"/>
                  <a:pt x="7221" y="14958"/>
                  <a:pt x="7183" y="15009"/>
                </a:cubicBezTo>
                <a:cubicBezTo>
                  <a:pt x="7146" y="15059"/>
                  <a:pt x="7078" y="15168"/>
                  <a:pt x="7101" y="15212"/>
                </a:cubicBezTo>
                <a:cubicBezTo>
                  <a:pt x="7154" y="15308"/>
                  <a:pt x="7327" y="15381"/>
                  <a:pt x="7478" y="15465"/>
                </a:cubicBezTo>
                <a:cubicBezTo>
                  <a:pt x="7539" y="15499"/>
                  <a:pt x="7646" y="15550"/>
                  <a:pt x="7766" y="15606"/>
                </a:cubicBezTo>
                <a:lnTo>
                  <a:pt x="7743" y="15667"/>
                </a:lnTo>
                <a:cubicBezTo>
                  <a:pt x="7728" y="15701"/>
                  <a:pt x="7691" y="15728"/>
                  <a:pt x="7646" y="15734"/>
                </a:cubicBezTo>
                <a:cubicBezTo>
                  <a:pt x="7072" y="15796"/>
                  <a:pt x="6535" y="15835"/>
                  <a:pt x="5833" y="16020"/>
                </a:cubicBezTo>
                <a:cubicBezTo>
                  <a:pt x="4548" y="16363"/>
                  <a:pt x="3966" y="16757"/>
                  <a:pt x="2629" y="17077"/>
                </a:cubicBezTo>
                <a:cubicBezTo>
                  <a:pt x="2606" y="17066"/>
                  <a:pt x="2584" y="17055"/>
                  <a:pt x="2553" y="17044"/>
                </a:cubicBezTo>
                <a:cubicBezTo>
                  <a:pt x="2508" y="17033"/>
                  <a:pt x="2440" y="17044"/>
                  <a:pt x="2440" y="17044"/>
                </a:cubicBezTo>
                <a:cubicBezTo>
                  <a:pt x="2228" y="16903"/>
                  <a:pt x="2161" y="16881"/>
                  <a:pt x="1829" y="16824"/>
                </a:cubicBezTo>
                <a:cubicBezTo>
                  <a:pt x="1564" y="16785"/>
                  <a:pt x="1283" y="16824"/>
                  <a:pt x="1283" y="16824"/>
                </a:cubicBezTo>
                <a:cubicBezTo>
                  <a:pt x="1124" y="16785"/>
                  <a:pt x="1005" y="16752"/>
                  <a:pt x="853" y="16791"/>
                </a:cubicBezTo>
                <a:cubicBezTo>
                  <a:pt x="612" y="16864"/>
                  <a:pt x="557" y="16942"/>
                  <a:pt x="497" y="17077"/>
                </a:cubicBezTo>
                <a:lnTo>
                  <a:pt x="317" y="17453"/>
                </a:lnTo>
                <a:cubicBezTo>
                  <a:pt x="257" y="17588"/>
                  <a:pt x="263" y="17728"/>
                  <a:pt x="339" y="17846"/>
                </a:cubicBezTo>
                <a:cubicBezTo>
                  <a:pt x="392" y="17964"/>
                  <a:pt x="437" y="18112"/>
                  <a:pt x="369" y="18303"/>
                </a:cubicBezTo>
                <a:cubicBezTo>
                  <a:pt x="301" y="18500"/>
                  <a:pt x="150" y="18442"/>
                  <a:pt x="29" y="18881"/>
                </a:cubicBezTo>
                <a:cubicBezTo>
                  <a:pt x="-99" y="19319"/>
                  <a:pt x="233" y="20005"/>
                  <a:pt x="263" y="20083"/>
                </a:cubicBezTo>
                <a:cubicBezTo>
                  <a:pt x="301" y="20162"/>
                  <a:pt x="565" y="20382"/>
                  <a:pt x="905" y="20270"/>
                </a:cubicBezTo>
                <a:cubicBezTo>
                  <a:pt x="1238" y="20157"/>
                  <a:pt x="1133" y="19785"/>
                  <a:pt x="1269" y="19476"/>
                </a:cubicBezTo>
                <a:cubicBezTo>
                  <a:pt x="1405" y="19167"/>
                  <a:pt x="1608" y="19060"/>
                  <a:pt x="1699" y="18853"/>
                </a:cubicBezTo>
                <a:cubicBezTo>
                  <a:pt x="1827" y="18577"/>
                  <a:pt x="2727" y="18365"/>
                  <a:pt x="2818" y="18106"/>
                </a:cubicBezTo>
                <a:cubicBezTo>
                  <a:pt x="3717" y="17898"/>
                  <a:pt x="5400" y="17678"/>
                  <a:pt x="6126" y="17537"/>
                </a:cubicBezTo>
                <a:cubicBezTo>
                  <a:pt x="6904" y="17391"/>
                  <a:pt x="8808" y="17016"/>
                  <a:pt x="8808" y="17016"/>
                </a:cubicBezTo>
                <a:cubicBezTo>
                  <a:pt x="8921" y="16993"/>
                  <a:pt x="9029" y="16954"/>
                  <a:pt x="9119" y="16909"/>
                </a:cubicBezTo>
                <a:cubicBezTo>
                  <a:pt x="9263" y="16841"/>
                  <a:pt x="9459" y="16628"/>
                  <a:pt x="9466" y="16622"/>
                </a:cubicBezTo>
                <a:lnTo>
                  <a:pt x="9752" y="16319"/>
                </a:lnTo>
                <a:cubicBezTo>
                  <a:pt x="9858" y="16347"/>
                  <a:pt x="10192" y="16240"/>
                  <a:pt x="10260" y="16155"/>
                </a:cubicBezTo>
                <a:cubicBezTo>
                  <a:pt x="10592" y="15734"/>
                  <a:pt x="11468" y="14549"/>
                  <a:pt x="11521" y="14487"/>
                </a:cubicBezTo>
                <a:cubicBezTo>
                  <a:pt x="11573" y="14431"/>
                  <a:pt x="11642" y="14357"/>
                  <a:pt x="11740" y="14419"/>
                </a:cubicBezTo>
                <a:cubicBezTo>
                  <a:pt x="11793" y="14452"/>
                  <a:pt x="12141" y="14712"/>
                  <a:pt x="12715" y="15162"/>
                </a:cubicBezTo>
                <a:cubicBezTo>
                  <a:pt x="13463" y="15752"/>
                  <a:pt x="14006" y="15959"/>
                  <a:pt x="14059" y="15982"/>
                </a:cubicBezTo>
                <a:cubicBezTo>
                  <a:pt x="14263" y="16060"/>
                  <a:pt x="14702" y="15505"/>
                  <a:pt x="14831" y="15353"/>
                </a:cubicBezTo>
                <a:lnTo>
                  <a:pt x="14861" y="15363"/>
                </a:lnTo>
                <a:cubicBezTo>
                  <a:pt x="14907" y="15380"/>
                  <a:pt x="14928" y="15419"/>
                  <a:pt x="14920" y="15453"/>
                </a:cubicBezTo>
                <a:cubicBezTo>
                  <a:pt x="14822" y="15846"/>
                  <a:pt x="14823" y="16437"/>
                  <a:pt x="15020" y="17039"/>
                </a:cubicBezTo>
                <a:cubicBezTo>
                  <a:pt x="15352" y="18033"/>
                  <a:pt x="16053" y="18713"/>
                  <a:pt x="16212" y="18921"/>
                </a:cubicBezTo>
                <a:cubicBezTo>
                  <a:pt x="16439" y="19213"/>
                  <a:pt x="16568" y="19657"/>
                  <a:pt x="16568" y="19657"/>
                </a:cubicBezTo>
                <a:cubicBezTo>
                  <a:pt x="16629" y="19859"/>
                  <a:pt x="16651" y="19982"/>
                  <a:pt x="16651" y="19971"/>
                </a:cubicBezTo>
                <a:cubicBezTo>
                  <a:pt x="16659" y="19982"/>
                  <a:pt x="16658" y="20006"/>
                  <a:pt x="16665" y="20017"/>
                </a:cubicBezTo>
                <a:cubicBezTo>
                  <a:pt x="16665" y="20028"/>
                  <a:pt x="16650" y="20028"/>
                  <a:pt x="16627" y="20050"/>
                </a:cubicBezTo>
                <a:cubicBezTo>
                  <a:pt x="16582" y="20078"/>
                  <a:pt x="16590" y="20111"/>
                  <a:pt x="16620" y="20178"/>
                </a:cubicBezTo>
                <a:cubicBezTo>
                  <a:pt x="16628" y="20190"/>
                  <a:pt x="16599" y="20207"/>
                  <a:pt x="16561" y="20280"/>
                </a:cubicBezTo>
                <a:cubicBezTo>
                  <a:pt x="16523" y="20353"/>
                  <a:pt x="16561" y="20668"/>
                  <a:pt x="16599" y="20809"/>
                </a:cubicBezTo>
                <a:cubicBezTo>
                  <a:pt x="16637" y="20932"/>
                  <a:pt x="16778" y="21134"/>
                  <a:pt x="16816" y="21184"/>
                </a:cubicBezTo>
                <a:cubicBezTo>
                  <a:pt x="16824" y="21190"/>
                  <a:pt x="16826" y="21202"/>
                  <a:pt x="16826" y="21207"/>
                </a:cubicBezTo>
                <a:cubicBezTo>
                  <a:pt x="16856" y="21331"/>
                  <a:pt x="16901" y="21437"/>
                  <a:pt x="17015" y="21499"/>
                </a:cubicBezTo>
                <a:cubicBezTo>
                  <a:pt x="17135" y="21566"/>
                  <a:pt x="17354" y="21595"/>
                  <a:pt x="17551" y="21573"/>
                </a:cubicBezTo>
                <a:lnTo>
                  <a:pt x="18025" y="21499"/>
                </a:lnTo>
                <a:cubicBezTo>
                  <a:pt x="18222" y="21471"/>
                  <a:pt x="18389" y="21386"/>
                  <a:pt x="18495" y="21274"/>
                </a:cubicBezTo>
                <a:cubicBezTo>
                  <a:pt x="18616" y="21178"/>
                  <a:pt x="18766" y="21066"/>
                  <a:pt x="19038" y="21016"/>
                </a:cubicBezTo>
                <a:cubicBezTo>
                  <a:pt x="19310" y="20960"/>
                  <a:pt x="19326" y="21090"/>
                  <a:pt x="19930" y="20944"/>
                </a:cubicBezTo>
                <a:cubicBezTo>
                  <a:pt x="20535" y="20798"/>
                  <a:pt x="21198" y="20219"/>
                  <a:pt x="21274" y="20157"/>
                </a:cubicBezTo>
                <a:cubicBezTo>
                  <a:pt x="21372" y="20118"/>
                  <a:pt x="21501" y="19820"/>
                  <a:pt x="21191" y="19652"/>
                </a:cubicBezTo>
                <a:cubicBezTo>
                  <a:pt x="20874" y="19483"/>
                  <a:pt x="20481" y="19747"/>
                  <a:pt x="20027" y="19820"/>
                </a:cubicBezTo>
                <a:cubicBezTo>
                  <a:pt x="19581" y="19888"/>
                  <a:pt x="19302" y="19781"/>
                  <a:pt x="19000" y="19764"/>
                </a:cubicBezTo>
                <a:cubicBezTo>
                  <a:pt x="18698" y="19753"/>
                  <a:pt x="18284" y="19567"/>
                  <a:pt x="18186" y="19539"/>
                </a:cubicBezTo>
                <a:cubicBezTo>
                  <a:pt x="18163" y="19528"/>
                  <a:pt x="18133" y="19527"/>
                  <a:pt x="18110" y="19527"/>
                </a:cubicBezTo>
                <a:cubicBezTo>
                  <a:pt x="18050" y="19527"/>
                  <a:pt x="18002" y="19499"/>
                  <a:pt x="17987" y="19460"/>
                </a:cubicBezTo>
                <a:cubicBezTo>
                  <a:pt x="17882" y="19067"/>
                  <a:pt x="17452" y="17460"/>
                  <a:pt x="17362" y="17156"/>
                </a:cubicBezTo>
                <a:cubicBezTo>
                  <a:pt x="17127" y="16386"/>
                  <a:pt x="16704" y="15514"/>
                  <a:pt x="16689" y="15430"/>
                </a:cubicBezTo>
                <a:cubicBezTo>
                  <a:pt x="16659" y="15262"/>
                  <a:pt x="16710" y="15077"/>
                  <a:pt x="16703" y="14881"/>
                </a:cubicBezTo>
                <a:cubicBezTo>
                  <a:pt x="16695" y="14813"/>
                  <a:pt x="16667" y="14521"/>
                  <a:pt x="16455" y="14370"/>
                </a:cubicBezTo>
                <a:lnTo>
                  <a:pt x="16349" y="14278"/>
                </a:lnTo>
                <a:cubicBezTo>
                  <a:pt x="16364" y="14233"/>
                  <a:pt x="16122" y="13919"/>
                  <a:pt x="16084" y="13880"/>
                </a:cubicBezTo>
                <a:cubicBezTo>
                  <a:pt x="15722" y="13526"/>
                  <a:pt x="15215" y="13094"/>
                  <a:pt x="14580" y="12600"/>
                </a:cubicBezTo>
                <a:cubicBezTo>
                  <a:pt x="14074" y="12206"/>
                  <a:pt x="13614" y="11885"/>
                  <a:pt x="13282" y="11660"/>
                </a:cubicBezTo>
                <a:cubicBezTo>
                  <a:pt x="13357" y="11632"/>
                  <a:pt x="13991" y="11515"/>
                  <a:pt x="14014" y="11425"/>
                </a:cubicBezTo>
                <a:cubicBezTo>
                  <a:pt x="14014" y="11425"/>
                  <a:pt x="14014" y="11199"/>
                  <a:pt x="14044" y="10227"/>
                </a:cubicBezTo>
                <a:cubicBezTo>
                  <a:pt x="14082" y="8974"/>
                  <a:pt x="14233" y="8575"/>
                  <a:pt x="14233" y="8575"/>
                </a:cubicBezTo>
                <a:cubicBezTo>
                  <a:pt x="14256" y="8496"/>
                  <a:pt x="14400" y="8481"/>
                  <a:pt x="14453" y="8554"/>
                </a:cubicBezTo>
                <a:lnTo>
                  <a:pt x="14543" y="8687"/>
                </a:lnTo>
                <a:cubicBezTo>
                  <a:pt x="14573" y="8732"/>
                  <a:pt x="14618" y="8778"/>
                  <a:pt x="14663" y="8812"/>
                </a:cubicBezTo>
                <a:cubicBezTo>
                  <a:pt x="14671" y="8818"/>
                  <a:pt x="14679" y="8829"/>
                  <a:pt x="14687" y="8840"/>
                </a:cubicBezTo>
                <a:cubicBezTo>
                  <a:pt x="14785" y="9026"/>
                  <a:pt x="15102" y="9121"/>
                  <a:pt x="15411" y="9065"/>
                </a:cubicBezTo>
                <a:cubicBezTo>
                  <a:pt x="15411" y="9065"/>
                  <a:pt x="16417" y="8930"/>
                  <a:pt x="17211" y="8789"/>
                </a:cubicBezTo>
                <a:cubicBezTo>
                  <a:pt x="17755" y="8694"/>
                  <a:pt x="18941" y="8418"/>
                  <a:pt x="19175" y="8368"/>
                </a:cubicBezTo>
                <a:cubicBezTo>
                  <a:pt x="19296" y="8323"/>
                  <a:pt x="19461" y="8345"/>
                  <a:pt x="19491" y="8345"/>
                </a:cubicBezTo>
                <a:cubicBezTo>
                  <a:pt x="19665" y="8345"/>
                  <a:pt x="19878" y="8316"/>
                  <a:pt x="19999" y="8294"/>
                </a:cubicBezTo>
                <a:cubicBezTo>
                  <a:pt x="19999" y="8294"/>
                  <a:pt x="20383" y="8205"/>
                  <a:pt x="20473" y="8171"/>
                </a:cubicBezTo>
                <a:cubicBezTo>
                  <a:pt x="20829" y="8076"/>
                  <a:pt x="20693" y="7857"/>
                  <a:pt x="20700" y="7655"/>
                </a:cubicBezTo>
                <a:cubicBezTo>
                  <a:pt x="20708" y="7458"/>
                  <a:pt x="20669" y="7300"/>
                  <a:pt x="20669" y="7300"/>
                </a:cubicBezTo>
                <a:cubicBezTo>
                  <a:pt x="20669" y="7300"/>
                  <a:pt x="20730" y="7137"/>
                  <a:pt x="20625" y="7047"/>
                </a:cubicBezTo>
                <a:cubicBezTo>
                  <a:pt x="20511" y="6952"/>
                  <a:pt x="19998" y="7081"/>
                  <a:pt x="19635" y="7126"/>
                </a:cubicBezTo>
                <a:cubicBezTo>
                  <a:pt x="19605" y="7138"/>
                  <a:pt x="19508" y="7160"/>
                  <a:pt x="19470" y="7160"/>
                </a:cubicBezTo>
                <a:cubicBezTo>
                  <a:pt x="19311" y="7154"/>
                  <a:pt x="19190" y="7170"/>
                  <a:pt x="19144" y="7254"/>
                </a:cubicBezTo>
                <a:cubicBezTo>
                  <a:pt x="19061" y="7316"/>
                  <a:pt x="19015" y="7575"/>
                  <a:pt x="18962" y="7620"/>
                </a:cubicBezTo>
                <a:cubicBezTo>
                  <a:pt x="18864" y="7743"/>
                  <a:pt x="18329" y="7728"/>
                  <a:pt x="17022" y="7801"/>
                </a:cubicBezTo>
                <a:cubicBezTo>
                  <a:pt x="16531" y="7823"/>
                  <a:pt x="16063" y="7834"/>
                  <a:pt x="15881" y="7839"/>
                </a:cubicBezTo>
                <a:cubicBezTo>
                  <a:pt x="15836" y="7839"/>
                  <a:pt x="15791" y="7823"/>
                  <a:pt x="15768" y="7795"/>
                </a:cubicBezTo>
                <a:lnTo>
                  <a:pt x="15397" y="7261"/>
                </a:lnTo>
                <a:cubicBezTo>
                  <a:pt x="15337" y="7132"/>
                  <a:pt x="15313" y="6907"/>
                  <a:pt x="14927" y="6222"/>
                </a:cubicBezTo>
                <a:cubicBezTo>
                  <a:pt x="14897" y="6177"/>
                  <a:pt x="14528" y="5181"/>
                  <a:pt x="14415" y="5030"/>
                </a:cubicBezTo>
                <a:cubicBezTo>
                  <a:pt x="14370" y="4973"/>
                  <a:pt x="14362" y="4883"/>
                  <a:pt x="14113" y="4726"/>
                </a:cubicBezTo>
                <a:cubicBezTo>
                  <a:pt x="13947" y="4625"/>
                  <a:pt x="13598" y="4608"/>
                  <a:pt x="13379" y="4614"/>
                </a:cubicBezTo>
                <a:cubicBezTo>
                  <a:pt x="13348" y="4546"/>
                  <a:pt x="13343" y="4469"/>
                  <a:pt x="13388" y="4424"/>
                </a:cubicBezTo>
                <a:cubicBezTo>
                  <a:pt x="13464" y="4345"/>
                  <a:pt x="13667" y="4389"/>
                  <a:pt x="13931" y="4417"/>
                </a:cubicBezTo>
                <a:cubicBezTo>
                  <a:pt x="14075" y="4434"/>
                  <a:pt x="14474" y="4452"/>
                  <a:pt x="14587" y="4429"/>
                </a:cubicBezTo>
                <a:cubicBezTo>
                  <a:pt x="14731" y="4401"/>
                  <a:pt x="14837" y="4311"/>
                  <a:pt x="14852" y="4227"/>
                </a:cubicBezTo>
                <a:cubicBezTo>
                  <a:pt x="14859" y="4171"/>
                  <a:pt x="14867" y="4098"/>
                  <a:pt x="14890" y="4059"/>
                </a:cubicBezTo>
                <a:cubicBezTo>
                  <a:pt x="14935" y="3986"/>
                  <a:pt x="15058" y="3957"/>
                  <a:pt x="15126" y="3946"/>
                </a:cubicBezTo>
                <a:cubicBezTo>
                  <a:pt x="15269" y="3924"/>
                  <a:pt x="15177" y="3799"/>
                  <a:pt x="15154" y="3760"/>
                </a:cubicBezTo>
                <a:cubicBezTo>
                  <a:pt x="15124" y="3715"/>
                  <a:pt x="15185" y="3704"/>
                  <a:pt x="15223" y="3681"/>
                </a:cubicBezTo>
                <a:cubicBezTo>
                  <a:pt x="15260" y="3664"/>
                  <a:pt x="15298" y="3631"/>
                  <a:pt x="15298" y="3592"/>
                </a:cubicBezTo>
                <a:cubicBezTo>
                  <a:pt x="15306" y="3558"/>
                  <a:pt x="15261" y="3552"/>
                  <a:pt x="15246" y="3456"/>
                </a:cubicBezTo>
                <a:cubicBezTo>
                  <a:pt x="15239" y="3411"/>
                  <a:pt x="15209" y="3350"/>
                  <a:pt x="15277" y="3339"/>
                </a:cubicBezTo>
                <a:cubicBezTo>
                  <a:pt x="15315" y="3333"/>
                  <a:pt x="15458" y="3311"/>
                  <a:pt x="15511" y="3216"/>
                </a:cubicBezTo>
                <a:cubicBezTo>
                  <a:pt x="15556" y="3120"/>
                  <a:pt x="15480" y="3025"/>
                  <a:pt x="15442" y="2991"/>
                </a:cubicBezTo>
                <a:cubicBezTo>
                  <a:pt x="15412" y="2963"/>
                  <a:pt x="15351" y="2894"/>
                  <a:pt x="15336" y="2872"/>
                </a:cubicBezTo>
                <a:cubicBezTo>
                  <a:pt x="15313" y="2849"/>
                  <a:pt x="15245" y="2794"/>
                  <a:pt x="15230" y="2766"/>
                </a:cubicBezTo>
                <a:cubicBezTo>
                  <a:pt x="15215" y="2744"/>
                  <a:pt x="15171" y="2664"/>
                  <a:pt x="15164" y="2619"/>
                </a:cubicBezTo>
                <a:cubicBezTo>
                  <a:pt x="15156" y="2574"/>
                  <a:pt x="15139" y="2558"/>
                  <a:pt x="15192" y="2468"/>
                </a:cubicBezTo>
                <a:cubicBezTo>
                  <a:pt x="15237" y="2378"/>
                  <a:pt x="15275" y="2327"/>
                  <a:pt x="15298" y="2276"/>
                </a:cubicBezTo>
                <a:cubicBezTo>
                  <a:pt x="15321" y="2231"/>
                  <a:pt x="15366" y="2108"/>
                  <a:pt x="15374" y="2023"/>
                </a:cubicBezTo>
                <a:cubicBezTo>
                  <a:pt x="15381" y="1945"/>
                  <a:pt x="15397" y="1838"/>
                  <a:pt x="15329" y="1658"/>
                </a:cubicBezTo>
                <a:cubicBezTo>
                  <a:pt x="15268" y="1507"/>
                  <a:pt x="15179" y="1422"/>
                  <a:pt x="15126" y="1377"/>
                </a:cubicBezTo>
                <a:cubicBezTo>
                  <a:pt x="15133" y="1372"/>
                  <a:pt x="15359" y="1175"/>
                  <a:pt x="15253" y="1035"/>
                </a:cubicBezTo>
                <a:cubicBezTo>
                  <a:pt x="15193" y="951"/>
                  <a:pt x="15058" y="765"/>
                  <a:pt x="14710" y="642"/>
                </a:cubicBezTo>
                <a:cubicBezTo>
                  <a:pt x="14272" y="484"/>
                  <a:pt x="14036" y="12"/>
                  <a:pt x="12654" y="1"/>
                </a:cubicBezTo>
                <a:close/>
                <a:moveTo>
                  <a:pt x="9242" y="7253"/>
                </a:moveTo>
                <a:cubicBezTo>
                  <a:pt x="9253" y="7258"/>
                  <a:pt x="9254" y="7271"/>
                  <a:pt x="9247" y="7283"/>
                </a:cubicBezTo>
                <a:cubicBezTo>
                  <a:pt x="9111" y="7569"/>
                  <a:pt x="9034" y="7743"/>
                  <a:pt x="8883" y="8182"/>
                </a:cubicBezTo>
                <a:cubicBezTo>
                  <a:pt x="8709" y="8710"/>
                  <a:pt x="8657" y="9526"/>
                  <a:pt x="8650" y="9987"/>
                </a:cubicBezTo>
                <a:cubicBezTo>
                  <a:pt x="8657" y="10088"/>
                  <a:pt x="8507" y="10412"/>
                  <a:pt x="8402" y="10373"/>
                </a:cubicBezTo>
                <a:cubicBezTo>
                  <a:pt x="8371" y="10328"/>
                  <a:pt x="8333" y="10284"/>
                  <a:pt x="8333" y="10273"/>
                </a:cubicBezTo>
                <a:cubicBezTo>
                  <a:pt x="8333" y="10222"/>
                  <a:pt x="8128" y="9610"/>
                  <a:pt x="8203" y="8840"/>
                </a:cubicBezTo>
                <a:cubicBezTo>
                  <a:pt x="8264" y="8289"/>
                  <a:pt x="8136" y="7879"/>
                  <a:pt x="8114" y="7727"/>
                </a:cubicBezTo>
                <a:cubicBezTo>
                  <a:pt x="8114" y="7721"/>
                  <a:pt x="8128" y="7699"/>
                  <a:pt x="8158" y="7671"/>
                </a:cubicBezTo>
                <a:cubicBezTo>
                  <a:pt x="8234" y="7755"/>
                  <a:pt x="8296" y="7817"/>
                  <a:pt x="8326" y="7839"/>
                </a:cubicBezTo>
                <a:cubicBezTo>
                  <a:pt x="8402" y="7912"/>
                  <a:pt x="8468" y="7844"/>
                  <a:pt x="8468" y="7844"/>
                </a:cubicBezTo>
                <a:cubicBezTo>
                  <a:pt x="8468" y="7844"/>
                  <a:pt x="9170" y="7289"/>
                  <a:pt x="9185" y="7272"/>
                </a:cubicBezTo>
                <a:cubicBezTo>
                  <a:pt x="9212" y="7250"/>
                  <a:pt x="9232" y="7247"/>
                  <a:pt x="9242" y="7253"/>
                </a:cubicBezTo>
                <a:close/>
              </a:path>
            </a:pathLst>
          </a:custGeom>
          <a:solidFill>
            <a:srgbClr val="0096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3" name="100%"/>
          <p:cNvSpPr txBox="1"/>
          <p:nvPr>
            <p:ph type="body" idx="1"/>
          </p:nvPr>
        </p:nvSpPr>
        <p:spPr>
          <a:prstGeom prst="rect">
            <a:avLst/>
          </a:prstGeom>
        </p:spPr>
        <p:txBody>
          <a:bodyPr/>
          <a:lstStyle/>
          <a:p>
            <a:pPr/>
          </a:p>
        </p:txBody>
      </p:sp>
      <p:sp>
        <p:nvSpPr>
          <p:cNvPr id="1814" name="Fact information"/>
          <p:cNvSpPr txBox="1"/>
          <p:nvPr>
            <p:ph type="body" idx="21"/>
          </p:nvPr>
        </p:nvSpPr>
        <p:spPr>
          <a:prstGeom prst="rect">
            <a:avLst/>
          </a:prstGeom>
        </p:spPr>
        <p:txBody>
          <a:bodyPr/>
          <a:lstStyle/>
          <a:p>
            <a:pPr/>
          </a:p>
        </p:txBody>
      </p:sp>
      <p:pic>
        <p:nvPicPr>
          <p:cNvPr id="1815"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816"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17"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818"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19"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820"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21"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22" name="Walking"/>
          <p:cNvSpPr/>
          <p:nvPr/>
        </p:nvSpPr>
        <p:spPr>
          <a:xfrm>
            <a:off x="10696440" y="4755279"/>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823"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24" name="Male"/>
          <p:cNvSpPr/>
          <p:nvPr/>
        </p:nvSpPr>
        <p:spPr>
          <a:xfrm>
            <a:off x="10811167" y="7439869"/>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25"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26"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27"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28" name="Runner on Second &amp; Third Ground ball. R3 scores R2 waits for throw and goes to third"/>
          <p:cNvSpPr txBox="1"/>
          <p:nvPr/>
        </p:nvSpPr>
        <p:spPr>
          <a:xfrm>
            <a:off x="9713083" y="336047"/>
            <a:ext cx="5556632" cy="3421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&amp; Third Ground ball. R3 scores R2 waits for throw and goes to third</a:t>
            </a:r>
          </a:p>
        </p:txBody>
      </p:sp>
      <p:sp>
        <p:nvSpPr>
          <p:cNvPr id="1829" name="U1 is in C half way between Mound and Second. U1 has play at first and play at Third if R2 goes. Do not over rotate to first on this play. Head on a swivel"/>
          <p:cNvSpPr txBox="1"/>
          <p:nvPr/>
        </p:nvSpPr>
        <p:spPr>
          <a:xfrm>
            <a:off x="2103940" y="8237844"/>
            <a:ext cx="5554607" cy="491782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400"/>
            </a:lvl1pPr>
          </a:lstStyle>
          <a:p>
            <a:pPr/>
            <a:r>
              <a:t>U1 is in C half way between Mound and Second. U1 has play at first and play at Third if R2 goes. Do not over rotate to first on this play. Head on a swivel</a:t>
            </a:r>
          </a:p>
        </p:txBody>
      </p:sp>
      <p:sp>
        <p:nvSpPr>
          <p:cNvPr id="1830" name="PU has play at the plate and should help U1 on pulled foot. PU has touch at third."/>
          <p:cNvSpPr txBox="1"/>
          <p:nvPr/>
        </p:nvSpPr>
        <p:spPr>
          <a:xfrm>
            <a:off x="15958308" y="9142978"/>
            <a:ext cx="5554607" cy="3421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play at the plate and should help U1 on pulled foot. PU has touch at third.</a:t>
            </a:r>
          </a:p>
        </p:txBody>
      </p:sp>
      <p:sp>
        <p:nvSpPr>
          <p:cNvPr id="1831" name="Baseball"/>
          <p:cNvSpPr/>
          <p:nvPr/>
        </p:nvSpPr>
        <p:spPr>
          <a:xfrm>
            <a:off x="11897090" y="11609368"/>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832" name="Walking"/>
          <p:cNvSpPr/>
          <p:nvPr/>
        </p:nvSpPr>
        <p:spPr>
          <a:xfrm>
            <a:off x="13023330" y="11097739"/>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833" name="Walking"/>
          <p:cNvSpPr/>
          <p:nvPr/>
        </p:nvSpPr>
        <p:spPr>
          <a:xfrm>
            <a:off x="8720921" y="8902245"/>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5" name="100%"/>
          <p:cNvSpPr txBox="1"/>
          <p:nvPr>
            <p:ph type="body" idx="1"/>
          </p:nvPr>
        </p:nvSpPr>
        <p:spPr>
          <a:prstGeom prst="rect">
            <a:avLst/>
          </a:prstGeom>
        </p:spPr>
        <p:txBody>
          <a:bodyPr/>
          <a:lstStyle/>
          <a:p>
            <a:pPr/>
          </a:p>
        </p:txBody>
      </p:sp>
      <p:sp>
        <p:nvSpPr>
          <p:cNvPr id="1836" name="Fact information"/>
          <p:cNvSpPr txBox="1"/>
          <p:nvPr>
            <p:ph type="body" idx="21"/>
          </p:nvPr>
        </p:nvSpPr>
        <p:spPr>
          <a:prstGeom prst="rect">
            <a:avLst/>
          </a:prstGeom>
        </p:spPr>
        <p:txBody>
          <a:bodyPr/>
          <a:lstStyle/>
          <a:p>
            <a:pPr/>
          </a:p>
        </p:txBody>
      </p:sp>
      <p:pic>
        <p:nvPicPr>
          <p:cNvPr id="1837"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838"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39"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840"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41"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842"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43"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44" name="Walking"/>
          <p:cNvSpPr/>
          <p:nvPr/>
        </p:nvSpPr>
        <p:spPr>
          <a:xfrm>
            <a:off x="10696440" y="487429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845"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46" name="Male"/>
          <p:cNvSpPr/>
          <p:nvPr/>
        </p:nvSpPr>
        <p:spPr>
          <a:xfrm>
            <a:off x="11558927" y="6768022"/>
            <a:ext cx="364772"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47"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48"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49"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50" name="Runner on Second &amp; Third Ground ball. R3 scores R2 waits for throw and goes to third"/>
          <p:cNvSpPr txBox="1"/>
          <p:nvPr/>
        </p:nvSpPr>
        <p:spPr>
          <a:xfrm>
            <a:off x="9713083" y="336047"/>
            <a:ext cx="5556632" cy="3421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&amp; Third Ground ball. R3 scores R2 waits for throw and goes to third</a:t>
            </a:r>
          </a:p>
        </p:txBody>
      </p:sp>
      <p:sp>
        <p:nvSpPr>
          <p:cNvPr id="1851" name="U1 has play at first and play at Third if R2 goes. Take a few steps towards First Do not over rotate to first on this play. Head on a swivel"/>
          <p:cNvSpPr txBox="1"/>
          <p:nvPr/>
        </p:nvSpPr>
        <p:spPr>
          <a:xfrm>
            <a:off x="2103940" y="8535806"/>
            <a:ext cx="5554607" cy="43219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400"/>
            </a:lvl1pPr>
          </a:lstStyle>
          <a:p>
            <a:pPr/>
            <a:r>
              <a:t>U1 has play at first and play at Third if R2 goes. Take a few steps towards First Do not over rotate to first on this play. Head on a swivel</a:t>
            </a:r>
          </a:p>
        </p:txBody>
      </p:sp>
      <p:sp>
        <p:nvSpPr>
          <p:cNvPr id="1852" name="PU has play at the plate and should help U1 on pulled foot. PU has touches at third."/>
          <p:cNvSpPr txBox="1"/>
          <p:nvPr/>
        </p:nvSpPr>
        <p:spPr>
          <a:xfrm>
            <a:off x="16199608" y="8952478"/>
            <a:ext cx="5554607" cy="3421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play at the plate and should help U1 on pulled foot. PU has touches at third.</a:t>
            </a:r>
          </a:p>
        </p:txBody>
      </p:sp>
      <p:sp>
        <p:nvSpPr>
          <p:cNvPr id="1853" name="Baseball"/>
          <p:cNvSpPr/>
          <p:nvPr/>
        </p:nvSpPr>
        <p:spPr>
          <a:xfrm>
            <a:off x="9561458" y="8019045"/>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854" name="Walking"/>
          <p:cNvSpPr/>
          <p:nvPr/>
        </p:nvSpPr>
        <p:spPr>
          <a:xfrm>
            <a:off x="13957582" y="10094138"/>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855" name="Walking"/>
          <p:cNvSpPr/>
          <p:nvPr/>
        </p:nvSpPr>
        <p:spPr>
          <a:xfrm>
            <a:off x="9687405" y="1022936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7" name="100%"/>
          <p:cNvSpPr txBox="1"/>
          <p:nvPr>
            <p:ph type="body" idx="1"/>
          </p:nvPr>
        </p:nvSpPr>
        <p:spPr>
          <a:prstGeom prst="rect">
            <a:avLst/>
          </a:prstGeom>
        </p:spPr>
        <p:txBody>
          <a:bodyPr/>
          <a:lstStyle/>
          <a:p>
            <a:pPr/>
          </a:p>
        </p:txBody>
      </p:sp>
      <p:sp>
        <p:nvSpPr>
          <p:cNvPr id="1858" name="Fact information"/>
          <p:cNvSpPr txBox="1"/>
          <p:nvPr>
            <p:ph type="body" idx="21"/>
          </p:nvPr>
        </p:nvSpPr>
        <p:spPr>
          <a:prstGeom prst="rect">
            <a:avLst/>
          </a:prstGeom>
        </p:spPr>
        <p:txBody>
          <a:bodyPr/>
          <a:lstStyle/>
          <a:p>
            <a:pPr/>
          </a:p>
        </p:txBody>
      </p:sp>
      <p:pic>
        <p:nvPicPr>
          <p:cNvPr id="1859"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860"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61"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862"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63"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864"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65"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66" name="Walking"/>
          <p:cNvSpPr/>
          <p:nvPr/>
        </p:nvSpPr>
        <p:spPr>
          <a:xfrm>
            <a:off x="10696440" y="487429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867"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68" name="Male"/>
          <p:cNvSpPr/>
          <p:nvPr/>
        </p:nvSpPr>
        <p:spPr>
          <a:xfrm>
            <a:off x="10624227" y="7367365"/>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69"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70"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71"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72" name="Runner on Second &amp; Third Ground ball. R3 scores R2 waits for throw and goes to third"/>
          <p:cNvSpPr txBox="1"/>
          <p:nvPr/>
        </p:nvSpPr>
        <p:spPr>
          <a:xfrm>
            <a:off x="9713083" y="336047"/>
            <a:ext cx="5556632" cy="3421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&amp; Third Ground ball. R3 scores R2 waits for throw and goes to third</a:t>
            </a:r>
          </a:p>
        </p:txBody>
      </p:sp>
      <p:sp>
        <p:nvSpPr>
          <p:cNvPr id="1873" name="U1 has play at first and play at Third if R2 goes. Do not over rotate to first on this play. Stay out of the throwing lane and follow the throw to third. Head on a swivel."/>
          <p:cNvSpPr txBox="1"/>
          <p:nvPr/>
        </p:nvSpPr>
        <p:spPr>
          <a:xfrm>
            <a:off x="2103940" y="7939881"/>
            <a:ext cx="5554607" cy="55137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400"/>
            </a:lvl1pPr>
          </a:lstStyle>
          <a:p>
            <a:pPr/>
            <a:r>
              <a:t>U1 has play at first and play at Third if R2 goes. Do not over rotate to first on this play. Stay out of the throwing lane and follow the throw to third. Head on a swivel.</a:t>
            </a:r>
          </a:p>
        </p:txBody>
      </p:sp>
      <p:sp>
        <p:nvSpPr>
          <p:cNvPr id="1874" name="PU has play at the plate and should help U1 on pulled foot at first."/>
          <p:cNvSpPr txBox="1"/>
          <p:nvPr/>
        </p:nvSpPr>
        <p:spPr>
          <a:xfrm>
            <a:off x="15958308" y="9177486"/>
            <a:ext cx="5554607"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play at the plate and should help U1 on pulled foot at first.</a:t>
            </a:r>
          </a:p>
        </p:txBody>
      </p:sp>
      <p:sp>
        <p:nvSpPr>
          <p:cNvPr id="1875" name="Baseball"/>
          <p:cNvSpPr/>
          <p:nvPr/>
        </p:nvSpPr>
        <p:spPr>
          <a:xfrm>
            <a:off x="14863343" y="8246057"/>
            <a:ext cx="539022" cy="5390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876" name="Walking"/>
          <p:cNvSpPr/>
          <p:nvPr/>
        </p:nvSpPr>
        <p:spPr>
          <a:xfrm>
            <a:off x="15358961" y="8786183"/>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877" name="Walking"/>
          <p:cNvSpPr/>
          <p:nvPr/>
        </p:nvSpPr>
        <p:spPr>
          <a:xfrm>
            <a:off x="11869487" y="11210333"/>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9" name="100%"/>
          <p:cNvSpPr txBox="1"/>
          <p:nvPr>
            <p:ph type="body" idx="1"/>
          </p:nvPr>
        </p:nvSpPr>
        <p:spPr>
          <a:prstGeom prst="rect">
            <a:avLst/>
          </a:prstGeom>
        </p:spPr>
        <p:txBody>
          <a:bodyPr/>
          <a:lstStyle/>
          <a:p>
            <a:pPr/>
          </a:p>
        </p:txBody>
      </p:sp>
      <p:sp>
        <p:nvSpPr>
          <p:cNvPr id="1880" name="Fact information"/>
          <p:cNvSpPr txBox="1"/>
          <p:nvPr>
            <p:ph type="body" idx="21"/>
          </p:nvPr>
        </p:nvSpPr>
        <p:spPr>
          <a:prstGeom prst="rect">
            <a:avLst/>
          </a:prstGeom>
        </p:spPr>
        <p:txBody>
          <a:bodyPr/>
          <a:lstStyle/>
          <a:p>
            <a:pPr/>
          </a:p>
        </p:txBody>
      </p:sp>
      <p:pic>
        <p:nvPicPr>
          <p:cNvPr id="1881"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882"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83"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884"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85"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886"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87"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88" name="Walking"/>
          <p:cNvSpPr/>
          <p:nvPr/>
        </p:nvSpPr>
        <p:spPr>
          <a:xfrm>
            <a:off x="8477589" y="7209930"/>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889"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90" name="Male"/>
          <p:cNvSpPr/>
          <p:nvPr/>
        </p:nvSpPr>
        <p:spPr>
          <a:xfrm>
            <a:off x="10180244" y="7453485"/>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91"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92"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93"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894" name="Runner on Second &amp; Third Ground ball. R3 scores R2 waits for throw and goes to third"/>
          <p:cNvSpPr txBox="1"/>
          <p:nvPr/>
        </p:nvSpPr>
        <p:spPr>
          <a:xfrm>
            <a:off x="9713083" y="336047"/>
            <a:ext cx="5556632" cy="3421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Second &amp; Third Ground ball. R3 scores R2 waits for throw and goes to third</a:t>
            </a:r>
          </a:p>
        </p:txBody>
      </p:sp>
      <p:sp>
        <p:nvSpPr>
          <p:cNvPr id="1895" name="U1 is in C. U1 now has to focus on the play at third. Get closer to third if possible follow the throw set and make the call.  Head on a swivel"/>
          <p:cNvSpPr txBox="1"/>
          <p:nvPr/>
        </p:nvSpPr>
        <p:spPr>
          <a:xfrm>
            <a:off x="2103940" y="8237844"/>
            <a:ext cx="5554607" cy="491782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400"/>
            </a:lvl1pPr>
          </a:lstStyle>
          <a:p>
            <a:pPr/>
            <a:r>
              <a:t>U1 is in C. U1 now has to focus on the play at third. Get closer to third if possible follow the throw set and make the call.  Head on a swivel</a:t>
            </a:r>
          </a:p>
        </p:txBody>
      </p:sp>
      <p:sp>
        <p:nvSpPr>
          <p:cNvPr id="1896" name="PU has play at the plate and should help U1 on pulled foot. First baseman may rush so important to help U1"/>
          <p:cNvSpPr txBox="1"/>
          <p:nvPr/>
        </p:nvSpPr>
        <p:spPr>
          <a:xfrm>
            <a:off x="16339308" y="8705661"/>
            <a:ext cx="55546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play at the plate and should help U1 on pulled foot. First baseman may rush so important to help U1</a:t>
            </a:r>
          </a:p>
        </p:txBody>
      </p:sp>
      <p:sp>
        <p:nvSpPr>
          <p:cNvPr id="1897" name="Baseball"/>
          <p:cNvSpPr/>
          <p:nvPr/>
        </p:nvSpPr>
        <p:spPr>
          <a:xfrm>
            <a:off x="9024263" y="8203724"/>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898" name="Walking"/>
          <p:cNvSpPr/>
          <p:nvPr/>
        </p:nvSpPr>
        <p:spPr>
          <a:xfrm>
            <a:off x="16685535" y="7478229"/>
            <a:ext cx="594225"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899" name="Walking"/>
          <p:cNvSpPr/>
          <p:nvPr/>
        </p:nvSpPr>
        <p:spPr>
          <a:xfrm>
            <a:off x="14205120" y="1200444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1" name="TWO Umpire System"/>
          <p:cNvSpPr txBox="1"/>
          <p:nvPr>
            <p:ph type="body" idx="1"/>
          </p:nvPr>
        </p:nvSpPr>
        <p:spPr>
          <a:xfrm>
            <a:off x="-98444" y="-2288671"/>
            <a:ext cx="24580888" cy="10606182"/>
          </a:xfrm>
          <a:prstGeom prst="rect">
            <a:avLst/>
          </a:prstGeom>
          <a:solidFill>
            <a:srgbClr val="000000"/>
          </a:solidFill>
        </p:spPr>
        <p:txBody>
          <a:bodyPr/>
          <a:lstStyle>
            <a:lvl1pPr algn="l">
              <a:defRPr spc="-144" sz="14400" u="sng">
                <a:solidFill>
                  <a:srgbClr val="FFFFFF"/>
                </a:solidFill>
              </a:defRPr>
            </a:lvl1pPr>
          </a:lstStyle>
          <a:p>
            <a:pPr/>
            <a:r>
              <a:t>TWO Umpire System</a:t>
            </a:r>
          </a:p>
        </p:txBody>
      </p:sp>
      <p:sp>
        <p:nvSpPr>
          <p:cNvPr id="1902" name="Runner on Third"/>
          <p:cNvSpPr txBox="1"/>
          <p:nvPr>
            <p:ph type="body" idx="21"/>
          </p:nvPr>
        </p:nvSpPr>
        <p:spPr>
          <a:xfrm>
            <a:off x="-352398" y="8173682"/>
            <a:ext cx="24761807" cy="7706927"/>
          </a:xfrm>
          <a:prstGeom prst="rect">
            <a:avLst/>
          </a:prstGeom>
          <a:solidFill>
            <a:srgbClr val="000000"/>
          </a:solidFill>
          <a:extLst>
            <a:ext uri="{C572A759-6A51-4108-AA02-DFA0A04FC94B}">
              <ma14:wrappingTextBoxFlag xmlns:ma14="http://schemas.microsoft.com/office/mac/drawingml/2011/main" val="1"/>
            </a:ext>
          </a:extLst>
        </p:spPr>
        <p:txBody>
          <a:bodyPr/>
          <a:lstStyle/>
          <a:p>
            <a:pPr lvl="4" marL="0" indent="1828800" defTabSz="825500">
              <a:lnSpc>
                <a:spcPct val="100000"/>
              </a:lnSpc>
              <a:spcBef>
                <a:spcPts val="0"/>
              </a:spcBef>
              <a:buSzTx/>
              <a:buNone/>
              <a:defRPr b="1" sz="12000">
                <a:solidFill>
                  <a:srgbClr val="0433FF"/>
                </a:solidFill>
              </a:defRPr>
            </a:pPr>
            <a:r>
              <a:t>Runner on Third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4" name="100%"/>
          <p:cNvSpPr txBox="1"/>
          <p:nvPr>
            <p:ph type="body" idx="1"/>
          </p:nvPr>
        </p:nvSpPr>
        <p:spPr>
          <a:prstGeom prst="rect">
            <a:avLst/>
          </a:prstGeom>
        </p:spPr>
        <p:txBody>
          <a:bodyPr/>
          <a:lstStyle/>
          <a:p>
            <a:pPr/>
          </a:p>
        </p:txBody>
      </p:sp>
      <p:sp>
        <p:nvSpPr>
          <p:cNvPr id="1905" name="Fact information"/>
          <p:cNvSpPr txBox="1"/>
          <p:nvPr>
            <p:ph type="body" idx="21"/>
          </p:nvPr>
        </p:nvSpPr>
        <p:spPr>
          <a:prstGeom prst="rect">
            <a:avLst/>
          </a:prstGeom>
        </p:spPr>
        <p:txBody>
          <a:bodyPr/>
          <a:lstStyle/>
          <a:p>
            <a:pPr/>
          </a:p>
        </p:txBody>
      </p:sp>
      <p:pic>
        <p:nvPicPr>
          <p:cNvPr id="1906"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907"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08"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909"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10"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911"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12"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13"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14" name="Male"/>
          <p:cNvSpPr/>
          <p:nvPr/>
        </p:nvSpPr>
        <p:spPr>
          <a:xfrm>
            <a:off x="13014921" y="6808166"/>
            <a:ext cx="364772"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15"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16"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17"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18" name="Runner on Third Base Hit."/>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Third Base Hit.</a:t>
            </a:r>
          </a:p>
        </p:txBody>
      </p:sp>
      <p:sp>
        <p:nvSpPr>
          <p:cNvPr id="1919" name="U1 is in B half way between Mound and Second. U1 has the batter runner into first and all bases. You are still responsible for runner at third. If a play is made there."/>
          <p:cNvSpPr txBox="1"/>
          <p:nvPr/>
        </p:nvSpPr>
        <p:spPr>
          <a:xfrm>
            <a:off x="2078540" y="7666974"/>
            <a:ext cx="5554607" cy="60341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B half way between Mound and Second. U1 has the batter runner into first and all bases. You are still responsible for runner at third. If a play is made there.</a:t>
            </a:r>
          </a:p>
        </p:txBody>
      </p:sp>
      <p:sp>
        <p:nvSpPr>
          <p:cNvPr id="1920" name="PU has the touch at home plate."/>
          <p:cNvSpPr txBox="1"/>
          <p:nvPr/>
        </p:nvSpPr>
        <p:spPr>
          <a:xfrm>
            <a:off x="15958308" y="9830703"/>
            <a:ext cx="5554607"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the touch at home plate. </a:t>
            </a:r>
          </a:p>
        </p:txBody>
      </p:sp>
      <p:sp>
        <p:nvSpPr>
          <p:cNvPr id="1921" name="Baseball"/>
          <p:cNvSpPr/>
          <p:nvPr/>
        </p:nvSpPr>
        <p:spPr>
          <a:xfrm>
            <a:off x="11922490" y="1148246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922" name="Walking"/>
          <p:cNvSpPr/>
          <p:nvPr/>
        </p:nvSpPr>
        <p:spPr>
          <a:xfrm>
            <a:off x="12626272" y="11284590"/>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923" name="Walking"/>
          <p:cNvSpPr/>
          <p:nvPr/>
        </p:nvSpPr>
        <p:spPr>
          <a:xfrm>
            <a:off x="8712187" y="8910342"/>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924" name="This is a SAU mechanic being in B with a runner on third. Percentages will show the next play is likely at first."/>
          <p:cNvSpPr txBox="1"/>
          <p:nvPr/>
        </p:nvSpPr>
        <p:spPr>
          <a:xfrm>
            <a:off x="2213733" y="107240"/>
            <a:ext cx="5140780" cy="26641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700">
                <a:solidFill>
                  <a:schemeClr val="accent6">
                    <a:satOff val="-20754"/>
                    <a:lumOff val="-16738"/>
                  </a:schemeClr>
                </a:solidFill>
              </a:defRPr>
            </a:lvl1pPr>
          </a:lstStyle>
          <a:p>
            <a:pPr/>
            <a:r>
              <a:t>This is a SAU mechanic being in B with a runner on third. Percentages will show the next play is likely at first.</a:t>
            </a: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6" name="100%"/>
          <p:cNvSpPr txBox="1"/>
          <p:nvPr>
            <p:ph type="body" idx="1"/>
          </p:nvPr>
        </p:nvSpPr>
        <p:spPr>
          <a:prstGeom prst="rect">
            <a:avLst/>
          </a:prstGeom>
        </p:spPr>
        <p:txBody>
          <a:bodyPr/>
          <a:lstStyle/>
          <a:p>
            <a:pPr/>
          </a:p>
        </p:txBody>
      </p:sp>
      <p:sp>
        <p:nvSpPr>
          <p:cNvPr id="1927" name="Fact information"/>
          <p:cNvSpPr txBox="1"/>
          <p:nvPr>
            <p:ph type="body" idx="21"/>
          </p:nvPr>
        </p:nvSpPr>
        <p:spPr>
          <a:prstGeom prst="rect">
            <a:avLst/>
          </a:prstGeom>
        </p:spPr>
        <p:txBody>
          <a:bodyPr/>
          <a:lstStyle/>
          <a:p>
            <a:pPr/>
          </a:p>
        </p:txBody>
      </p:sp>
      <p:pic>
        <p:nvPicPr>
          <p:cNvPr id="1928"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929"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30"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931"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32"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933"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34"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35"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36" name="Male"/>
          <p:cNvSpPr/>
          <p:nvPr/>
        </p:nvSpPr>
        <p:spPr>
          <a:xfrm>
            <a:off x="13014921" y="6808166"/>
            <a:ext cx="364772"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37"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38"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39"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40" name="Runner on Third Base Hit."/>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Third Base Hit.</a:t>
            </a:r>
          </a:p>
        </p:txBody>
      </p:sp>
      <p:sp>
        <p:nvSpPr>
          <p:cNvPr id="1941" name="U1 is in B half way between Mound and Second. U1 has the batter runner into first and all bases."/>
          <p:cNvSpPr txBox="1"/>
          <p:nvPr/>
        </p:nvSpPr>
        <p:spPr>
          <a:xfrm>
            <a:off x="25738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B half way between Mound and Second. U1 has the batter runner into first and all bases.</a:t>
            </a:r>
          </a:p>
        </p:txBody>
      </p:sp>
      <p:sp>
        <p:nvSpPr>
          <p:cNvPr id="1942" name="PU has the touch at home plate."/>
          <p:cNvSpPr txBox="1"/>
          <p:nvPr/>
        </p:nvSpPr>
        <p:spPr>
          <a:xfrm>
            <a:off x="15958308" y="9830703"/>
            <a:ext cx="5554607"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the touch at home plate. </a:t>
            </a:r>
          </a:p>
        </p:txBody>
      </p:sp>
      <p:sp>
        <p:nvSpPr>
          <p:cNvPr id="1943" name="Baseball"/>
          <p:cNvSpPr/>
          <p:nvPr/>
        </p:nvSpPr>
        <p:spPr>
          <a:xfrm>
            <a:off x="16220053" y="3027481"/>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944" name="Walking"/>
          <p:cNvSpPr/>
          <p:nvPr/>
        </p:nvSpPr>
        <p:spPr>
          <a:xfrm>
            <a:off x="15657590" y="8262180"/>
            <a:ext cx="594225"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945" name="Walking"/>
          <p:cNvSpPr/>
          <p:nvPr/>
        </p:nvSpPr>
        <p:spPr>
          <a:xfrm>
            <a:off x="11047819" y="11082480"/>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7" name="100%"/>
          <p:cNvSpPr txBox="1"/>
          <p:nvPr>
            <p:ph type="body" idx="1"/>
          </p:nvPr>
        </p:nvSpPr>
        <p:spPr>
          <a:prstGeom prst="rect">
            <a:avLst/>
          </a:prstGeom>
        </p:spPr>
        <p:txBody>
          <a:bodyPr/>
          <a:lstStyle/>
          <a:p>
            <a:pPr/>
          </a:p>
        </p:txBody>
      </p:sp>
      <p:sp>
        <p:nvSpPr>
          <p:cNvPr id="1948" name="Fact information"/>
          <p:cNvSpPr txBox="1"/>
          <p:nvPr>
            <p:ph type="body" idx="21"/>
          </p:nvPr>
        </p:nvSpPr>
        <p:spPr>
          <a:prstGeom prst="rect">
            <a:avLst/>
          </a:prstGeom>
        </p:spPr>
        <p:txBody>
          <a:bodyPr/>
          <a:lstStyle/>
          <a:p>
            <a:pPr/>
          </a:p>
        </p:txBody>
      </p:sp>
      <p:pic>
        <p:nvPicPr>
          <p:cNvPr id="1949"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950"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51"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952"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53"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954"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55"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56"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57" name="Male"/>
          <p:cNvSpPr/>
          <p:nvPr/>
        </p:nvSpPr>
        <p:spPr>
          <a:xfrm>
            <a:off x="13271841" y="7756734"/>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58"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59"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60"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61" name="Runner on Third Base Hit."/>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Third Base Hit.</a:t>
            </a:r>
          </a:p>
        </p:txBody>
      </p:sp>
      <p:sp>
        <p:nvSpPr>
          <p:cNvPr id="1962" name="U1 has the batter runner into first and all bases."/>
          <p:cNvSpPr txBox="1"/>
          <p:nvPr/>
        </p:nvSpPr>
        <p:spPr>
          <a:xfrm>
            <a:off x="2573840" y="10261624"/>
            <a:ext cx="5554607"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the batter runner into first and all bases.</a:t>
            </a:r>
          </a:p>
        </p:txBody>
      </p:sp>
      <p:sp>
        <p:nvSpPr>
          <p:cNvPr id="1963" name="PU has the touch at home plate."/>
          <p:cNvSpPr txBox="1"/>
          <p:nvPr/>
        </p:nvSpPr>
        <p:spPr>
          <a:xfrm>
            <a:off x="15958308" y="9830703"/>
            <a:ext cx="5554607"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the touch at home plate. </a:t>
            </a:r>
          </a:p>
        </p:txBody>
      </p:sp>
      <p:sp>
        <p:nvSpPr>
          <p:cNvPr id="1964" name="Baseball"/>
          <p:cNvSpPr/>
          <p:nvPr/>
        </p:nvSpPr>
        <p:spPr>
          <a:xfrm>
            <a:off x="16220053" y="3027481"/>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965" name="Walking"/>
          <p:cNvSpPr/>
          <p:nvPr/>
        </p:nvSpPr>
        <p:spPr>
          <a:xfrm>
            <a:off x="15167106" y="6390610"/>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966" name="Walking"/>
          <p:cNvSpPr/>
          <p:nvPr/>
        </p:nvSpPr>
        <p:spPr>
          <a:xfrm>
            <a:off x="14746851" y="12180227"/>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8" name="100%"/>
          <p:cNvSpPr txBox="1"/>
          <p:nvPr>
            <p:ph type="body" idx="1"/>
          </p:nvPr>
        </p:nvSpPr>
        <p:spPr>
          <a:prstGeom prst="rect">
            <a:avLst/>
          </a:prstGeom>
        </p:spPr>
        <p:txBody>
          <a:bodyPr/>
          <a:lstStyle/>
          <a:p>
            <a:pPr/>
          </a:p>
        </p:txBody>
      </p:sp>
      <p:sp>
        <p:nvSpPr>
          <p:cNvPr id="1969" name="Fact information"/>
          <p:cNvSpPr txBox="1"/>
          <p:nvPr>
            <p:ph type="body" idx="21"/>
          </p:nvPr>
        </p:nvSpPr>
        <p:spPr>
          <a:prstGeom prst="rect">
            <a:avLst/>
          </a:prstGeom>
        </p:spPr>
        <p:txBody>
          <a:bodyPr/>
          <a:lstStyle/>
          <a:p>
            <a:pPr/>
          </a:p>
        </p:txBody>
      </p:sp>
      <p:pic>
        <p:nvPicPr>
          <p:cNvPr id="1970"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971"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72"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973"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74"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975"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76"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77"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78" name="Male"/>
          <p:cNvSpPr/>
          <p:nvPr/>
        </p:nvSpPr>
        <p:spPr>
          <a:xfrm>
            <a:off x="13014921" y="6808166"/>
            <a:ext cx="364772"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79"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80"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81"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82" name="Runner on Third. Fly ball to the outfield R3 Tags"/>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Third. Fly ball to the outfield R3 Tags</a:t>
            </a:r>
          </a:p>
        </p:txBody>
      </p:sp>
      <p:sp>
        <p:nvSpPr>
          <p:cNvPr id="1983" name="U1 is in B half way between Mound and Second. U1 has the batter runner into first and all bases."/>
          <p:cNvSpPr txBox="1"/>
          <p:nvPr/>
        </p:nvSpPr>
        <p:spPr>
          <a:xfrm>
            <a:off x="25738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B half way between Mound and Second. U1 has the batter runner into first and all bases.</a:t>
            </a:r>
          </a:p>
        </p:txBody>
      </p:sp>
      <p:sp>
        <p:nvSpPr>
          <p:cNvPr id="1984" name="PU has the tag at third and the touch at home plate."/>
          <p:cNvSpPr txBox="1"/>
          <p:nvPr/>
        </p:nvSpPr>
        <p:spPr>
          <a:xfrm>
            <a:off x="15958308" y="9504094"/>
            <a:ext cx="5554607"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the tag at third and the touch at home plate. </a:t>
            </a:r>
          </a:p>
        </p:txBody>
      </p:sp>
      <p:sp>
        <p:nvSpPr>
          <p:cNvPr id="1985" name="Baseball"/>
          <p:cNvSpPr/>
          <p:nvPr/>
        </p:nvSpPr>
        <p:spPr>
          <a:xfrm>
            <a:off x="11922490" y="11482469"/>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986" name="Walking"/>
          <p:cNvSpPr/>
          <p:nvPr/>
        </p:nvSpPr>
        <p:spPr>
          <a:xfrm>
            <a:off x="12626272" y="11284590"/>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1987" name="Walking"/>
          <p:cNvSpPr/>
          <p:nvPr/>
        </p:nvSpPr>
        <p:spPr>
          <a:xfrm>
            <a:off x="8712187" y="8910342"/>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9" name="100%"/>
          <p:cNvSpPr txBox="1"/>
          <p:nvPr>
            <p:ph type="body" idx="1"/>
          </p:nvPr>
        </p:nvSpPr>
        <p:spPr>
          <a:prstGeom prst="rect">
            <a:avLst/>
          </a:prstGeom>
        </p:spPr>
        <p:txBody>
          <a:bodyPr/>
          <a:lstStyle/>
          <a:p>
            <a:pPr/>
          </a:p>
        </p:txBody>
      </p:sp>
      <p:sp>
        <p:nvSpPr>
          <p:cNvPr id="1990" name="Fact information"/>
          <p:cNvSpPr txBox="1"/>
          <p:nvPr>
            <p:ph type="body" idx="21"/>
          </p:nvPr>
        </p:nvSpPr>
        <p:spPr>
          <a:prstGeom prst="rect">
            <a:avLst/>
          </a:prstGeom>
        </p:spPr>
        <p:txBody>
          <a:bodyPr/>
          <a:lstStyle/>
          <a:p>
            <a:pPr/>
          </a:p>
        </p:txBody>
      </p:sp>
      <p:pic>
        <p:nvPicPr>
          <p:cNvPr id="1991"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1992"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93"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1994"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95"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1996"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97"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98" name="Male"/>
          <p:cNvSpPr/>
          <p:nvPr/>
        </p:nvSpPr>
        <p:spPr>
          <a:xfrm>
            <a:off x="8530215" y="12589037"/>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1999" name="Male"/>
          <p:cNvSpPr/>
          <p:nvPr/>
        </p:nvSpPr>
        <p:spPr>
          <a:xfrm>
            <a:off x="13902461" y="7796421"/>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00"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01"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02"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03" name="Runner on Third. Fly ball to the outfield R3 Tags"/>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Third. Fly ball to the outfield R3 Tags</a:t>
            </a:r>
          </a:p>
        </p:txBody>
      </p:sp>
      <p:sp>
        <p:nvSpPr>
          <p:cNvPr id="2004" name="U1 is in B half way between Mound and Second. U1 takes the catch and any plays back into third."/>
          <p:cNvSpPr txBox="1"/>
          <p:nvPr/>
        </p:nvSpPr>
        <p:spPr>
          <a:xfrm>
            <a:off x="25738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B half way between Mound and Second. U1 takes the catch and any plays back into third.</a:t>
            </a:r>
          </a:p>
        </p:txBody>
      </p:sp>
      <p:sp>
        <p:nvSpPr>
          <p:cNvPr id="2005" name="PU has the tag at third moves to get a good angle to see catch and tag."/>
          <p:cNvSpPr txBox="1"/>
          <p:nvPr/>
        </p:nvSpPr>
        <p:spPr>
          <a:xfrm>
            <a:off x="16098008" y="9799786"/>
            <a:ext cx="5554607"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the tag at third moves to get a good angle to see catch and tag.</a:t>
            </a:r>
          </a:p>
        </p:txBody>
      </p:sp>
      <p:sp>
        <p:nvSpPr>
          <p:cNvPr id="2006" name="Baseball"/>
          <p:cNvSpPr/>
          <p:nvPr/>
        </p:nvSpPr>
        <p:spPr>
          <a:xfrm>
            <a:off x="14818673" y="2116584"/>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007" name="Walking"/>
          <p:cNvSpPr/>
          <p:nvPr/>
        </p:nvSpPr>
        <p:spPr>
          <a:xfrm>
            <a:off x="15652743" y="8832176"/>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008" name="Walking"/>
          <p:cNvSpPr/>
          <p:nvPr/>
        </p:nvSpPr>
        <p:spPr>
          <a:xfrm>
            <a:off x="8151635" y="8262180"/>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0" name="100%"/>
          <p:cNvSpPr txBox="1"/>
          <p:nvPr>
            <p:ph type="body" idx="1"/>
          </p:nvPr>
        </p:nvSpPr>
        <p:spPr>
          <a:prstGeom prst="rect">
            <a:avLst/>
          </a:prstGeom>
        </p:spPr>
        <p:txBody>
          <a:bodyPr/>
          <a:lstStyle/>
          <a:p>
            <a:pPr/>
          </a:p>
        </p:txBody>
      </p:sp>
      <p:sp>
        <p:nvSpPr>
          <p:cNvPr id="2011" name="Fact information"/>
          <p:cNvSpPr txBox="1"/>
          <p:nvPr>
            <p:ph type="body" idx="21"/>
          </p:nvPr>
        </p:nvSpPr>
        <p:spPr>
          <a:prstGeom prst="rect">
            <a:avLst/>
          </a:prstGeom>
        </p:spPr>
        <p:txBody>
          <a:bodyPr/>
          <a:lstStyle/>
          <a:p>
            <a:pPr/>
          </a:p>
        </p:txBody>
      </p:sp>
      <p:pic>
        <p:nvPicPr>
          <p:cNvPr id="2012"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2013"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14"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2015"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16"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2017"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18"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19" name="Male"/>
          <p:cNvSpPr/>
          <p:nvPr/>
        </p:nvSpPr>
        <p:spPr>
          <a:xfrm>
            <a:off x="11988995" y="12472255"/>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20" name="Male"/>
          <p:cNvSpPr/>
          <p:nvPr/>
        </p:nvSpPr>
        <p:spPr>
          <a:xfrm>
            <a:off x="11216484" y="7193074"/>
            <a:ext cx="364771" cy="984267"/>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21"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22"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23"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24" name="Runner on Third. Fly ball to the outfield R3 Tags"/>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Runner on Third. Fly ball to the outfield R3 Tags</a:t>
            </a:r>
          </a:p>
        </p:txBody>
      </p:sp>
      <p:sp>
        <p:nvSpPr>
          <p:cNvPr id="2025" name="U1 is in B half way between Mound and Second. U1 has the batter runner into first and all bases."/>
          <p:cNvSpPr txBox="1"/>
          <p:nvPr/>
        </p:nvSpPr>
        <p:spPr>
          <a:xfrm>
            <a:off x="25738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is in B half way between Mound and Second. U1 has the batter runner into first and all bases.</a:t>
            </a:r>
          </a:p>
        </p:txBody>
      </p:sp>
      <p:sp>
        <p:nvSpPr>
          <p:cNvPr id="2026" name="PU has the touch at home plate."/>
          <p:cNvSpPr txBox="1"/>
          <p:nvPr/>
        </p:nvSpPr>
        <p:spPr>
          <a:xfrm>
            <a:off x="15958308" y="9830703"/>
            <a:ext cx="5554607"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the touch at home plate. </a:t>
            </a:r>
          </a:p>
        </p:txBody>
      </p:sp>
      <p:sp>
        <p:nvSpPr>
          <p:cNvPr id="2027" name="Baseball"/>
          <p:cNvSpPr/>
          <p:nvPr/>
        </p:nvSpPr>
        <p:spPr>
          <a:xfrm>
            <a:off x="12193879" y="10065771"/>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028" name="Walking"/>
          <p:cNvSpPr/>
          <p:nvPr/>
        </p:nvSpPr>
        <p:spPr>
          <a:xfrm>
            <a:off x="15652743" y="8832176"/>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029" name="Walking"/>
          <p:cNvSpPr/>
          <p:nvPr/>
        </p:nvSpPr>
        <p:spPr>
          <a:xfrm>
            <a:off x="10884325" y="10851667"/>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1" name="TWO Umpire System"/>
          <p:cNvSpPr txBox="1"/>
          <p:nvPr>
            <p:ph type="body" idx="1"/>
          </p:nvPr>
        </p:nvSpPr>
        <p:spPr>
          <a:xfrm>
            <a:off x="-98444" y="-2288671"/>
            <a:ext cx="24580888" cy="10606182"/>
          </a:xfrm>
          <a:prstGeom prst="rect">
            <a:avLst/>
          </a:prstGeom>
          <a:solidFill>
            <a:srgbClr val="000000"/>
          </a:solidFill>
        </p:spPr>
        <p:txBody>
          <a:bodyPr/>
          <a:lstStyle>
            <a:lvl1pPr algn="l">
              <a:defRPr spc="-144" sz="14400" u="sng">
                <a:solidFill>
                  <a:srgbClr val="FFFFFF"/>
                </a:solidFill>
              </a:defRPr>
            </a:lvl1pPr>
          </a:lstStyle>
          <a:p>
            <a:pPr/>
            <a:r>
              <a:t>TWO Umpire System</a:t>
            </a:r>
          </a:p>
        </p:txBody>
      </p:sp>
      <p:sp>
        <p:nvSpPr>
          <p:cNvPr id="2032" name="Bases Loaded"/>
          <p:cNvSpPr txBox="1"/>
          <p:nvPr>
            <p:ph type="body" idx="21"/>
          </p:nvPr>
        </p:nvSpPr>
        <p:spPr>
          <a:xfrm>
            <a:off x="-352398" y="8173682"/>
            <a:ext cx="24761807" cy="7706927"/>
          </a:xfrm>
          <a:prstGeom prst="rect">
            <a:avLst/>
          </a:prstGeom>
          <a:solidFill>
            <a:srgbClr val="000000"/>
          </a:solidFill>
          <a:extLst>
            <a:ext uri="{C572A759-6A51-4108-AA02-DFA0A04FC94B}">
              <ma14:wrappingTextBoxFlag xmlns:ma14="http://schemas.microsoft.com/office/mac/drawingml/2011/main" val="1"/>
            </a:ext>
          </a:extLst>
        </p:spPr>
        <p:txBody>
          <a:bodyPr/>
          <a:lstStyle/>
          <a:p>
            <a:pPr lvl="4" marL="0" indent="1828800" defTabSz="825500">
              <a:lnSpc>
                <a:spcPct val="100000"/>
              </a:lnSpc>
              <a:spcBef>
                <a:spcPts val="0"/>
              </a:spcBef>
              <a:buSzTx/>
              <a:buNone/>
              <a:defRPr b="1" sz="12000">
                <a:solidFill>
                  <a:srgbClr val="0433FF"/>
                </a:solidFill>
              </a:defRPr>
            </a:pPr>
            <a:r>
              <a:t>Bases Loaded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4" name="100%"/>
          <p:cNvSpPr txBox="1"/>
          <p:nvPr>
            <p:ph type="body" idx="1"/>
          </p:nvPr>
        </p:nvSpPr>
        <p:spPr>
          <a:prstGeom prst="rect">
            <a:avLst/>
          </a:prstGeom>
        </p:spPr>
        <p:txBody>
          <a:bodyPr/>
          <a:lstStyle/>
          <a:p>
            <a:pPr/>
          </a:p>
        </p:txBody>
      </p:sp>
      <p:sp>
        <p:nvSpPr>
          <p:cNvPr id="2035" name="Fact information"/>
          <p:cNvSpPr txBox="1"/>
          <p:nvPr>
            <p:ph type="body" idx="21"/>
          </p:nvPr>
        </p:nvSpPr>
        <p:spPr>
          <a:prstGeom prst="rect">
            <a:avLst/>
          </a:prstGeom>
        </p:spPr>
        <p:txBody>
          <a:bodyPr/>
          <a:lstStyle/>
          <a:p>
            <a:pPr/>
          </a:p>
        </p:txBody>
      </p:sp>
      <p:pic>
        <p:nvPicPr>
          <p:cNvPr id="2036"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2037"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38"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2039"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40"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2041"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42"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43" name="B"/>
          <p:cNvSpPr/>
          <p:nvPr/>
        </p:nvSpPr>
        <p:spPr>
          <a:xfrm>
            <a:off x="12746417" y="11473604"/>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2044"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45" name="Male"/>
          <p:cNvSpPr/>
          <p:nvPr/>
        </p:nvSpPr>
        <p:spPr>
          <a:xfrm>
            <a:off x="10796071" y="6769100"/>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46" name="Baseball"/>
          <p:cNvSpPr/>
          <p:nvPr/>
        </p:nvSpPr>
        <p:spPr>
          <a:xfrm>
            <a:off x="11922490" y="11671483"/>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047"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48"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49"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50" name="Bases Loaded fly ball to the outfield"/>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Bases Loaded fly ball to the outfield</a:t>
            </a:r>
          </a:p>
        </p:txBody>
      </p:sp>
      <p:sp>
        <p:nvSpPr>
          <p:cNvPr id="2051" name="U1 has all plays on all runners, Also tags at First and Second."/>
          <p:cNvSpPr txBox="1"/>
          <p:nvPr/>
        </p:nvSpPr>
        <p:spPr>
          <a:xfrm>
            <a:off x="2573840" y="9935016"/>
            <a:ext cx="5554607" cy="276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all plays on all runners, Also tags at First and Second.</a:t>
            </a:r>
          </a:p>
        </p:txBody>
      </p:sp>
      <p:sp>
        <p:nvSpPr>
          <p:cNvPr id="2052" name="2"/>
          <p:cNvSpPr/>
          <p:nvPr/>
        </p:nvSpPr>
        <p:spPr>
          <a:xfrm>
            <a:off x="11818124" y="4148948"/>
            <a:ext cx="696952"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2</a:t>
            </a:r>
          </a:p>
        </p:txBody>
      </p:sp>
      <p:sp>
        <p:nvSpPr>
          <p:cNvPr id="2053" name="1"/>
          <p:cNvSpPr/>
          <p:nvPr/>
        </p:nvSpPr>
        <p:spPr>
          <a:xfrm>
            <a:off x="15550016" y="7701097"/>
            <a:ext cx="696953"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1</a:t>
            </a:r>
          </a:p>
        </p:txBody>
      </p:sp>
      <p:sp>
        <p:nvSpPr>
          <p:cNvPr id="2054" name="3"/>
          <p:cNvSpPr/>
          <p:nvPr/>
        </p:nvSpPr>
        <p:spPr>
          <a:xfrm>
            <a:off x="8199938" y="7740784"/>
            <a:ext cx="696952"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3</a:t>
            </a:r>
          </a:p>
        </p:txBody>
      </p:sp>
      <p:sp>
        <p:nvSpPr>
          <p:cNvPr id="2055" name="PU has the tag at Third. PU should get a good angle for the catch and tag at third."/>
          <p:cNvSpPr txBox="1"/>
          <p:nvPr/>
        </p:nvSpPr>
        <p:spPr>
          <a:xfrm>
            <a:off x="16084447" y="9346178"/>
            <a:ext cx="5744507" cy="3421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the tag at Third. PU should get a good angle for the catch and tag at third. </a:t>
            </a: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7" name="100%"/>
          <p:cNvSpPr txBox="1"/>
          <p:nvPr>
            <p:ph type="body" idx="1"/>
          </p:nvPr>
        </p:nvSpPr>
        <p:spPr>
          <a:prstGeom prst="rect">
            <a:avLst/>
          </a:prstGeom>
        </p:spPr>
        <p:txBody>
          <a:bodyPr/>
          <a:lstStyle/>
          <a:p>
            <a:pPr/>
          </a:p>
        </p:txBody>
      </p:sp>
      <p:sp>
        <p:nvSpPr>
          <p:cNvPr id="2058" name="Fact information"/>
          <p:cNvSpPr txBox="1"/>
          <p:nvPr>
            <p:ph type="body" idx="21"/>
          </p:nvPr>
        </p:nvSpPr>
        <p:spPr>
          <a:prstGeom prst="rect">
            <a:avLst/>
          </a:prstGeom>
        </p:spPr>
        <p:txBody>
          <a:bodyPr/>
          <a:lstStyle/>
          <a:p>
            <a:pPr/>
          </a:p>
        </p:txBody>
      </p:sp>
      <p:pic>
        <p:nvPicPr>
          <p:cNvPr id="2059"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2060"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61"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2062"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63"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2064"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65"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66" name="B"/>
          <p:cNvSpPr/>
          <p:nvPr/>
        </p:nvSpPr>
        <p:spPr>
          <a:xfrm>
            <a:off x="14194508" y="10094138"/>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2067" name="Male"/>
          <p:cNvSpPr/>
          <p:nvPr/>
        </p:nvSpPr>
        <p:spPr>
          <a:xfrm>
            <a:off x="8857204" y="12892669"/>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68" name="Male"/>
          <p:cNvSpPr/>
          <p:nvPr/>
        </p:nvSpPr>
        <p:spPr>
          <a:xfrm>
            <a:off x="10796071" y="6769100"/>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69" name="Baseball"/>
          <p:cNvSpPr/>
          <p:nvPr/>
        </p:nvSpPr>
        <p:spPr>
          <a:xfrm>
            <a:off x="15192375" y="2655943"/>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070"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71"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72"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73" name="Bases Loaded fly ball to the outfield"/>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Bases Loaded fly ball to the outfield</a:t>
            </a:r>
          </a:p>
        </p:txBody>
      </p:sp>
      <p:sp>
        <p:nvSpPr>
          <p:cNvPr id="2074" name="U1 has all plays on all runners, Also tags at First and Second. Use the working area."/>
          <p:cNvSpPr txBox="1"/>
          <p:nvPr/>
        </p:nvSpPr>
        <p:spPr>
          <a:xfrm>
            <a:off x="2573840" y="9608407"/>
            <a:ext cx="5554607" cy="3421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all plays on all runners, Also tags at First and Second. Use the working area.</a:t>
            </a:r>
          </a:p>
        </p:txBody>
      </p:sp>
      <p:sp>
        <p:nvSpPr>
          <p:cNvPr id="2075" name="2"/>
          <p:cNvSpPr/>
          <p:nvPr/>
        </p:nvSpPr>
        <p:spPr>
          <a:xfrm>
            <a:off x="11818124" y="4148948"/>
            <a:ext cx="696952"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2</a:t>
            </a:r>
          </a:p>
        </p:txBody>
      </p:sp>
      <p:sp>
        <p:nvSpPr>
          <p:cNvPr id="2076" name="1"/>
          <p:cNvSpPr/>
          <p:nvPr/>
        </p:nvSpPr>
        <p:spPr>
          <a:xfrm>
            <a:off x="15550016" y="7701097"/>
            <a:ext cx="696953"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1</a:t>
            </a:r>
          </a:p>
        </p:txBody>
      </p:sp>
      <p:sp>
        <p:nvSpPr>
          <p:cNvPr id="2077" name="3"/>
          <p:cNvSpPr/>
          <p:nvPr/>
        </p:nvSpPr>
        <p:spPr>
          <a:xfrm>
            <a:off x="8199938" y="7740784"/>
            <a:ext cx="696952"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3</a:t>
            </a:r>
          </a:p>
        </p:txBody>
      </p:sp>
      <p:sp>
        <p:nvSpPr>
          <p:cNvPr id="2078" name="PU has tag at third base PU should get a good angle for the catch and tag at third."/>
          <p:cNvSpPr txBox="1"/>
          <p:nvPr/>
        </p:nvSpPr>
        <p:spPr>
          <a:xfrm>
            <a:off x="16135247" y="9460478"/>
            <a:ext cx="5744507" cy="3421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has tag at third base PU should get a good angle for the catch and tag at third.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0" name="100%"/>
          <p:cNvSpPr txBox="1"/>
          <p:nvPr>
            <p:ph type="body" idx="1"/>
          </p:nvPr>
        </p:nvSpPr>
        <p:spPr>
          <a:prstGeom prst="rect">
            <a:avLst/>
          </a:prstGeom>
        </p:spPr>
        <p:txBody>
          <a:bodyPr/>
          <a:lstStyle/>
          <a:p>
            <a:pPr/>
          </a:p>
        </p:txBody>
      </p:sp>
      <p:sp>
        <p:nvSpPr>
          <p:cNvPr id="2081" name="Fact information"/>
          <p:cNvSpPr txBox="1"/>
          <p:nvPr>
            <p:ph type="body" idx="21"/>
          </p:nvPr>
        </p:nvSpPr>
        <p:spPr>
          <a:prstGeom prst="rect">
            <a:avLst/>
          </a:prstGeom>
        </p:spPr>
        <p:txBody>
          <a:bodyPr/>
          <a:lstStyle/>
          <a:p>
            <a:pPr/>
          </a:p>
        </p:txBody>
      </p:sp>
      <p:pic>
        <p:nvPicPr>
          <p:cNvPr id="2082"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2083"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84"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2085"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86"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2087"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88"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89" name="B"/>
          <p:cNvSpPr/>
          <p:nvPr/>
        </p:nvSpPr>
        <p:spPr>
          <a:xfrm>
            <a:off x="14194508" y="10094138"/>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2090" name="Male"/>
          <p:cNvSpPr/>
          <p:nvPr/>
        </p:nvSpPr>
        <p:spPr>
          <a:xfrm>
            <a:off x="11988995" y="12565681"/>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91" name="Male"/>
          <p:cNvSpPr/>
          <p:nvPr/>
        </p:nvSpPr>
        <p:spPr>
          <a:xfrm>
            <a:off x="11729339" y="6768022"/>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92" name="Baseball"/>
          <p:cNvSpPr/>
          <p:nvPr/>
        </p:nvSpPr>
        <p:spPr>
          <a:xfrm>
            <a:off x="12221888" y="10611810"/>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093"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94"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95"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096" name="Bases Loaded fly ball to the outfield"/>
          <p:cNvSpPr txBox="1"/>
          <p:nvPr/>
        </p:nvSpPr>
        <p:spPr>
          <a:xfrm>
            <a:off x="9713083" y="1163472"/>
            <a:ext cx="5556632"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Bases Loaded fly ball to the outfield</a:t>
            </a:r>
          </a:p>
        </p:txBody>
      </p:sp>
      <p:sp>
        <p:nvSpPr>
          <p:cNvPr id="2097" name="U1 has all plays at 1st, 2nd and 3rd, Also tags at First and Second U1 should see tag at 2nd and 1st, let the ball take you to the play."/>
          <p:cNvSpPr txBox="1"/>
          <p:nvPr/>
        </p:nvSpPr>
        <p:spPr>
          <a:xfrm>
            <a:off x="2256340" y="8260282"/>
            <a:ext cx="5554607" cy="5380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all plays at 1st, 2nd and 3rd, Also tags at First and Second U1 should see tag at 2nd and 1st, let the ball take you to the play.</a:t>
            </a:r>
          </a:p>
        </p:txBody>
      </p:sp>
      <p:sp>
        <p:nvSpPr>
          <p:cNvPr id="2098" name="2"/>
          <p:cNvSpPr/>
          <p:nvPr/>
        </p:nvSpPr>
        <p:spPr>
          <a:xfrm>
            <a:off x="9575917" y="5751788"/>
            <a:ext cx="696953"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2</a:t>
            </a:r>
          </a:p>
        </p:txBody>
      </p:sp>
      <p:sp>
        <p:nvSpPr>
          <p:cNvPr id="2099" name="1"/>
          <p:cNvSpPr/>
          <p:nvPr/>
        </p:nvSpPr>
        <p:spPr>
          <a:xfrm>
            <a:off x="13634798" y="5241325"/>
            <a:ext cx="696953"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1</a:t>
            </a:r>
          </a:p>
        </p:txBody>
      </p:sp>
      <p:sp>
        <p:nvSpPr>
          <p:cNvPr id="2100" name="3"/>
          <p:cNvSpPr/>
          <p:nvPr/>
        </p:nvSpPr>
        <p:spPr>
          <a:xfrm>
            <a:off x="10567965" y="10216554"/>
            <a:ext cx="696953"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3</a:t>
            </a:r>
          </a:p>
        </p:txBody>
      </p:sp>
      <p:sp>
        <p:nvSpPr>
          <p:cNvPr id="2101" name="PU should work his way back to Home Plate in case the throw comes in to Home. Work the catchers plate side hip."/>
          <p:cNvSpPr txBox="1"/>
          <p:nvPr/>
        </p:nvSpPr>
        <p:spPr>
          <a:xfrm>
            <a:off x="16325747" y="8819961"/>
            <a:ext cx="5744507" cy="47277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should work his way back to Home Plate in case the throw comes in to Home. Work the catchers plate side hip.</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3" name="100%"/>
          <p:cNvSpPr txBox="1"/>
          <p:nvPr>
            <p:ph type="body" idx="1"/>
          </p:nvPr>
        </p:nvSpPr>
        <p:spPr>
          <a:prstGeom prst="rect">
            <a:avLst/>
          </a:prstGeom>
        </p:spPr>
        <p:txBody>
          <a:bodyPr/>
          <a:lstStyle/>
          <a:p>
            <a:pPr/>
          </a:p>
        </p:txBody>
      </p:sp>
      <p:sp>
        <p:nvSpPr>
          <p:cNvPr id="2104" name="Fact information"/>
          <p:cNvSpPr txBox="1"/>
          <p:nvPr>
            <p:ph type="body" idx="21"/>
          </p:nvPr>
        </p:nvSpPr>
        <p:spPr>
          <a:prstGeom prst="rect">
            <a:avLst/>
          </a:prstGeom>
        </p:spPr>
        <p:txBody>
          <a:bodyPr/>
          <a:lstStyle/>
          <a:p>
            <a:pPr/>
          </a:p>
        </p:txBody>
      </p:sp>
      <p:pic>
        <p:nvPicPr>
          <p:cNvPr id="2105"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2106"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07"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2108"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09"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2110"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11"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12" name="B"/>
          <p:cNvSpPr/>
          <p:nvPr/>
        </p:nvSpPr>
        <p:spPr>
          <a:xfrm>
            <a:off x="12746417" y="11473604"/>
            <a:ext cx="594226" cy="934779"/>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2113" name="Male"/>
          <p:cNvSpPr/>
          <p:nvPr/>
        </p:nvSpPr>
        <p:spPr>
          <a:xfrm>
            <a:off x="11963595" y="12402187"/>
            <a:ext cx="406010" cy="10955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14" name="Male"/>
          <p:cNvSpPr/>
          <p:nvPr/>
        </p:nvSpPr>
        <p:spPr>
          <a:xfrm>
            <a:off x="10796071" y="6769100"/>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15" name="Baseball"/>
          <p:cNvSpPr/>
          <p:nvPr/>
        </p:nvSpPr>
        <p:spPr>
          <a:xfrm>
            <a:off x="8722673" y="3006288"/>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116"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17"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18"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19" name="Bases Loaded Base hit to the outfiel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Bases Loaded Base hit to the outfield.</a:t>
            </a:r>
          </a:p>
        </p:txBody>
      </p:sp>
      <p:sp>
        <p:nvSpPr>
          <p:cNvPr id="2120" name="U1 has all plays on all runners, U1 needs to get to the working area and let the ball take him to the play"/>
          <p:cNvSpPr txBox="1"/>
          <p:nvPr/>
        </p:nvSpPr>
        <p:spPr>
          <a:xfrm>
            <a:off x="25738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all plays on all runners, U1 needs to get to the working area and let the ball take him to the play </a:t>
            </a:r>
          </a:p>
        </p:txBody>
      </p:sp>
      <p:sp>
        <p:nvSpPr>
          <p:cNvPr id="2121" name="2"/>
          <p:cNvSpPr/>
          <p:nvPr/>
        </p:nvSpPr>
        <p:spPr>
          <a:xfrm>
            <a:off x="11818124" y="4148948"/>
            <a:ext cx="696952"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2</a:t>
            </a:r>
          </a:p>
        </p:txBody>
      </p:sp>
      <p:sp>
        <p:nvSpPr>
          <p:cNvPr id="2122" name="1"/>
          <p:cNvSpPr/>
          <p:nvPr/>
        </p:nvSpPr>
        <p:spPr>
          <a:xfrm>
            <a:off x="15550016" y="7701097"/>
            <a:ext cx="696953"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1</a:t>
            </a:r>
          </a:p>
        </p:txBody>
      </p:sp>
      <p:sp>
        <p:nvSpPr>
          <p:cNvPr id="2123" name="3"/>
          <p:cNvSpPr/>
          <p:nvPr/>
        </p:nvSpPr>
        <p:spPr>
          <a:xfrm>
            <a:off x="8199938" y="7740784"/>
            <a:ext cx="696952"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3</a:t>
            </a:r>
          </a:p>
        </p:txBody>
      </p:sp>
      <p:sp>
        <p:nvSpPr>
          <p:cNvPr id="2124" name="PU stays home for plays at the plate. If a play develops PU should move to get in the wedge. Using the catchers plate side hip to move in position."/>
          <p:cNvSpPr txBox="1"/>
          <p:nvPr/>
        </p:nvSpPr>
        <p:spPr>
          <a:xfrm>
            <a:off x="16414647" y="8467952"/>
            <a:ext cx="5744507" cy="5380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stays home for plays at the plate. If a play develops PU should move to get in the wedge. Using the catchers plate side hip to move in position.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6" name="100%"/>
          <p:cNvSpPr txBox="1"/>
          <p:nvPr>
            <p:ph type="body" idx="1"/>
          </p:nvPr>
        </p:nvSpPr>
        <p:spPr>
          <a:prstGeom prst="rect">
            <a:avLst/>
          </a:prstGeom>
        </p:spPr>
        <p:txBody>
          <a:bodyPr/>
          <a:lstStyle/>
          <a:p>
            <a:pPr/>
          </a:p>
        </p:txBody>
      </p:sp>
      <p:sp>
        <p:nvSpPr>
          <p:cNvPr id="2127" name="Fact information"/>
          <p:cNvSpPr txBox="1"/>
          <p:nvPr>
            <p:ph type="body" idx="21"/>
          </p:nvPr>
        </p:nvSpPr>
        <p:spPr>
          <a:prstGeom prst="rect">
            <a:avLst/>
          </a:prstGeom>
        </p:spPr>
        <p:txBody>
          <a:bodyPr/>
          <a:lstStyle/>
          <a:p>
            <a:pPr/>
          </a:p>
        </p:txBody>
      </p:sp>
      <p:pic>
        <p:nvPicPr>
          <p:cNvPr id="2128"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2129"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30"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2131"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32"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2133"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34"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35" name="B"/>
          <p:cNvSpPr/>
          <p:nvPr/>
        </p:nvSpPr>
        <p:spPr>
          <a:xfrm>
            <a:off x="15082049" y="9161328"/>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2136" name="Male"/>
          <p:cNvSpPr/>
          <p:nvPr/>
        </p:nvSpPr>
        <p:spPr>
          <a:xfrm>
            <a:off x="12720380" y="12308761"/>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37" name="Male"/>
          <p:cNvSpPr/>
          <p:nvPr/>
        </p:nvSpPr>
        <p:spPr>
          <a:xfrm>
            <a:off x="11984215" y="6720533"/>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38" name="Baseball"/>
          <p:cNvSpPr/>
          <p:nvPr/>
        </p:nvSpPr>
        <p:spPr>
          <a:xfrm>
            <a:off x="8722673" y="3006288"/>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139"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40"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41"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42" name="Bases Loaded Base hit to the outfiel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Bases Loaded Base hit to the outfield.</a:t>
            </a:r>
          </a:p>
        </p:txBody>
      </p:sp>
      <p:sp>
        <p:nvSpPr>
          <p:cNvPr id="2143" name="U1 has all plays on all runners, U1 needs to get to the working area and let the ball take you to the play"/>
          <p:cNvSpPr txBox="1"/>
          <p:nvPr/>
        </p:nvSpPr>
        <p:spPr>
          <a:xfrm>
            <a:off x="25738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all plays on all runners, U1 needs to get to the working area and let the ball take you to the play </a:t>
            </a:r>
          </a:p>
        </p:txBody>
      </p:sp>
      <p:sp>
        <p:nvSpPr>
          <p:cNvPr id="2144" name="2"/>
          <p:cNvSpPr/>
          <p:nvPr/>
        </p:nvSpPr>
        <p:spPr>
          <a:xfrm>
            <a:off x="8643708" y="6713463"/>
            <a:ext cx="696952"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2</a:t>
            </a:r>
          </a:p>
        </p:txBody>
      </p:sp>
      <p:sp>
        <p:nvSpPr>
          <p:cNvPr id="2145" name="1"/>
          <p:cNvSpPr/>
          <p:nvPr/>
        </p:nvSpPr>
        <p:spPr>
          <a:xfrm>
            <a:off x="13191028" y="4889994"/>
            <a:ext cx="696953"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1</a:t>
            </a:r>
          </a:p>
        </p:txBody>
      </p:sp>
      <p:sp>
        <p:nvSpPr>
          <p:cNvPr id="2146" name="3"/>
          <p:cNvSpPr/>
          <p:nvPr/>
        </p:nvSpPr>
        <p:spPr>
          <a:xfrm>
            <a:off x="11236259" y="10771286"/>
            <a:ext cx="696953"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3</a:t>
            </a:r>
          </a:p>
        </p:txBody>
      </p:sp>
      <p:sp>
        <p:nvSpPr>
          <p:cNvPr id="2147" name="PU stays home for plays at the plate. If a play develops PU should move to get in the wedge. Using the catchers plate side hip to move in position."/>
          <p:cNvSpPr txBox="1"/>
          <p:nvPr/>
        </p:nvSpPr>
        <p:spPr>
          <a:xfrm>
            <a:off x="16401947" y="8467952"/>
            <a:ext cx="5744507" cy="5380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stays home for plays at the plate. If a play develops PU should move to get in the wedge. Using the catchers plate side hip to move in position.</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9" name="100%"/>
          <p:cNvSpPr txBox="1"/>
          <p:nvPr>
            <p:ph type="body" idx="1"/>
          </p:nvPr>
        </p:nvSpPr>
        <p:spPr>
          <a:prstGeom prst="rect">
            <a:avLst/>
          </a:prstGeom>
        </p:spPr>
        <p:txBody>
          <a:bodyPr/>
          <a:lstStyle/>
          <a:p>
            <a:pPr/>
          </a:p>
        </p:txBody>
      </p:sp>
      <p:sp>
        <p:nvSpPr>
          <p:cNvPr id="2150" name="Fact information"/>
          <p:cNvSpPr txBox="1"/>
          <p:nvPr>
            <p:ph type="body" idx="21"/>
          </p:nvPr>
        </p:nvSpPr>
        <p:spPr>
          <a:prstGeom prst="rect">
            <a:avLst/>
          </a:prstGeom>
        </p:spPr>
        <p:txBody>
          <a:bodyPr/>
          <a:lstStyle/>
          <a:p>
            <a:pPr/>
          </a:p>
        </p:txBody>
      </p:sp>
      <p:pic>
        <p:nvPicPr>
          <p:cNvPr id="2151" name="pasted-movie.png" descr="pasted-movie.png"/>
          <p:cNvPicPr>
            <a:picLocks noChangeAspect="1"/>
          </p:cNvPicPr>
          <p:nvPr/>
        </p:nvPicPr>
        <p:blipFill>
          <a:blip r:embed="rId2">
            <a:extLst/>
          </a:blip>
          <a:stretch>
            <a:fillRect/>
          </a:stretch>
        </p:blipFill>
        <p:spPr>
          <a:xfrm>
            <a:off x="-33817" y="-444320"/>
            <a:ext cx="23890896" cy="14931810"/>
          </a:xfrm>
          <a:prstGeom prst="rect">
            <a:avLst/>
          </a:prstGeom>
          <a:ln w="12700">
            <a:miter lim="400000"/>
          </a:ln>
        </p:spPr>
      </p:pic>
      <p:sp>
        <p:nvSpPr>
          <p:cNvPr id="2152" name="Rounded Rectangle"/>
          <p:cNvSpPr/>
          <p:nvPr/>
        </p:nvSpPr>
        <p:spPr>
          <a:xfrm>
            <a:off x="7132874" y="7840116"/>
            <a:ext cx="647592" cy="1266238"/>
          </a:xfrm>
          <a:prstGeom prst="roundRect">
            <a:avLst>
              <a:gd name="adj" fmla="val 19400"/>
            </a:avLst>
          </a:prstGeom>
          <a:blipFill>
            <a:blip r:embed="rId3"/>
          </a:blip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53" name="Line"/>
          <p:cNvSpPr/>
          <p:nvPr/>
        </p:nvSpPr>
        <p:spPr>
          <a:xfrm flipH="1" flipV="1">
            <a:off x="6820520" y="7713570"/>
            <a:ext cx="1149972" cy="1149971"/>
          </a:xfrm>
          <a:prstGeom prst="line">
            <a:avLst/>
          </a:prstGeom>
          <a:ln w="25400">
            <a:solidFill>
              <a:srgbClr val="000000"/>
            </a:solidFill>
            <a:miter lim="400000"/>
          </a:ln>
        </p:spPr>
        <p:txBody>
          <a:bodyPr lIns="50800" tIns="50800" rIns="50800" bIns="50800" anchor="ctr"/>
          <a:lstStyle/>
          <a:p>
            <a:pPr/>
          </a:p>
        </p:txBody>
      </p:sp>
      <p:sp>
        <p:nvSpPr>
          <p:cNvPr id="2154" name="Rounded Rectangle"/>
          <p:cNvSpPr/>
          <p:nvPr/>
        </p:nvSpPr>
        <p:spPr>
          <a:xfrm>
            <a:off x="16614009" y="7880567"/>
            <a:ext cx="737276" cy="1270001"/>
          </a:xfrm>
          <a:prstGeom prst="roundRect">
            <a:avLst>
              <a:gd name="adj" fmla="val 25838"/>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55" name="Line"/>
          <p:cNvSpPr/>
          <p:nvPr/>
        </p:nvSpPr>
        <p:spPr>
          <a:xfrm flipH="1">
            <a:off x="16524058" y="7837322"/>
            <a:ext cx="823092" cy="823092"/>
          </a:xfrm>
          <a:prstGeom prst="line">
            <a:avLst/>
          </a:prstGeom>
          <a:ln w="25400">
            <a:solidFill>
              <a:srgbClr val="000000"/>
            </a:solidFill>
            <a:miter lim="400000"/>
          </a:ln>
        </p:spPr>
        <p:txBody>
          <a:bodyPr lIns="50800" tIns="50800" rIns="50800" bIns="50800" anchor="ctr"/>
          <a:lstStyle/>
          <a:p>
            <a:pPr/>
          </a:p>
        </p:txBody>
      </p:sp>
      <p:sp>
        <p:nvSpPr>
          <p:cNvPr id="2156" name="Rounded Rectangle"/>
          <p:cNvSpPr/>
          <p:nvPr/>
        </p:nvSpPr>
        <p:spPr>
          <a:xfrm>
            <a:off x="11600300" y="11204301"/>
            <a:ext cx="1132600" cy="1944210"/>
          </a:xfrm>
          <a:prstGeom prst="roundRect">
            <a:avLst>
              <a:gd name="adj" fmla="val 16820"/>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57" name="Polygon"/>
          <p:cNvSpPr/>
          <p:nvPr/>
        </p:nvSpPr>
        <p:spPr>
          <a:xfrm>
            <a:off x="11394952" y="11473604"/>
            <a:ext cx="1543297" cy="12715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21600"/>
                </a:moveTo>
                <a:lnTo>
                  <a:pt x="21600" y="13350"/>
                </a:lnTo>
                <a:lnTo>
                  <a:pt x="17475" y="0"/>
                </a:lnTo>
                <a:lnTo>
                  <a:pt x="4125" y="0"/>
                </a:lnTo>
                <a:lnTo>
                  <a:pt x="0" y="13350"/>
                </a:lnTo>
                <a:close/>
              </a:path>
            </a:pathLst>
          </a:custGeom>
          <a:solidFill>
            <a:srgbClr val="5E5E5E"/>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58" name="B"/>
          <p:cNvSpPr/>
          <p:nvPr/>
        </p:nvSpPr>
        <p:spPr>
          <a:xfrm>
            <a:off x="14451429" y="5994639"/>
            <a:ext cx="594226" cy="934780"/>
          </a:xfrm>
          <a:custGeom>
            <a:avLst/>
            <a:gdLst/>
            <a:ahLst/>
            <a:cxnLst>
              <a:cxn ang="0">
                <a:pos x="wd2" y="hd2"/>
              </a:cxn>
              <a:cxn ang="5400000">
                <a:pos x="wd2" y="hd2"/>
              </a:cxn>
              <a:cxn ang="10800000">
                <a:pos x="wd2" y="hd2"/>
              </a:cxn>
              <a:cxn ang="16200000">
                <a:pos x="wd2" y="hd2"/>
              </a:cxn>
            </a:cxnLst>
            <a:rect l="0" t="0" r="r" b="b"/>
            <a:pathLst>
              <a:path w="21155" h="21600" fill="norm" stroke="1" extrusionOk="0">
                <a:moveTo>
                  <a:pt x="12595" y="0"/>
                </a:moveTo>
                <a:cubicBezTo>
                  <a:pt x="11888" y="0"/>
                  <a:pt x="11182" y="175"/>
                  <a:pt x="10642" y="525"/>
                </a:cubicBezTo>
                <a:cubicBezTo>
                  <a:pt x="9564" y="1225"/>
                  <a:pt x="9564" y="2359"/>
                  <a:pt x="10642" y="3059"/>
                </a:cubicBezTo>
                <a:cubicBezTo>
                  <a:pt x="11721" y="3759"/>
                  <a:pt x="13469" y="3759"/>
                  <a:pt x="14547" y="3059"/>
                </a:cubicBezTo>
                <a:cubicBezTo>
                  <a:pt x="15626" y="2359"/>
                  <a:pt x="15626" y="1225"/>
                  <a:pt x="14547" y="525"/>
                </a:cubicBezTo>
                <a:cubicBezTo>
                  <a:pt x="14008" y="175"/>
                  <a:pt x="13302" y="0"/>
                  <a:pt x="12595" y="0"/>
                </a:cubicBezTo>
                <a:close/>
                <a:moveTo>
                  <a:pt x="10897" y="3858"/>
                </a:moveTo>
                <a:cubicBezTo>
                  <a:pt x="10134" y="3888"/>
                  <a:pt x="9610" y="4121"/>
                  <a:pt x="9610" y="4121"/>
                </a:cubicBezTo>
                <a:lnTo>
                  <a:pt x="5783" y="5439"/>
                </a:lnTo>
                <a:lnTo>
                  <a:pt x="2926" y="6234"/>
                </a:lnTo>
                <a:cubicBezTo>
                  <a:pt x="2538" y="6341"/>
                  <a:pt x="2256" y="6567"/>
                  <a:pt x="2177" y="6836"/>
                </a:cubicBezTo>
                <a:lnTo>
                  <a:pt x="1184" y="10206"/>
                </a:lnTo>
                <a:cubicBezTo>
                  <a:pt x="1052" y="10653"/>
                  <a:pt x="1504" y="11086"/>
                  <a:pt x="2192" y="11171"/>
                </a:cubicBezTo>
                <a:cubicBezTo>
                  <a:pt x="2881" y="11256"/>
                  <a:pt x="3545" y="10964"/>
                  <a:pt x="3677" y="10516"/>
                </a:cubicBezTo>
                <a:lnTo>
                  <a:pt x="4545" y="7575"/>
                </a:lnTo>
                <a:lnTo>
                  <a:pt x="7179" y="6843"/>
                </a:lnTo>
                <a:lnTo>
                  <a:pt x="5674" y="11097"/>
                </a:lnTo>
                <a:cubicBezTo>
                  <a:pt x="5594" y="11209"/>
                  <a:pt x="5538" y="11331"/>
                  <a:pt x="5513" y="11460"/>
                </a:cubicBezTo>
                <a:lnTo>
                  <a:pt x="4779" y="15196"/>
                </a:lnTo>
                <a:lnTo>
                  <a:pt x="305" y="19693"/>
                </a:lnTo>
                <a:cubicBezTo>
                  <a:pt x="-266" y="20267"/>
                  <a:pt x="-12" y="21032"/>
                  <a:pt x="872" y="21403"/>
                </a:cubicBezTo>
                <a:cubicBezTo>
                  <a:pt x="1191" y="21536"/>
                  <a:pt x="1547" y="21600"/>
                  <a:pt x="1901" y="21600"/>
                </a:cubicBezTo>
                <a:cubicBezTo>
                  <a:pt x="2526" y="21600"/>
                  <a:pt x="3141" y="21401"/>
                  <a:pt x="3505" y="21035"/>
                </a:cubicBezTo>
                <a:lnTo>
                  <a:pt x="8214" y="16301"/>
                </a:lnTo>
                <a:cubicBezTo>
                  <a:pt x="8368" y="16146"/>
                  <a:pt x="8466" y="15970"/>
                  <a:pt x="8502" y="15787"/>
                </a:cubicBezTo>
                <a:lnTo>
                  <a:pt x="9108" y="12709"/>
                </a:lnTo>
                <a:lnTo>
                  <a:pt x="14079" y="16306"/>
                </a:lnTo>
                <a:lnTo>
                  <a:pt x="15307" y="20589"/>
                </a:lnTo>
                <a:cubicBezTo>
                  <a:pt x="15477" y="21184"/>
                  <a:pt x="16276" y="21600"/>
                  <a:pt x="17176" y="21600"/>
                </a:cubicBezTo>
                <a:cubicBezTo>
                  <a:pt x="17292" y="21600"/>
                  <a:pt x="17409" y="21592"/>
                  <a:pt x="17527" y="21578"/>
                </a:cubicBezTo>
                <a:cubicBezTo>
                  <a:pt x="18561" y="21453"/>
                  <a:pt x="19243" y="20808"/>
                  <a:pt x="19051" y="20137"/>
                </a:cubicBezTo>
                <a:lnTo>
                  <a:pt x="17727" y="15513"/>
                </a:lnTo>
                <a:cubicBezTo>
                  <a:pt x="17663" y="15290"/>
                  <a:pt x="17506" y="15081"/>
                  <a:pt x="17272" y="14912"/>
                </a:cubicBezTo>
                <a:lnTo>
                  <a:pt x="12070" y="11149"/>
                </a:lnTo>
                <a:lnTo>
                  <a:pt x="13099" y="8066"/>
                </a:lnTo>
                <a:lnTo>
                  <a:pt x="14261" y="9345"/>
                </a:lnTo>
                <a:cubicBezTo>
                  <a:pt x="14388" y="9485"/>
                  <a:pt x="14576" y="9597"/>
                  <a:pt x="14800" y="9668"/>
                </a:cubicBezTo>
                <a:lnTo>
                  <a:pt x="19329" y="11102"/>
                </a:lnTo>
                <a:cubicBezTo>
                  <a:pt x="19508" y="11159"/>
                  <a:pt x="19698" y="11185"/>
                  <a:pt x="19885" y="11185"/>
                </a:cubicBezTo>
                <a:cubicBezTo>
                  <a:pt x="20356" y="11185"/>
                  <a:pt x="20806" y="11015"/>
                  <a:pt x="21027" y="10722"/>
                </a:cubicBezTo>
                <a:cubicBezTo>
                  <a:pt x="21334" y="10313"/>
                  <a:pt x="21072" y="9820"/>
                  <a:pt x="20442" y="9620"/>
                </a:cubicBezTo>
                <a:lnTo>
                  <a:pt x="16256" y="8294"/>
                </a:lnTo>
                <a:lnTo>
                  <a:pt x="14441" y="6296"/>
                </a:lnTo>
                <a:lnTo>
                  <a:pt x="13294" y="4732"/>
                </a:lnTo>
                <a:cubicBezTo>
                  <a:pt x="12990" y="4278"/>
                  <a:pt x="12391" y="4063"/>
                  <a:pt x="12007" y="3967"/>
                </a:cubicBezTo>
                <a:cubicBezTo>
                  <a:pt x="11975" y="3959"/>
                  <a:pt x="11942" y="3950"/>
                  <a:pt x="11908" y="3944"/>
                </a:cubicBezTo>
                <a:cubicBezTo>
                  <a:pt x="11757" y="3910"/>
                  <a:pt x="11656" y="3898"/>
                  <a:pt x="11656" y="3898"/>
                </a:cubicBezTo>
                <a:cubicBezTo>
                  <a:pt x="11512" y="3876"/>
                  <a:pt x="11372" y="3864"/>
                  <a:pt x="11238" y="3858"/>
                </a:cubicBezTo>
                <a:cubicBezTo>
                  <a:pt x="11120" y="3852"/>
                  <a:pt x="11006" y="3853"/>
                  <a:pt x="10897" y="385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B</a:t>
            </a:r>
          </a:p>
        </p:txBody>
      </p:sp>
      <p:sp>
        <p:nvSpPr>
          <p:cNvPr id="2159" name="Male"/>
          <p:cNvSpPr/>
          <p:nvPr/>
        </p:nvSpPr>
        <p:spPr>
          <a:xfrm>
            <a:off x="12720380" y="12308761"/>
            <a:ext cx="406010" cy="1095543"/>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60" name="Male"/>
          <p:cNvSpPr/>
          <p:nvPr/>
        </p:nvSpPr>
        <p:spPr>
          <a:xfrm>
            <a:off x="10325916" y="7421222"/>
            <a:ext cx="364771" cy="98426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61" name="Baseball"/>
          <p:cNvSpPr/>
          <p:nvPr/>
        </p:nvSpPr>
        <p:spPr>
          <a:xfrm>
            <a:off x="7951915" y="7373920"/>
            <a:ext cx="539021" cy="5390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7762" y="0"/>
                  <a:pt x="5015" y="1263"/>
                  <a:pt x="3051" y="3289"/>
                </a:cubicBezTo>
                <a:cubicBezTo>
                  <a:pt x="3266" y="3526"/>
                  <a:pt x="3489" y="3750"/>
                  <a:pt x="3721" y="3966"/>
                </a:cubicBezTo>
                <a:lnTo>
                  <a:pt x="4459" y="3491"/>
                </a:lnTo>
                <a:cubicBezTo>
                  <a:pt x="4852" y="3262"/>
                  <a:pt x="5065" y="3278"/>
                  <a:pt x="5161" y="3389"/>
                </a:cubicBezTo>
                <a:cubicBezTo>
                  <a:pt x="5256" y="3499"/>
                  <a:pt x="5177" y="3627"/>
                  <a:pt x="5083" y="3687"/>
                </a:cubicBezTo>
                <a:lnTo>
                  <a:pt x="4113" y="4312"/>
                </a:lnTo>
                <a:cubicBezTo>
                  <a:pt x="4271" y="4445"/>
                  <a:pt x="4432" y="4574"/>
                  <a:pt x="4597" y="4698"/>
                </a:cubicBezTo>
                <a:lnTo>
                  <a:pt x="5282" y="4148"/>
                </a:lnTo>
                <a:cubicBezTo>
                  <a:pt x="5649" y="3878"/>
                  <a:pt x="5864" y="3873"/>
                  <a:pt x="5971" y="3972"/>
                </a:cubicBezTo>
                <a:cubicBezTo>
                  <a:pt x="6077" y="4072"/>
                  <a:pt x="6012" y="4206"/>
                  <a:pt x="5925" y="4276"/>
                </a:cubicBezTo>
                <a:lnTo>
                  <a:pt x="5024" y="5002"/>
                </a:lnTo>
                <a:cubicBezTo>
                  <a:pt x="5195" y="5118"/>
                  <a:pt x="5368" y="5230"/>
                  <a:pt x="5545" y="5336"/>
                </a:cubicBezTo>
                <a:lnTo>
                  <a:pt x="6171" y="4713"/>
                </a:lnTo>
                <a:cubicBezTo>
                  <a:pt x="6508" y="4407"/>
                  <a:pt x="6722" y="4379"/>
                  <a:pt x="6838" y="4467"/>
                </a:cubicBezTo>
                <a:cubicBezTo>
                  <a:pt x="6954" y="4555"/>
                  <a:pt x="6902" y="4697"/>
                  <a:pt x="6823" y="4776"/>
                </a:cubicBezTo>
                <a:lnTo>
                  <a:pt x="6001" y="5592"/>
                </a:lnTo>
                <a:cubicBezTo>
                  <a:pt x="6184" y="5690"/>
                  <a:pt x="6370" y="5781"/>
                  <a:pt x="6558" y="5867"/>
                </a:cubicBezTo>
                <a:lnTo>
                  <a:pt x="7115" y="5184"/>
                </a:lnTo>
                <a:cubicBezTo>
                  <a:pt x="7418" y="4844"/>
                  <a:pt x="7626" y="4795"/>
                  <a:pt x="7751" y="4870"/>
                </a:cubicBezTo>
                <a:cubicBezTo>
                  <a:pt x="7876" y="4945"/>
                  <a:pt x="7840" y="5091"/>
                  <a:pt x="7769" y="5177"/>
                </a:cubicBezTo>
                <a:lnTo>
                  <a:pt x="7037" y="6075"/>
                </a:lnTo>
                <a:cubicBezTo>
                  <a:pt x="7229" y="6152"/>
                  <a:pt x="7424" y="6223"/>
                  <a:pt x="7621" y="6289"/>
                </a:cubicBezTo>
                <a:lnTo>
                  <a:pt x="8102" y="5554"/>
                </a:lnTo>
                <a:cubicBezTo>
                  <a:pt x="8367" y="5184"/>
                  <a:pt x="8571" y="5112"/>
                  <a:pt x="8703" y="5174"/>
                </a:cubicBezTo>
                <a:cubicBezTo>
                  <a:pt x="8834" y="5236"/>
                  <a:pt x="8814" y="5384"/>
                  <a:pt x="8753" y="5478"/>
                </a:cubicBezTo>
                <a:lnTo>
                  <a:pt x="8120" y="6445"/>
                </a:lnTo>
                <a:cubicBezTo>
                  <a:pt x="8319" y="6501"/>
                  <a:pt x="8520" y="6551"/>
                  <a:pt x="8723" y="6596"/>
                </a:cubicBezTo>
                <a:lnTo>
                  <a:pt x="9123" y="5819"/>
                </a:lnTo>
                <a:cubicBezTo>
                  <a:pt x="9348" y="5423"/>
                  <a:pt x="9542" y="5330"/>
                  <a:pt x="9680" y="5378"/>
                </a:cubicBezTo>
                <a:cubicBezTo>
                  <a:pt x="9817" y="5426"/>
                  <a:pt x="9813" y="5576"/>
                  <a:pt x="9762" y="5675"/>
                </a:cubicBezTo>
                <a:lnTo>
                  <a:pt x="9236" y="6699"/>
                </a:lnTo>
                <a:cubicBezTo>
                  <a:pt x="9439" y="6735"/>
                  <a:pt x="9644" y="6765"/>
                  <a:pt x="9850" y="6789"/>
                </a:cubicBezTo>
                <a:lnTo>
                  <a:pt x="10166" y="5974"/>
                </a:lnTo>
                <a:cubicBezTo>
                  <a:pt x="10349" y="5557"/>
                  <a:pt x="10532" y="5445"/>
                  <a:pt x="10674" y="5478"/>
                </a:cubicBezTo>
                <a:cubicBezTo>
                  <a:pt x="10815" y="5511"/>
                  <a:pt x="10825" y="5660"/>
                  <a:pt x="10785" y="5765"/>
                </a:cubicBezTo>
                <a:lnTo>
                  <a:pt x="10370" y="6836"/>
                </a:lnTo>
                <a:cubicBezTo>
                  <a:pt x="10577" y="6851"/>
                  <a:pt x="10783" y="6860"/>
                  <a:pt x="10989" y="6863"/>
                </a:cubicBezTo>
                <a:lnTo>
                  <a:pt x="11219" y="6019"/>
                </a:lnTo>
                <a:cubicBezTo>
                  <a:pt x="11357" y="5585"/>
                  <a:pt x="11528" y="5456"/>
                  <a:pt x="11673" y="5474"/>
                </a:cubicBezTo>
                <a:cubicBezTo>
                  <a:pt x="11817" y="5492"/>
                  <a:pt x="11843" y="5640"/>
                  <a:pt x="11814" y="5748"/>
                </a:cubicBezTo>
                <a:lnTo>
                  <a:pt x="11512" y="6860"/>
                </a:lnTo>
                <a:cubicBezTo>
                  <a:pt x="11719" y="6853"/>
                  <a:pt x="11925" y="6841"/>
                  <a:pt x="12130" y="6823"/>
                </a:cubicBezTo>
                <a:lnTo>
                  <a:pt x="12270" y="5955"/>
                </a:lnTo>
                <a:cubicBezTo>
                  <a:pt x="12362" y="5509"/>
                  <a:pt x="12519" y="5362"/>
                  <a:pt x="12665" y="5365"/>
                </a:cubicBezTo>
                <a:cubicBezTo>
                  <a:pt x="12810" y="5367"/>
                  <a:pt x="12851" y="5513"/>
                  <a:pt x="12834" y="5623"/>
                </a:cubicBezTo>
                <a:lnTo>
                  <a:pt x="12650" y="6765"/>
                </a:lnTo>
                <a:cubicBezTo>
                  <a:pt x="12855" y="6737"/>
                  <a:pt x="13058" y="6702"/>
                  <a:pt x="13260" y="6662"/>
                </a:cubicBezTo>
                <a:lnTo>
                  <a:pt x="13309" y="5783"/>
                </a:lnTo>
                <a:cubicBezTo>
                  <a:pt x="13354" y="5330"/>
                  <a:pt x="13495" y="5166"/>
                  <a:pt x="13640" y="5154"/>
                </a:cubicBezTo>
                <a:cubicBezTo>
                  <a:pt x="13785" y="5141"/>
                  <a:pt x="13842" y="5280"/>
                  <a:pt x="13836" y="5392"/>
                </a:cubicBezTo>
                <a:lnTo>
                  <a:pt x="13772" y="6548"/>
                </a:lnTo>
                <a:cubicBezTo>
                  <a:pt x="13973" y="6498"/>
                  <a:pt x="14172" y="6442"/>
                  <a:pt x="14369" y="6380"/>
                </a:cubicBezTo>
                <a:lnTo>
                  <a:pt x="14325" y="5501"/>
                </a:lnTo>
                <a:cubicBezTo>
                  <a:pt x="14323" y="5046"/>
                  <a:pt x="14446" y="4869"/>
                  <a:pt x="14589" y="4841"/>
                </a:cubicBezTo>
                <a:cubicBezTo>
                  <a:pt x="14732" y="4814"/>
                  <a:pt x="14802" y="4946"/>
                  <a:pt x="14808" y="5057"/>
                </a:cubicBezTo>
                <a:lnTo>
                  <a:pt x="14865" y="6213"/>
                </a:lnTo>
                <a:cubicBezTo>
                  <a:pt x="15060" y="6143"/>
                  <a:pt x="15251" y="6066"/>
                  <a:pt x="15441" y="5984"/>
                </a:cubicBezTo>
                <a:lnTo>
                  <a:pt x="15307" y="5115"/>
                </a:lnTo>
                <a:cubicBezTo>
                  <a:pt x="15257" y="4662"/>
                  <a:pt x="15360" y="4474"/>
                  <a:pt x="15500" y="4431"/>
                </a:cubicBezTo>
                <a:cubicBezTo>
                  <a:pt x="15639" y="4389"/>
                  <a:pt x="15722" y="4514"/>
                  <a:pt x="15739" y="4624"/>
                </a:cubicBezTo>
                <a:lnTo>
                  <a:pt x="15917" y="5765"/>
                </a:lnTo>
                <a:cubicBezTo>
                  <a:pt x="16102" y="5674"/>
                  <a:pt x="16286" y="5579"/>
                  <a:pt x="16467" y="5478"/>
                </a:cubicBezTo>
                <a:lnTo>
                  <a:pt x="16242" y="4629"/>
                </a:lnTo>
                <a:cubicBezTo>
                  <a:pt x="16145" y="4184"/>
                  <a:pt x="16228" y="3985"/>
                  <a:pt x="16362" y="3929"/>
                </a:cubicBezTo>
                <a:cubicBezTo>
                  <a:pt x="16496" y="3872"/>
                  <a:pt x="16593" y="3986"/>
                  <a:pt x="16622" y="4094"/>
                </a:cubicBezTo>
                <a:lnTo>
                  <a:pt x="16916" y="5209"/>
                </a:lnTo>
                <a:cubicBezTo>
                  <a:pt x="17090" y="5100"/>
                  <a:pt x="17263" y="4985"/>
                  <a:pt x="17432" y="4865"/>
                </a:cubicBezTo>
                <a:lnTo>
                  <a:pt x="17121" y="4047"/>
                </a:lnTo>
                <a:cubicBezTo>
                  <a:pt x="16978" y="3614"/>
                  <a:pt x="17039" y="3408"/>
                  <a:pt x="17167" y="3338"/>
                </a:cubicBezTo>
                <a:cubicBezTo>
                  <a:pt x="17294" y="3267"/>
                  <a:pt x="17402" y="3372"/>
                  <a:pt x="17442" y="3476"/>
                </a:cubicBezTo>
                <a:lnTo>
                  <a:pt x="17852" y="4553"/>
                </a:lnTo>
                <a:cubicBezTo>
                  <a:pt x="18209" y="4273"/>
                  <a:pt x="18550" y="3967"/>
                  <a:pt x="18875" y="3640"/>
                </a:cubicBezTo>
                <a:cubicBezTo>
                  <a:pt x="16895" y="1409"/>
                  <a:pt x="14010" y="0"/>
                  <a:pt x="10800" y="0"/>
                </a:cubicBezTo>
                <a:close/>
                <a:moveTo>
                  <a:pt x="2690" y="3679"/>
                </a:moveTo>
                <a:cubicBezTo>
                  <a:pt x="1017" y="5581"/>
                  <a:pt x="0" y="8073"/>
                  <a:pt x="0" y="10800"/>
                </a:cubicBezTo>
                <a:cubicBezTo>
                  <a:pt x="0" y="13450"/>
                  <a:pt x="961" y="15878"/>
                  <a:pt x="2550" y="17759"/>
                </a:cubicBezTo>
                <a:cubicBezTo>
                  <a:pt x="2865" y="17416"/>
                  <a:pt x="3199" y="17095"/>
                  <a:pt x="3551" y="16796"/>
                </a:cubicBezTo>
                <a:lnTo>
                  <a:pt x="2604" y="16084"/>
                </a:lnTo>
                <a:cubicBezTo>
                  <a:pt x="2515" y="16017"/>
                  <a:pt x="2445" y="15883"/>
                  <a:pt x="2548" y="15780"/>
                </a:cubicBezTo>
                <a:cubicBezTo>
                  <a:pt x="2651" y="15677"/>
                  <a:pt x="2867" y="15676"/>
                  <a:pt x="3242" y="15933"/>
                </a:cubicBezTo>
                <a:lnTo>
                  <a:pt x="3952" y="16467"/>
                </a:lnTo>
                <a:cubicBezTo>
                  <a:pt x="4132" y="16327"/>
                  <a:pt x="4316" y="16195"/>
                  <a:pt x="4502" y="16067"/>
                </a:cubicBezTo>
                <a:lnTo>
                  <a:pt x="3633" y="15258"/>
                </a:lnTo>
                <a:cubicBezTo>
                  <a:pt x="3552" y="15182"/>
                  <a:pt x="3496" y="15043"/>
                  <a:pt x="3610" y="14951"/>
                </a:cubicBezTo>
                <a:cubicBezTo>
                  <a:pt x="3723" y="14860"/>
                  <a:pt x="3937" y="14880"/>
                  <a:pt x="4283" y="15176"/>
                </a:cubicBezTo>
                <a:lnTo>
                  <a:pt x="4933" y="15782"/>
                </a:lnTo>
                <a:cubicBezTo>
                  <a:pt x="5126" y="15662"/>
                  <a:pt x="5322" y="15547"/>
                  <a:pt x="5522" y="15439"/>
                </a:cubicBezTo>
                <a:lnTo>
                  <a:pt x="4744" y="14546"/>
                </a:lnTo>
                <a:cubicBezTo>
                  <a:pt x="4670" y="14462"/>
                  <a:pt x="4630" y="14318"/>
                  <a:pt x="4752" y="14239"/>
                </a:cubicBezTo>
                <a:cubicBezTo>
                  <a:pt x="4874" y="14160"/>
                  <a:pt x="5085" y="14203"/>
                  <a:pt x="5398" y="14533"/>
                </a:cubicBezTo>
                <a:lnTo>
                  <a:pt x="5984" y="15206"/>
                </a:lnTo>
                <a:cubicBezTo>
                  <a:pt x="6188" y="15107"/>
                  <a:pt x="6394" y="15013"/>
                  <a:pt x="6603" y="14926"/>
                </a:cubicBezTo>
                <a:lnTo>
                  <a:pt x="5922" y="13954"/>
                </a:lnTo>
                <a:cubicBezTo>
                  <a:pt x="5858" y="13863"/>
                  <a:pt x="5832" y="13714"/>
                  <a:pt x="5962" y="13649"/>
                </a:cubicBezTo>
                <a:cubicBezTo>
                  <a:pt x="6092" y="13583"/>
                  <a:pt x="6297" y="13648"/>
                  <a:pt x="6575" y="14010"/>
                </a:cubicBezTo>
                <a:lnTo>
                  <a:pt x="7088" y="14740"/>
                </a:lnTo>
                <a:cubicBezTo>
                  <a:pt x="7300" y="14663"/>
                  <a:pt x="7515" y="14592"/>
                  <a:pt x="7732" y="14528"/>
                </a:cubicBezTo>
                <a:lnTo>
                  <a:pt x="7157" y="13488"/>
                </a:lnTo>
                <a:cubicBezTo>
                  <a:pt x="7103" y="13391"/>
                  <a:pt x="7092" y="13242"/>
                  <a:pt x="7228" y="13190"/>
                </a:cubicBezTo>
                <a:cubicBezTo>
                  <a:pt x="7364" y="13138"/>
                  <a:pt x="7562" y="13223"/>
                  <a:pt x="7800" y="13611"/>
                </a:cubicBezTo>
                <a:lnTo>
                  <a:pt x="8233" y="14391"/>
                </a:lnTo>
                <a:cubicBezTo>
                  <a:pt x="8453" y="14336"/>
                  <a:pt x="8674" y="14288"/>
                  <a:pt x="8897" y="14246"/>
                </a:cubicBezTo>
                <a:lnTo>
                  <a:pt x="8431" y="13154"/>
                </a:lnTo>
                <a:cubicBezTo>
                  <a:pt x="8387" y="13051"/>
                  <a:pt x="8395" y="12901"/>
                  <a:pt x="8536" y="12864"/>
                </a:cubicBezTo>
                <a:cubicBezTo>
                  <a:pt x="8676" y="12826"/>
                  <a:pt x="8862" y="12932"/>
                  <a:pt x="9059" y="13343"/>
                </a:cubicBezTo>
                <a:lnTo>
                  <a:pt x="9406" y="14162"/>
                </a:lnTo>
                <a:cubicBezTo>
                  <a:pt x="9630" y="14130"/>
                  <a:pt x="9855" y="14105"/>
                  <a:pt x="10081" y="14087"/>
                </a:cubicBezTo>
                <a:lnTo>
                  <a:pt x="9735" y="12955"/>
                </a:lnTo>
                <a:cubicBezTo>
                  <a:pt x="9703" y="12848"/>
                  <a:pt x="9725" y="12699"/>
                  <a:pt x="9869" y="12677"/>
                </a:cubicBezTo>
                <a:cubicBezTo>
                  <a:pt x="10012" y="12654"/>
                  <a:pt x="10187" y="12779"/>
                  <a:pt x="10339" y="13208"/>
                </a:cubicBezTo>
                <a:lnTo>
                  <a:pt x="10599" y="14055"/>
                </a:lnTo>
                <a:cubicBezTo>
                  <a:pt x="10825" y="14047"/>
                  <a:pt x="11050" y="14046"/>
                  <a:pt x="11278" y="14052"/>
                </a:cubicBezTo>
                <a:lnTo>
                  <a:pt x="11053" y="12894"/>
                </a:lnTo>
                <a:cubicBezTo>
                  <a:pt x="11032" y="12785"/>
                  <a:pt x="11068" y="12638"/>
                  <a:pt x="11214" y="12631"/>
                </a:cubicBezTo>
                <a:cubicBezTo>
                  <a:pt x="11359" y="12623"/>
                  <a:pt x="11520" y="12765"/>
                  <a:pt x="11627" y="13208"/>
                </a:cubicBezTo>
                <a:lnTo>
                  <a:pt x="11797" y="14081"/>
                </a:lnTo>
                <a:cubicBezTo>
                  <a:pt x="11864" y="14085"/>
                  <a:pt x="11928" y="14086"/>
                  <a:pt x="11995" y="14092"/>
                </a:cubicBezTo>
                <a:cubicBezTo>
                  <a:pt x="12155" y="14107"/>
                  <a:pt x="12314" y="14126"/>
                  <a:pt x="12472" y="14146"/>
                </a:cubicBezTo>
                <a:lnTo>
                  <a:pt x="12369" y="12970"/>
                </a:lnTo>
                <a:cubicBezTo>
                  <a:pt x="12360" y="12859"/>
                  <a:pt x="12411" y="12718"/>
                  <a:pt x="12557" y="12725"/>
                </a:cubicBezTo>
                <a:cubicBezTo>
                  <a:pt x="12702" y="12733"/>
                  <a:pt x="12848" y="12892"/>
                  <a:pt x="12908" y="13343"/>
                </a:cubicBezTo>
                <a:lnTo>
                  <a:pt x="12985" y="14224"/>
                </a:lnTo>
                <a:cubicBezTo>
                  <a:pt x="13209" y="14263"/>
                  <a:pt x="13430" y="14308"/>
                  <a:pt x="13650" y="14361"/>
                </a:cubicBezTo>
                <a:lnTo>
                  <a:pt x="13671" y="13184"/>
                </a:lnTo>
                <a:cubicBezTo>
                  <a:pt x="13672" y="13073"/>
                  <a:pt x="13739" y="12937"/>
                  <a:pt x="13883" y="12960"/>
                </a:cubicBezTo>
                <a:cubicBezTo>
                  <a:pt x="14027" y="12983"/>
                  <a:pt x="14154" y="13156"/>
                  <a:pt x="14167" y="13611"/>
                </a:cubicBezTo>
                <a:lnTo>
                  <a:pt x="14151" y="14492"/>
                </a:lnTo>
                <a:cubicBezTo>
                  <a:pt x="14370" y="14555"/>
                  <a:pt x="14586" y="14626"/>
                  <a:pt x="14799" y="14702"/>
                </a:cubicBezTo>
                <a:lnTo>
                  <a:pt x="14943" y="13532"/>
                </a:lnTo>
                <a:cubicBezTo>
                  <a:pt x="14956" y="13421"/>
                  <a:pt x="15037" y="13293"/>
                  <a:pt x="15177" y="13331"/>
                </a:cubicBezTo>
                <a:cubicBezTo>
                  <a:pt x="15318" y="13369"/>
                  <a:pt x="15426" y="13556"/>
                  <a:pt x="15390" y="14010"/>
                </a:cubicBezTo>
                <a:lnTo>
                  <a:pt x="15284" y="14884"/>
                </a:lnTo>
                <a:cubicBezTo>
                  <a:pt x="15494" y="14969"/>
                  <a:pt x="15702" y="15061"/>
                  <a:pt x="15906" y="15159"/>
                </a:cubicBezTo>
                <a:lnTo>
                  <a:pt x="16171" y="14011"/>
                </a:lnTo>
                <a:cubicBezTo>
                  <a:pt x="16196" y="13903"/>
                  <a:pt x="16289" y="13785"/>
                  <a:pt x="16424" y="13838"/>
                </a:cubicBezTo>
                <a:cubicBezTo>
                  <a:pt x="16560" y="13890"/>
                  <a:pt x="16649" y="14085"/>
                  <a:pt x="16566" y="14533"/>
                </a:cubicBezTo>
                <a:lnTo>
                  <a:pt x="16369" y="15392"/>
                </a:lnTo>
                <a:cubicBezTo>
                  <a:pt x="16569" y="15498"/>
                  <a:pt x="16766" y="15612"/>
                  <a:pt x="16959" y="15731"/>
                </a:cubicBezTo>
                <a:lnTo>
                  <a:pt x="17342" y="14617"/>
                </a:lnTo>
                <a:cubicBezTo>
                  <a:pt x="17379" y="14512"/>
                  <a:pt x="17485" y="14404"/>
                  <a:pt x="17614" y="14470"/>
                </a:cubicBezTo>
                <a:cubicBezTo>
                  <a:pt x="17744" y="14537"/>
                  <a:pt x="17811" y="14741"/>
                  <a:pt x="17682" y="15177"/>
                </a:cubicBezTo>
                <a:lnTo>
                  <a:pt x="17395" y="16011"/>
                </a:lnTo>
                <a:cubicBezTo>
                  <a:pt x="17582" y="16138"/>
                  <a:pt x="17767" y="16271"/>
                  <a:pt x="17947" y="16409"/>
                </a:cubicBezTo>
                <a:lnTo>
                  <a:pt x="18444" y="15341"/>
                </a:lnTo>
                <a:cubicBezTo>
                  <a:pt x="18491" y="15240"/>
                  <a:pt x="18607" y="15143"/>
                  <a:pt x="18730" y="15223"/>
                </a:cubicBezTo>
                <a:cubicBezTo>
                  <a:pt x="18852" y="15302"/>
                  <a:pt x="18897" y="15513"/>
                  <a:pt x="18723" y="15933"/>
                </a:cubicBezTo>
                <a:lnTo>
                  <a:pt x="18352" y="16735"/>
                </a:lnTo>
                <a:cubicBezTo>
                  <a:pt x="18654" y="16990"/>
                  <a:pt x="18945" y="17260"/>
                  <a:pt x="19222" y="17548"/>
                </a:cubicBezTo>
                <a:cubicBezTo>
                  <a:pt x="20708" y="15698"/>
                  <a:pt x="21600" y="13352"/>
                  <a:pt x="21600" y="10800"/>
                </a:cubicBezTo>
                <a:cubicBezTo>
                  <a:pt x="21600" y="8246"/>
                  <a:pt x="20707" y="5898"/>
                  <a:pt x="19219" y="4047"/>
                </a:cubicBezTo>
                <a:cubicBezTo>
                  <a:pt x="19009" y="4257"/>
                  <a:pt x="18791" y="4459"/>
                  <a:pt x="18568" y="4651"/>
                </a:cubicBezTo>
                <a:lnTo>
                  <a:pt x="19511" y="5360"/>
                </a:lnTo>
                <a:cubicBezTo>
                  <a:pt x="19600" y="5427"/>
                  <a:pt x="19670" y="5560"/>
                  <a:pt x="19567" y="5663"/>
                </a:cubicBezTo>
                <a:cubicBezTo>
                  <a:pt x="19463" y="5766"/>
                  <a:pt x="19248" y="5767"/>
                  <a:pt x="18873" y="5510"/>
                </a:cubicBezTo>
                <a:lnTo>
                  <a:pt x="18169" y="4980"/>
                </a:lnTo>
                <a:cubicBezTo>
                  <a:pt x="17990" y="5120"/>
                  <a:pt x="17805" y="5253"/>
                  <a:pt x="17619" y="5381"/>
                </a:cubicBezTo>
                <a:lnTo>
                  <a:pt x="18482" y="6183"/>
                </a:lnTo>
                <a:cubicBezTo>
                  <a:pt x="18563" y="6259"/>
                  <a:pt x="18619" y="6400"/>
                  <a:pt x="18505" y="6492"/>
                </a:cubicBezTo>
                <a:cubicBezTo>
                  <a:pt x="18392" y="6583"/>
                  <a:pt x="18178" y="6561"/>
                  <a:pt x="17832" y="6266"/>
                </a:cubicBezTo>
                <a:lnTo>
                  <a:pt x="17187" y="5667"/>
                </a:lnTo>
                <a:cubicBezTo>
                  <a:pt x="16994" y="5787"/>
                  <a:pt x="16799" y="5901"/>
                  <a:pt x="16600" y="6009"/>
                </a:cubicBezTo>
                <a:lnTo>
                  <a:pt x="17371" y="6895"/>
                </a:lnTo>
                <a:cubicBezTo>
                  <a:pt x="17444" y="6979"/>
                  <a:pt x="17485" y="7125"/>
                  <a:pt x="17363" y="7204"/>
                </a:cubicBezTo>
                <a:cubicBezTo>
                  <a:pt x="17240" y="7283"/>
                  <a:pt x="17030" y="7240"/>
                  <a:pt x="16716" y="6910"/>
                </a:cubicBezTo>
                <a:lnTo>
                  <a:pt x="16139" y="6247"/>
                </a:lnTo>
                <a:cubicBezTo>
                  <a:pt x="15935" y="6347"/>
                  <a:pt x="15728" y="6440"/>
                  <a:pt x="15518" y="6527"/>
                </a:cubicBezTo>
                <a:lnTo>
                  <a:pt x="16193" y="7487"/>
                </a:lnTo>
                <a:cubicBezTo>
                  <a:pt x="16257" y="7579"/>
                  <a:pt x="16283" y="7727"/>
                  <a:pt x="16153" y="7793"/>
                </a:cubicBezTo>
                <a:cubicBezTo>
                  <a:pt x="16023" y="7859"/>
                  <a:pt x="15818" y="7795"/>
                  <a:pt x="15540" y="7433"/>
                </a:cubicBezTo>
                <a:lnTo>
                  <a:pt x="15036" y="6715"/>
                </a:lnTo>
                <a:cubicBezTo>
                  <a:pt x="14822" y="6792"/>
                  <a:pt x="14606" y="6863"/>
                  <a:pt x="14388" y="6927"/>
                </a:cubicBezTo>
                <a:lnTo>
                  <a:pt x="14958" y="7953"/>
                </a:lnTo>
                <a:cubicBezTo>
                  <a:pt x="15012" y="8051"/>
                  <a:pt x="15023" y="8202"/>
                  <a:pt x="14887" y="8254"/>
                </a:cubicBezTo>
                <a:cubicBezTo>
                  <a:pt x="14751" y="8306"/>
                  <a:pt x="14553" y="8220"/>
                  <a:pt x="14315" y="7832"/>
                </a:cubicBezTo>
                <a:lnTo>
                  <a:pt x="13888" y="7062"/>
                </a:lnTo>
                <a:cubicBezTo>
                  <a:pt x="13668" y="7117"/>
                  <a:pt x="13447" y="7165"/>
                  <a:pt x="13223" y="7206"/>
                </a:cubicBezTo>
                <a:lnTo>
                  <a:pt x="13682" y="8287"/>
                </a:lnTo>
                <a:cubicBezTo>
                  <a:pt x="13726" y="8390"/>
                  <a:pt x="13720" y="8542"/>
                  <a:pt x="13579" y="8579"/>
                </a:cubicBezTo>
                <a:cubicBezTo>
                  <a:pt x="13439" y="8617"/>
                  <a:pt x="13253" y="8509"/>
                  <a:pt x="13056" y="8098"/>
                </a:cubicBezTo>
                <a:lnTo>
                  <a:pt x="12710" y="7287"/>
                </a:lnTo>
                <a:cubicBezTo>
                  <a:pt x="12486" y="7317"/>
                  <a:pt x="12261" y="7342"/>
                  <a:pt x="12034" y="7359"/>
                </a:cubicBezTo>
                <a:lnTo>
                  <a:pt x="12380" y="8486"/>
                </a:lnTo>
                <a:cubicBezTo>
                  <a:pt x="12412" y="8593"/>
                  <a:pt x="12390" y="8742"/>
                  <a:pt x="12246" y="8765"/>
                </a:cubicBezTo>
                <a:cubicBezTo>
                  <a:pt x="12102" y="8787"/>
                  <a:pt x="11928" y="8663"/>
                  <a:pt x="11775" y="8233"/>
                </a:cubicBezTo>
                <a:lnTo>
                  <a:pt x="11516" y="7388"/>
                </a:lnTo>
                <a:cubicBezTo>
                  <a:pt x="11394" y="7392"/>
                  <a:pt x="11275" y="7396"/>
                  <a:pt x="11153" y="7396"/>
                </a:cubicBezTo>
                <a:cubicBezTo>
                  <a:pt x="11048" y="7396"/>
                  <a:pt x="10941" y="7392"/>
                  <a:pt x="10836" y="7390"/>
                </a:cubicBezTo>
                <a:lnTo>
                  <a:pt x="11062" y="8549"/>
                </a:lnTo>
                <a:cubicBezTo>
                  <a:pt x="11083" y="8658"/>
                  <a:pt x="11047" y="8805"/>
                  <a:pt x="10901" y="8812"/>
                </a:cubicBezTo>
                <a:cubicBezTo>
                  <a:pt x="10756" y="8820"/>
                  <a:pt x="10594" y="8676"/>
                  <a:pt x="10488" y="8233"/>
                </a:cubicBezTo>
                <a:lnTo>
                  <a:pt x="10319" y="7364"/>
                </a:lnTo>
                <a:cubicBezTo>
                  <a:pt x="10253" y="7359"/>
                  <a:pt x="10185" y="7357"/>
                  <a:pt x="10118" y="7351"/>
                </a:cubicBezTo>
                <a:cubicBezTo>
                  <a:pt x="9958" y="7336"/>
                  <a:pt x="9801" y="7317"/>
                  <a:pt x="9642" y="7297"/>
                </a:cubicBezTo>
                <a:lnTo>
                  <a:pt x="9745" y="8473"/>
                </a:lnTo>
                <a:cubicBezTo>
                  <a:pt x="9755" y="8584"/>
                  <a:pt x="9704" y="8724"/>
                  <a:pt x="9558" y="8716"/>
                </a:cubicBezTo>
                <a:cubicBezTo>
                  <a:pt x="9413" y="8708"/>
                  <a:pt x="9267" y="8550"/>
                  <a:pt x="9207" y="8098"/>
                </a:cubicBezTo>
                <a:lnTo>
                  <a:pt x="9129" y="7217"/>
                </a:lnTo>
                <a:cubicBezTo>
                  <a:pt x="8906" y="7178"/>
                  <a:pt x="8684" y="7135"/>
                  <a:pt x="8465" y="7082"/>
                </a:cubicBezTo>
                <a:lnTo>
                  <a:pt x="8444" y="8259"/>
                </a:lnTo>
                <a:cubicBezTo>
                  <a:pt x="8443" y="8370"/>
                  <a:pt x="8376" y="8504"/>
                  <a:pt x="8232" y="8481"/>
                </a:cubicBezTo>
                <a:cubicBezTo>
                  <a:pt x="8088" y="8458"/>
                  <a:pt x="7960" y="8287"/>
                  <a:pt x="7948" y="7832"/>
                </a:cubicBezTo>
                <a:lnTo>
                  <a:pt x="7963" y="6949"/>
                </a:lnTo>
                <a:cubicBezTo>
                  <a:pt x="7745" y="6887"/>
                  <a:pt x="7529" y="6820"/>
                  <a:pt x="7315" y="6745"/>
                </a:cubicBezTo>
                <a:lnTo>
                  <a:pt x="7172" y="7909"/>
                </a:lnTo>
                <a:cubicBezTo>
                  <a:pt x="7159" y="8020"/>
                  <a:pt x="7078" y="8148"/>
                  <a:pt x="6937" y="8110"/>
                </a:cubicBezTo>
                <a:cubicBezTo>
                  <a:pt x="6797" y="8072"/>
                  <a:pt x="6688" y="7887"/>
                  <a:pt x="6723" y="7433"/>
                </a:cubicBezTo>
                <a:lnTo>
                  <a:pt x="6829" y="6563"/>
                </a:lnTo>
                <a:cubicBezTo>
                  <a:pt x="6619" y="6478"/>
                  <a:pt x="6412" y="6383"/>
                  <a:pt x="6207" y="6286"/>
                </a:cubicBezTo>
                <a:lnTo>
                  <a:pt x="5944" y="7430"/>
                </a:lnTo>
                <a:cubicBezTo>
                  <a:pt x="5919" y="7539"/>
                  <a:pt x="5826" y="7658"/>
                  <a:pt x="5690" y="7606"/>
                </a:cubicBezTo>
                <a:cubicBezTo>
                  <a:pt x="5554" y="7553"/>
                  <a:pt x="5464" y="7356"/>
                  <a:pt x="5547" y="6909"/>
                </a:cubicBezTo>
                <a:lnTo>
                  <a:pt x="5744" y="6055"/>
                </a:lnTo>
                <a:cubicBezTo>
                  <a:pt x="5544" y="5948"/>
                  <a:pt x="5348" y="5833"/>
                  <a:pt x="5154" y="5714"/>
                </a:cubicBezTo>
                <a:lnTo>
                  <a:pt x="4772" y="6826"/>
                </a:lnTo>
                <a:cubicBezTo>
                  <a:pt x="4736" y="6931"/>
                  <a:pt x="4630" y="7039"/>
                  <a:pt x="4501" y="6973"/>
                </a:cubicBezTo>
                <a:cubicBezTo>
                  <a:pt x="4371" y="6906"/>
                  <a:pt x="4304" y="6702"/>
                  <a:pt x="4433" y="6266"/>
                </a:cubicBezTo>
                <a:lnTo>
                  <a:pt x="4718" y="5434"/>
                </a:lnTo>
                <a:cubicBezTo>
                  <a:pt x="4531" y="5306"/>
                  <a:pt x="4347" y="5173"/>
                  <a:pt x="4167" y="5034"/>
                </a:cubicBezTo>
                <a:lnTo>
                  <a:pt x="3670" y="6100"/>
                </a:lnTo>
                <a:cubicBezTo>
                  <a:pt x="3623" y="6201"/>
                  <a:pt x="3507" y="6298"/>
                  <a:pt x="3385" y="6218"/>
                </a:cubicBezTo>
                <a:cubicBezTo>
                  <a:pt x="3263" y="6139"/>
                  <a:pt x="3218" y="5929"/>
                  <a:pt x="3392" y="5508"/>
                </a:cubicBezTo>
                <a:lnTo>
                  <a:pt x="3763" y="4708"/>
                </a:lnTo>
                <a:cubicBezTo>
                  <a:pt x="3590" y="4562"/>
                  <a:pt x="3422" y="4409"/>
                  <a:pt x="3257" y="4253"/>
                </a:cubicBezTo>
                <a:lnTo>
                  <a:pt x="2650" y="5265"/>
                </a:lnTo>
                <a:cubicBezTo>
                  <a:pt x="2592" y="5361"/>
                  <a:pt x="2467" y="5445"/>
                  <a:pt x="2354" y="5353"/>
                </a:cubicBezTo>
                <a:cubicBezTo>
                  <a:pt x="2241" y="5261"/>
                  <a:pt x="2218" y="5048"/>
                  <a:pt x="2435" y="4647"/>
                </a:cubicBezTo>
                <a:lnTo>
                  <a:pt x="2891" y="3888"/>
                </a:lnTo>
                <a:cubicBezTo>
                  <a:pt x="2824" y="3819"/>
                  <a:pt x="2755" y="3750"/>
                  <a:pt x="2690" y="3679"/>
                </a:cubicBezTo>
                <a:close/>
                <a:moveTo>
                  <a:pt x="11126" y="14580"/>
                </a:moveTo>
                <a:lnTo>
                  <a:pt x="10896" y="15422"/>
                </a:lnTo>
                <a:cubicBezTo>
                  <a:pt x="10758" y="15856"/>
                  <a:pt x="10587" y="15987"/>
                  <a:pt x="10442" y="15969"/>
                </a:cubicBezTo>
                <a:cubicBezTo>
                  <a:pt x="10298" y="15951"/>
                  <a:pt x="10271" y="15803"/>
                  <a:pt x="10301" y="15695"/>
                </a:cubicBezTo>
                <a:lnTo>
                  <a:pt x="10603" y="14585"/>
                </a:lnTo>
                <a:cubicBezTo>
                  <a:pt x="10396" y="14593"/>
                  <a:pt x="10189" y="14605"/>
                  <a:pt x="9983" y="14624"/>
                </a:cubicBezTo>
                <a:lnTo>
                  <a:pt x="9845" y="15486"/>
                </a:lnTo>
                <a:cubicBezTo>
                  <a:pt x="9753" y="15932"/>
                  <a:pt x="9596" y="16080"/>
                  <a:pt x="9450" y="16077"/>
                </a:cubicBezTo>
                <a:cubicBezTo>
                  <a:pt x="9304" y="16074"/>
                  <a:pt x="9264" y="15930"/>
                  <a:pt x="9281" y="15820"/>
                </a:cubicBezTo>
                <a:lnTo>
                  <a:pt x="9464" y="14686"/>
                </a:lnTo>
                <a:cubicBezTo>
                  <a:pt x="9259" y="14715"/>
                  <a:pt x="9055" y="14750"/>
                  <a:pt x="8853" y="14791"/>
                </a:cubicBezTo>
                <a:lnTo>
                  <a:pt x="8804" y="15660"/>
                </a:lnTo>
                <a:cubicBezTo>
                  <a:pt x="8759" y="16113"/>
                  <a:pt x="8620" y="16277"/>
                  <a:pt x="8475" y="16289"/>
                </a:cubicBezTo>
                <a:cubicBezTo>
                  <a:pt x="8330" y="16302"/>
                  <a:pt x="8273" y="16161"/>
                  <a:pt x="8279" y="16050"/>
                </a:cubicBezTo>
                <a:lnTo>
                  <a:pt x="8343" y="14907"/>
                </a:lnTo>
                <a:cubicBezTo>
                  <a:pt x="8143" y="14958"/>
                  <a:pt x="7943" y="15013"/>
                  <a:pt x="7746" y="15074"/>
                </a:cubicBezTo>
                <a:lnTo>
                  <a:pt x="7788" y="15942"/>
                </a:lnTo>
                <a:cubicBezTo>
                  <a:pt x="7790" y="16397"/>
                  <a:pt x="7669" y="16574"/>
                  <a:pt x="7526" y="16602"/>
                </a:cubicBezTo>
                <a:cubicBezTo>
                  <a:pt x="7383" y="16629"/>
                  <a:pt x="7313" y="16497"/>
                  <a:pt x="7307" y="16386"/>
                </a:cubicBezTo>
                <a:lnTo>
                  <a:pt x="7251" y="15243"/>
                </a:lnTo>
                <a:cubicBezTo>
                  <a:pt x="7057" y="15314"/>
                  <a:pt x="6866" y="15390"/>
                  <a:pt x="6676" y="15471"/>
                </a:cubicBezTo>
                <a:lnTo>
                  <a:pt x="6808" y="16328"/>
                </a:lnTo>
                <a:cubicBezTo>
                  <a:pt x="6858" y="16781"/>
                  <a:pt x="6755" y="16969"/>
                  <a:pt x="6615" y="17012"/>
                </a:cubicBezTo>
                <a:cubicBezTo>
                  <a:pt x="6476" y="17054"/>
                  <a:pt x="6393" y="16930"/>
                  <a:pt x="6376" y="16819"/>
                </a:cubicBezTo>
                <a:lnTo>
                  <a:pt x="6200" y="15687"/>
                </a:lnTo>
                <a:cubicBezTo>
                  <a:pt x="6014" y="15777"/>
                  <a:pt x="5830" y="15873"/>
                  <a:pt x="5650" y="15974"/>
                </a:cubicBezTo>
                <a:lnTo>
                  <a:pt x="5873" y="16814"/>
                </a:lnTo>
                <a:cubicBezTo>
                  <a:pt x="5970" y="17259"/>
                  <a:pt x="5887" y="17458"/>
                  <a:pt x="5753" y="17515"/>
                </a:cubicBezTo>
                <a:cubicBezTo>
                  <a:pt x="5619" y="17571"/>
                  <a:pt x="5521" y="17455"/>
                  <a:pt x="5493" y="17348"/>
                </a:cubicBezTo>
                <a:lnTo>
                  <a:pt x="5199" y="16237"/>
                </a:lnTo>
                <a:cubicBezTo>
                  <a:pt x="5024" y="16346"/>
                  <a:pt x="4852" y="16461"/>
                  <a:pt x="4683" y="16580"/>
                </a:cubicBezTo>
                <a:lnTo>
                  <a:pt x="4993" y="17396"/>
                </a:lnTo>
                <a:cubicBezTo>
                  <a:pt x="5137" y="17829"/>
                  <a:pt x="5075" y="18035"/>
                  <a:pt x="4948" y="18105"/>
                </a:cubicBezTo>
                <a:cubicBezTo>
                  <a:pt x="4820" y="18176"/>
                  <a:pt x="4712" y="18071"/>
                  <a:pt x="4673" y="17967"/>
                </a:cubicBezTo>
                <a:lnTo>
                  <a:pt x="4264" y="16894"/>
                </a:lnTo>
                <a:cubicBezTo>
                  <a:pt x="4102" y="17020"/>
                  <a:pt x="3943" y="17152"/>
                  <a:pt x="3787" y="17288"/>
                </a:cubicBezTo>
                <a:lnTo>
                  <a:pt x="4180" y="18066"/>
                </a:lnTo>
                <a:cubicBezTo>
                  <a:pt x="4368" y="18481"/>
                  <a:pt x="4328" y="18692"/>
                  <a:pt x="4209" y="18775"/>
                </a:cubicBezTo>
                <a:cubicBezTo>
                  <a:pt x="4089" y="18859"/>
                  <a:pt x="3971" y="18767"/>
                  <a:pt x="3920" y="18667"/>
                </a:cubicBezTo>
                <a:lnTo>
                  <a:pt x="3402" y="17643"/>
                </a:lnTo>
                <a:cubicBezTo>
                  <a:pt x="3231" y="17808"/>
                  <a:pt x="3064" y="17978"/>
                  <a:pt x="2903" y="18156"/>
                </a:cubicBezTo>
                <a:cubicBezTo>
                  <a:pt x="4876" y="20273"/>
                  <a:pt x="7685" y="21600"/>
                  <a:pt x="10800" y="21600"/>
                </a:cubicBezTo>
                <a:cubicBezTo>
                  <a:pt x="14012" y="21600"/>
                  <a:pt x="16900" y="20188"/>
                  <a:pt x="18880" y="17955"/>
                </a:cubicBezTo>
                <a:cubicBezTo>
                  <a:pt x="18722" y="17790"/>
                  <a:pt x="18558" y="17632"/>
                  <a:pt x="18392" y="17477"/>
                </a:cubicBezTo>
                <a:lnTo>
                  <a:pt x="17656" y="17952"/>
                </a:lnTo>
                <a:cubicBezTo>
                  <a:pt x="17263" y="18181"/>
                  <a:pt x="17050" y="18165"/>
                  <a:pt x="16954" y="18055"/>
                </a:cubicBezTo>
                <a:cubicBezTo>
                  <a:pt x="16859" y="17945"/>
                  <a:pt x="16938" y="17816"/>
                  <a:pt x="17032" y="17756"/>
                </a:cubicBezTo>
                <a:lnTo>
                  <a:pt x="18001" y="17132"/>
                </a:lnTo>
                <a:cubicBezTo>
                  <a:pt x="17842" y="16998"/>
                  <a:pt x="17680" y="16871"/>
                  <a:pt x="17515" y="16747"/>
                </a:cubicBezTo>
                <a:lnTo>
                  <a:pt x="16833" y="17295"/>
                </a:lnTo>
                <a:cubicBezTo>
                  <a:pt x="16466" y="17565"/>
                  <a:pt x="16251" y="17570"/>
                  <a:pt x="16144" y="17471"/>
                </a:cubicBezTo>
                <a:cubicBezTo>
                  <a:pt x="16038" y="17371"/>
                  <a:pt x="16103" y="17235"/>
                  <a:pt x="16190" y="17165"/>
                </a:cubicBezTo>
                <a:lnTo>
                  <a:pt x="17089" y="16443"/>
                </a:lnTo>
                <a:cubicBezTo>
                  <a:pt x="16918" y="16327"/>
                  <a:pt x="16744" y="16216"/>
                  <a:pt x="16566" y="16111"/>
                </a:cubicBezTo>
                <a:lnTo>
                  <a:pt x="15944" y="16728"/>
                </a:lnTo>
                <a:cubicBezTo>
                  <a:pt x="15607" y="17035"/>
                  <a:pt x="15393" y="17062"/>
                  <a:pt x="15277" y="16975"/>
                </a:cubicBezTo>
                <a:cubicBezTo>
                  <a:pt x="15161" y="16887"/>
                  <a:pt x="15211" y="16746"/>
                  <a:pt x="15291" y="16667"/>
                </a:cubicBezTo>
                <a:lnTo>
                  <a:pt x="16111" y="15854"/>
                </a:lnTo>
                <a:cubicBezTo>
                  <a:pt x="15928" y="15757"/>
                  <a:pt x="15743" y="15664"/>
                  <a:pt x="15555" y="15577"/>
                </a:cubicBezTo>
                <a:lnTo>
                  <a:pt x="15000" y="16257"/>
                </a:lnTo>
                <a:cubicBezTo>
                  <a:pt x="14697" y="16597"/>
                  <a:pt x="14489" y="16648"/>
                  <a:pt x="14364" y="16573"/>
                </a:cubicBezTo>
                <a:cubicBezTo>
                  <a:pt x="14239" y="16498"/>
                  <a:pt x="14275" y="16351"/>
                  <a:pt x="14346" y="16264"/>
                </a:cubicBezTo>
                <a:lnTo>
                  <a:pt x="15075" y="15370"/>
                </a:lnTo>
                <a:cubicBezTo>
                  <a:pt x="14883" y="15292"/>
                  <a:pt x="14690" y="15218"/>
                  <a:pt x="14494" y="15152"/>
                </a:cubicBezTo>
                <a:lnTo>
                  <a:pt x="14013" y="15888"/>
                </a:lnTo>
                <a:cubicBezTo>
                  <a:pt x="13748" y="16258"/>
                  <a:pt x="13544" y="16329"/>
                  <a:pt x="13412" y="16268"/>
                </a:cubicBezTo>
                <a:cubicBezTo>
                  <a:pt x="13280" y="16206"/>
                  <a:pt x="13301" y="16057"/>
                  <a:pt x="13362" y="15964"/>
                </a:cubicBezTo>
                <a:lnTo>
                  <a:pt x="13995" y="14997"/>
                </a:lnTo>
                <a:cubicBezTo>
                  <a:pt x="13796" y="14940"/>
                  <a:pt x="13594" y="14890"/>
                  <a:pt x="13392" y="14845"/>
                </a:cubicBezTo>
                <a:lnTo>
                  <a:pt x="12992" y="15625"/>
                </a:lnTo>
                <a:cubicBezTo>
                  <a:pt x="12767" y="16020"/>
                  <a:pt x="12573" y="16113"/>
                  <a:pt x="12435" y="16065"/>
                </a:cubicBezTo>
                <a:cubicBezTo>
                  <a:pt x="12298" y="16017"/>
                  <a:pt x="12302" y="15867"/>
                  <a:pt x="12353" y="15768"/>
                </a:cubicBezTo>
                <a:lnTo>
                  <a:pt x="12879" y="14744"/>
                </a:lnTo>
                <a:cubicBezTo>
                  <a:pt x="12676" y="14708"/>
                  <a:pt x="12471" y="14679"/>
                  <a:pt x="12265" y="14654"/>
                </a:cubicBezTo>
                <a:lnTo>
                  <a:pt x="11949" y="15468"/>
                </a:lnTo>
                <a:cubicBezTo>
                  <a:pt x="11766" y="15885"/>
                  <a:pt x="11583" y="15997"/>
                  <a:pt x="11441" y="15964"/>
                </a:cubicBezTo>
                <a:cubicBezTo>
                  <a:pt x="11299" y="15931"/>
                  <a:pt x="11288" y="15781"/>
                  <a:pt x="11328" y="15677"/>
                </a:cubicBezTo>
                <a:lnTo>
                  <a:pt x="11745" y="14607"/>
                </a:lnTo>
                <a:cubicBezTo>
                  <a:pt x="11538" y="14593"/>
                  <a:pt x="11332" y="14583"/>
                  <a:pt x="11126" y="14580"/>
                </a:cubicBezTo>
                <a:close/>
              </a:path>
            </a:pathLst>
          </a:custGeom>
          <a:solidFill>
            <a:srgbClr val="00A1FF"/>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2162" name="Rectangle"/>
          <p:cNvSpPr/>
          <p:nvPr/>
        </p:nvSpPr>
        <p:spPr>
          <a:xfrm>
            <a:off x="9294346" y="472582"/>
            <a:ext cx="5744507" cy="284342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63" name="Rectangle"/>
          <p:cNvSpPr/>
          <p:nvPr/>
        </p:nvSpPr>
        <p:spPr>
          <a:xfrm>
            <a:off x="17718324" y="7755393"/>
            <a:ext cx="3743308" cy="5612269"/>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64" name="Rectangle"/>
          <p:cNvSpPr/>
          <p:nvPr/>
        </p:nvSpPr>
        <p:spPr>
          <a:xfrm>
            <a:off x="2333552" y="10529722"/>
            <a:ext cx="6035183" cy="3159325"/>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2165" name="Bases Loaded Base hit to the outfield."/>
          <p:cNvSpPr txBox="1"/>
          <p:nvPr/>
        </p:nvSpPr>
        <p:spPr>
          <a:xfrm>
            <a:off x="9713083" y="836863"/>
            <a:ext cx="5556632" cy="21148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Bases Loaded Base hit to the outfield.</a:t>
            </a:r>
          </a:p>
        </p:txBody>
      </p:sp>
      <p:sp>
        <p:nvSpPr>
          <p:cNvPr id="2166" name="U1 has all plays on all runners, U1 needs to get to the working area and let the ball take you to the play."/>
          <p:cNvSpPr txBox="1"/>
          <p:nvPr/>
        </p:nvSpPr>
        <p:spPr>
          <a:xfrm>
            <a:off x="2573840" y="9281799"/>
            <a:ext cx="5554607" cy="407451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U1 has all plays on all runners, U1 needs to get to the working area and let the ball take you to the play.</a:t>
            </a:r>
          </a:p>
        </p:txBody>
      </p:sp>
      <p:sp>
        <p:nvSpPr>
          <p:cNvPr id="2167" name="2"/>
          <p:cNvSpPr/>
          <p:nvPr/>
        </p:nvSpPr>
        <p:spPr>
          <a:xfrm>
            <a:off x="11563248" y="10771286"/>
            <a:ext cx="696953"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2</a:t>
            </a:r>
          </a:p>
        </p:txBody>
      </p:sp>
      <p:sp>
        <p:nvSpPr>
          <p:cNvPr id="2168" name="1"/>
          <p:cNvSpPr/>
          <p:nvPr/>
        </p:nvSpPr>
        <p:spPr>
          <a:xfrm>
            <a:off x="9010247" y="6310229"/>
            <a:ext cx="696953" cy="10955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1</a:t>
            </a:r>
          </a:p>
        </p:txBody>
      </p:sp>
      <p:sp>
        <p:nvSpPr>
          <p:cNvPr id="2169" name="3"/>
          <p:cNvSpPr/>
          <p:nvPr/>
        </p:nvSpPr>
        <p:spPr>
          <a:xfrm>
            <a:off x="14132444" y="11962458"/>
            <a:ext cx="696952" cy="10955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20" y="0"/>
                </a:moveTo>
                <a:cubicBezTo>
                  <a:pt x="7631" y="0"/>
                  <a:pt x="6841" y="201"/>
                  <a:pt x="6239" y="602"/>
                </a:cubicBezTo>
                <a:cubicBezTo>
                  <a:pt x="5035" y="1404"/>
                  <a:pt x="5035" y="2704"/>
                  <a:pt x="6239" y="3506"/>
                </a:cubicBezTo>
                <a:cubicBezTo>
                  <a:pt x="7443" y="4308"/>
                  <a:pt x="9395" y="4308"/>
                  <a:pt x="10599" y="3506"/>
                </a:cubicBezTo>
                <a:cubicBezTo>
                  <a:pt x="11803" y="2704"/>
                  <a:pt x="11803" y="1404"/>
                  <a:pt x="10599" y="602"/>
                </a:cubicBezTo>
                <a:cubicBezTo>
                  <a:pt x="9997" y="201"/>
                  <a:pt x="9209" y="0"/>
                  <a:pt x="8420" y="0"/>
                </a:cubicBezTo>
                <a:close/>
                <a:moveTo>
                  <a:pt x="12041" y="4278"/>
                </a:moveTo>
                <a:cubicBezTo>
                  <a:pt x="10063" y="4274"/>
                  <a:pt x="8150" y="4994"/>
                  <a:pt x="7287" y="6242"/>
                </a:cubicBezTo>
                <a:lnTo>
                  <a:pt x="5170" y="9302"/>
                </a:lnTo>
                <a:lnTo>
                  <a:pt x="1323" y="8418"/>
                </a:lnTo>
                <a:lnTo>
                  <a:pt x="0" y="10055"/>
                </a:lnTo>
                <a:lnTo>
                  <a:pt x="6749" y="11699"/>
                </a:lnTo>
                <a:lnTo>
                  <a:pt x="8591" y="9187"/>
                </a:lnTo>
                <a:cubicBezTo>
                  <a:pt x="8591" y="9187"/>
                  <a:pt x="9405" y="11497"/>
                  <a:pt x="9857" y="12425"/>
                </a:cubicBezTo>
                <a:lnTo>
                  <a:pt x="5186" y="16053"/>
                </a:lnTo>
                <a:lnTo>
                  <a:pt x="3493" y="21329"/>
                </a:lnTo>
                <a:lnTo>
                  <a:pt x="6397" y="21600"/>
                </a:lnTo>
                <a:lnTo>
                  <a:pt x="7916" y="17838"/>
                </a:lnTo>
                <a:lnTo>
                  <a:pt x="11409" y="15999"/>
                </a:lnTo>
                <a:lnTo>
                  <a:pt x="12396" y="19183"/>
                </a:lnTo>
                <a:lnTo>
                  <a:pt x="20931" y="18915"/>
                </a:lnTo>
                <a:lnTo>
                  <a:pt x="20496" y="17052"/>
                </a:lnTo>
                <a:lnTo>
                  <a:pt x="15481" y="17163"/>
                </a:lnTo>
                <a:lnTo>
                  <a:pt x="16531" y="12011"/>
                </a:lnTo>
                <a:cubicBezTo>
                  <a:pt x="15796" y="10178"/>
                  <a:pt x="14766" y="7569"/>
                  <a:pt x="14766" y="7569"/>
                </a:cubicBezTo>
                <a:lnTo>
                  <a:pt x="17153" y="8300"/>
                </a:lnTo>
                <a:lnTo>
                  <a:pt x="19102" y="10454"/>
                </a:lnTo>
                <a:lnTo>
                  <a:pt x="21600" y="9474"/>
                </a:lnTo>
                <a:lnTo>
                  <a:pt x="19112" y="6451"/>
                </a:lnTo>
                <a:lnTo>
                  <a:pt x="14686" y="4751"/>
                </a:lnTo>
                <a:cubicBezTo>
                  <a:pt x="13852" y="4431"/>
                  <a:pt x="12940" y="4280"/>
                  <a:pt x="12041" y="4278"/>
                </a:cubicBezTo>
                <a:close/>
              </a:path>
            </a:pathLst>
          </a:custGeom>
          <a:solidFill>
            <a:srgbClr val="00A1FF"/>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3</a:t>
            </a:r>
          </a:p>
        </p:txBody>
      </p:sp>
      <p:sp>
        <p:nvSpPr>
          <p:cNvPr id="2170" name="PU stays home for plays at the plate. If a play develops PU should move to get in the wedge. Using the catchers plate side hip to move in position."/>
          <p:cNvSpPr txBox="1"/>
          <p:nvPr/>
        </p:nvSpPr>
        <p:spPr>
          <a:xfrm>
            <a:off x="16427347" y="8455252"/>
            <a:ext cx="5744507" cy="538095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PU stays home for plays at the plate. If a play develops PU should move to get in the wedge. Using the catchers plate side hip to move in position.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10" presetID="19" grpId="1" fill="hold">
                                  <p:stCondLst>
                                    <p:cond delay="0"/>
                                  </p:stCondLst>
                                  <p:iterate type="el" backwards="0">
                                    <p:tmAbs val="0"/>
                                  </p:iterate>
                                  <p:childTnLst>
                                    <p:anim calcmode="lin" valueType="num">
                                      <p:cBhvr>
                                        <p:cTn id="6" dur="1000" fill="hold"/>
                                        <p:tgtEl>
                                          <p:spTgt spid="2167"/>
                                        </p:tgtEl>
                                        <p:attrNameLst>
                                          <p:attrName>ppt_h</p:attrName>
                                        </p:attrNameLst>
                                      </p:cBhvr>
                                      <p:tavLst>
                                        <p:tav tm="0">
                                          <p:val>
                                            <p:strVal val="ppt_h"/>
                                          </p:val>
                                        </p:tav>
                                        <p:tav tm="100000">
                                          <p:val>
                                            <p:strVal val="ppt_h"/>
                                          </p:val>
                                        </p:tav>
                                      </p:tavLst>
                                    </p:anim>
                                    <p:anim calcmode="lin" valueType="num">
                                      <p:cBhvr>
                                        <p:cTn id="7" dur="1000" fill="hold"/>
                                        <p:tgtEl>
                                          <p:spTgt spid="216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8" fill="hold">
                                          <p:stCondLst>
                                            <p:cond delay="999"/>
                                          </p:stCondLst>
                                        </p:cTn>
                                        <p:tgtEl>
                                          <p:spTgt spid="216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67" grpId="1"/>
    </p:bldLst>
  </p:timing>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2" name="Game Management"/>
          <p:cNvSpPr txBox="1"/>
          <p:nvPr>
            <p:ph type="title"/>
          </p:nvPr>
        </p:nvSpPr>
        <p:spPr>
          <a:prstGeom prst="rect">
            <a:avLst/>
          </a:prstGeom>
        </p:spPr>
        <p:txBody>
          <a:bodyPr/>
          <a:lstStyle/>
          <a:p>
            <a:pPr/>
            <a:r>
              <a:t>Game Management</a:t>
            </a:r>
          </a:p>
        </p:txBody>
      </p:sp>
      <p:sp>
        <p:nvSpPr>
          <p:cNvPr id="2173" name="Pregame with partner"/>
          <p:cNvSpPr txBox="1"/>
          <p:nvPr>
            <p:ph type="body" idx="21"/>
          </p:nvPr>
        </p:nvSpPr>
        <p:spPr>
          <a:xfrm>
            <a:off x="1206500" y="2249296"/>
            <a:ext cx="21971000" cy="934780"/>
          </a:xfrm>
          <a:prstGeom prst="rect">
            <a:avLst/>
          </a:prstGeom>
          <a:extLst>
            <a:ext uri="{C572A759-6A51-4108-AA02-DFA0A04FC94B}">
              <ma14:wrappingTextBoxFlag xmlns:ma14="http://schemas.microsoft.com/office/mac/drawingml/2011/main" val="1"/>
            </a:ext>
          </a:extLst>
        </p:spPr>
        <p:txBody>
          <a:bodyPr/>
          <a:lstStyle/>
          <a:p>
            <a:pPr/>
            <a:r>
              <a:t>Pregame with partner</a:t>
            </a:r>
          </a:p>
        </p:txBody>
      </p:sp>
      <p:sp>
        <p:nvSpPr>
          <p:cNvPr id="2174" name="Pregame with your partner See Handout.…"/>
          <p:cNvSpPr txBox="1"/>
          <p:nvPr>
            <p:ph type="body" idx="1"/>
          </p:nvPr>
        </p:nvSpPr>
        <p:spPr>
          <a:xfrm>
            <a:off x="1206500" y="3296149"/>
            <a:ext cx="22219162" cy="10572926"/>
          </a:xfrm>
          <a:prstGeom prst="rect">
            <a:avLst/>
          </a:prstGeom>
          <a:solidFill>
            <a:srgbClr val="000000"/>
          </a:solidFill>
        </p:spPr>
        <p:txBody>
          <a:bodyPr/>
          <a:lstStyle/>
          <a:p>
            <a:pPr marL="0" indent="0" algn="ctr" defTabSz="751205">
              <a:lnSpc>
                <a:spcPct val="100000"/>
              </a:lnSpc>
              <a:spcBef>
                <a:spcPts val="0"/>
              </a:spcBef>
              <a:buSzTx/>
              <a:buNone/>
              <a:defRPr b="1" sz="2912"/>
            </a:pPr>
            <a:r>
              <a:t>Pregame with your partner See Handout.</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r>
              <a:t>When you are in A you have from the base back or from the cutout back</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r>
              <a:t>If you go out I will take all the bases. Do not come back in if u go out.</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r>
              <a:t>When you come in to B or C we have big V little V, Big V, the lines belong to PU. Left field in to right field in belong to U1</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r>
              <a:t>Kill anything u see in the box if PU does not come up immediately.</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r>
              <a:t>Balks anyone can get.</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r>
              <a:t>PU will come up the line on ground balls for pulled foot or swipe tag. PU should use open hand close had to signal partner if he has or does not have a pulled foot or a tag. </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r>
              <a:t>Go over your rotation signals Man on first , first and third, first and second less than 2 outs fly ball to the outfield.</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r>
              <a:t>Go over infield fly signals.</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r>
              <a:t>Running lane violations are PU</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r>
              <a:t>Over throws PU has the ball U1 has batter runner.</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r>
              <a:t>When in A foul ball that has no chance of going fair. PU and U1 should bracket the fielder if possible which ever umpire is facing the catch should make the call. Other wise always Protect the line.	</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r>
              <a:t>Only 1 on deck batter, keep players in the dugout on big plays do not have them gather near home plate. Interference on a thrown ball comes into play</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r>
              <a:t> Plate Conference with coaches should be thorough. See cheat sheet you should have in your game book that you bring to the plate conference.</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r>
              <a:t>Post Game with Partner: Discuss any plays that could have been done better.</a:t>
            </a:r>
          </a:p>
          <a:p>
            <a:pPr marL="539326" indent="-539326" defTabSz="751205">
              <a:lnSpc>
                <a:spcPct val="100000"/>
              </a:lnSpc>
              <a:spcBef>
                <a:spcPts val="0"/>
              </a:spcBef>
              <a:buClr>
                <a:srgbClr val="FFFFFF"/>
              </a:buClr>
              <a:buSzPct val="100000"/>
              <a:buAutoNum type="arabicPeriod" startAt="1"/>
              <a:defRPr sz="2912">
                <a:latin typeface="Helvetica Neue Medium"/>
                <a:ea typeface="Helvetica Neue Medium"/>
                <a:cs typeface="Helvetica Neue Medium"/>
                <a:sym typeface="Helvetica Neue Medium"/>
              </a:defRPr>
            </a:pPr>
          </a:p>
          <a:p>
            <a:pPr marL="0" indent="0" defTabSz="751205">
              <a:lnSpc>
                <a:spcPct val="100000"/>
              </a:lnSpc>
              <a:spcBef>
                <a:spcPts val="0"/>
              </a:spcBef>
              <a:buSzTx/>
              <a:buNone/>
              <a:defRPr sz="2912">
                <a:latin typeface="Helvetica Neue Medium"/>
                <a:ea typeface="Helvetica Neue Medium"/>
                <a:cs typeface="Helvetica Neue Medium"/>
                <a:sym typeface="Helvetica Neue Medium"/>
              </a:defRPr>
            </a:pPr>
            <a:r>
              <a:t>Note Check to see if your partner is going to skim, if he skims then the touch at first belongs to the plate umpire, also back picks. Does he take plays at first from the foul side of first base. If that is the case the plate umpire may have to cover second on a bad throw.</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899">
        <p159:morph option="byObject"/>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6" name="Game Management"/>
          <p:cNvSpPr txBox="1"/>
          <p:nvPr>
            <p:ph type="title"/>
          </p:nvPr>
        </p:nvSpPr>
        <p:spPr>
          <a:xfrm>
            <a:off x="1206500" y="-36586"/>
            <a:ext cx="21971000" cy="1451876"/>
          </a:xfrm>
          <a:prstGeom prst="rect">
            <a:avLst/>
          </a:prstGeom>
        </p:spPr>
        <p:txBody>
          <a:bodyPr/>
          <a:lstStyle/>
          <a:p>
            <a:pPr/>
            <a:r>
              <a:t>Game Management</a:t>
            </a:r>
          </a:p>
        </p:txBody>
      </p:sp>
      <p:sp>
        <p:nvSpPr>
          <p:cNvPr id="2177" name="Plate Conference, Setting Expectations"/>
          <p:cNvSpPr txBox="1"/>
          <p:nvPr>
            <p:ph type="body" idx="21"/>
          </p:nvPr>
        </p:nvSpPr>
        <p:spPr>
          <a:xfrm>
            <a:off x="1206500" y="1372510"/>
            <a:ext cx="21971000" cy="1808232"/>
          </a:xfrm>
          <a:prstGeom prst="rect">
            <a:avLst/>
          </a:prstGeom>
          <a:extLst>
            <a:ext uri="{C572A759-6A51-4108-AA02-DFA0A04FC94B}">
              <ma14:wrappingTextBoxFlag xmlns:ma14="http://schemas.microsoft.com/office/mac/drawingml/2011/main" val="1"/>
            </a:ext>
          </a:extLst>
        </p:spPr>
        <p:txBody>
          <a:bodyPr/>
          <a:lstStyle>
            <a:lvl1pPr>
              <a:defRPr sz="5100"/>
            </a:lvl1pPr>
          </a:lstStyle>
          <a:p>
            <a:pPr/>
            <a:r>
              <a:t>Plate Conference, Setting Expectations</a:t>
            </a:r>
          </a:p>
        </p:txBody>
      </p:sp>
      <p:sp>
        <p:nvSpPr>
          <p:cNvPr id="2178" name="The plate conference is all about you setting expectation’s on how you will run this game. If your plate conference is short and does not go into certain areas the coaches do not know what to expect . This is your opportunity to let them know and actuall"/>
          <p:cNvSpPr txBox="1"/>
          <p:nvPr>
            <p:ph type="body" idx="1"/>
          </p:nvPr>
        </p:nvSpPr>
        <p:spPr>
          <a:xfrm>
            <a:off x="629662" y="2372286"/>
            <a:ext cx="23124676" cy="13393444"/>
          </a:xfrm>
          <a:prstGeom prst="rect">
            <a:avLst/>
          </a:prstGeom>
          <a:solidFill>
            <a:srgbClr val="000000"/>
          </a:solidFill>
        </p:spPr>
        <p:txBody>
          <a:bodyPr/>
          <a:lstStyle/>
          <a:p>
            <a:pPr marL="0" indent="0" defTabSz="445770">
              <a:lnSpc>
                <a:spcPct val="100000"/>
              </a:lnSpc>
              <a:spcBef>
                <a:spcPts val="0"/>
              </a:spcBef>
              <a:buSzTx/>
              <a:buNone/>
              <a:defRPr sz="3240">
                <a:latin typeface="Helvetica Neue Medium"/>
                <a:ea typeface="Helvetica Neue Medium"/>
                <a:cs typeface="Helvetica Neue Medium"/>
                <a:sym typeface="Helvetica Neue Medium"/>
              </a:defRPr>
            </a:pPr>
            <a:r>
              <a:t>The plate conference is all about you setting expectation’s on how you will run this game. If your plate conference is short and does not go into certain areas the coaches do not know what to expect . This is your opportunity to let them know and actually pre warn them about things that are not up for discussion.</a:t>
            </a:r>
          </a:p>
          <a:p>
            <a:pPr marL="0" indent="0" defTabSz="445770">
              <a:lnSpc>
                <a:spcPct val="100000"/>
              </a:lnSpc>
              <a:spcBef>
                <a:spcPts val="0"/>
              </a:spcBef>
              <a:buSzTx/>
              <a:buNone/>
              <a:defRPr sz="3240">
                <a:latin typeface="Helvetica Neue Medium"/>
                <a:ea typeface="Helvetica Neue Medium"/>
                <a:cs typeface="Helvetica Neue Medium"/>
                <a:sym typeface="Helvetica Neue Medium"/>
              </a:defRPr>
            </a:pPr>
            <a:r>
              <a:t>We will  go into that below.</a:t>
            </a:r>
          </a:p>
          <a:p>
            <a:pPr marL="320040" indent="-320040" defTabSz="445770">
              <a:lnSpc>
                <a:spcPct val="100000"/>
              </a:lnSpc>
              <a:spcBef>
                <a:spcPts val="0"/>
              </a:spcBef>
              <a:buSzPct val="100000"/>
              <a:buAutoNum type="arabicPeriod" startAt="1"/>
              <a:defRPr sz="3240">
                <a:latin typeface="Helvetica Neue Medium"/>
                <a:ea typeface="Helvetica Neue Medium"/>
                <a:cs typeface="Helvetica Neue Medium"/>
                <a:sym typeface="Helvetica Neue Medium"/>
              </a:defRPr>
            </a:pPr>
            <a:r>
              <a:t>Take Lineup card from home coach first , check for any errors or duplicate names, once you have both lineups have the home coach go over ground rules. </a:t>
            </a:r>
          </a:p>
          <a:p>
            <a:pPr marL="320040" indent="-320040" defTabSz="445770">
              <a:lnSpc>
                <a:spcPct val="100000"/>
              </a:lnSpc>
              <a:spcBef>
                <a:spcPts val="0"/>
              </a:spcBef>
              <a:buSzPct val="100000"/>
              <a:buAutoNum type="arabicPeriod" startAt="1"/>
              <a:defRPr sz="3240">
                <a:latin typeface="Helvetica Neue Medium"/>
                <a:ea typeface="Helvetica Neue Medium"/>
                <a:cs typeface="Helvetica Neue Medium"/>
                <a:sym typeface="Helvetica Neue Medium"/>
              </a:defRPr>
            </a:pPr>
            <a:r>
              <a:t>Address head coaches by name write them down  if it is not on the lineup card. Make sure that he is head coach.</a:t>
            </a:r>
          </a:p>
          <a:p>
            <a:pPr marL="320040" indent="-320040" defTabSz="445770">
              <a:lnSpc>
                <a:spcPct val="100000"/>
              </a:lnSpc>
              <a:spcBef>
                <a:spcPts val="0"/>
              </a:spcBef>
              <a:buSzPct val="100000"/>
              <a:buAutoNum type="arabicPeriod" startAt="1"/>
              <a:defRPr sz="3240">
                <a:latin typeface="Helvetica Neue Medium"/>
                <a:ea typeface="Helvetica Neue Medium"/>
                <a:cs typeface="Helvetica Neue Medium"/>
                <a:sym typeface="Helvetica Neue Medium"/>
              </a:defRPr>
            </a:pPr>
            <a:r>
              <a:t>Ask about game management, trainer, is everyone legally equipped. Mark lineup card appropriately.</a:t>
            </a:r>
          </a:p>
          <a:p>
            <a:pPr marL="320040" indent="-320040" defTabSz="445770">
              <a:lnSpc>
                <a:spcPct val="100000"/>
              </a:lnSpc>
              <a:spcBef>
                <a:spcPts val="0"/>
              </a:spcBef>
              <a:buSzPct val="100000"/>
              <a:buAutoNum type="arabicPeriod" startAt="1"/>
              <a:defRPr sz="3240">
                <a:latin typeface="Helvetica Neue Medium"/>
                <a:ea typeface="Helvetica Neue Medium"/>
                <a:cs typeface="Helvetica Neue Medium"/>
                <a:sym typeface="Helvetica Neue Medium"/>
              </a:defRPr>
            </a:pPr>
            <a:r>
              <a:t>Discuss any run rule , 15 after 3 10 after 5</a:t>
            </a:r>
          </a:p>
          <a:p>
            <a:pPr marL="320040" indent="-320040" defTabSz="445770">
              <a:lnSpc>
                <a:spcPct val="100000"/>
              </a:lnSpc>
              <a:spcBef>
                <a:spcPts val="0"/>
              </a:spcBef>
              <a:buSzPct val="100000"/>
              <a:buAutoNum type="arabicPeriod" startAt="1"/>
              <a:defRPr sz="3240">
                <a:latin typeface="Helvetica Neue Medium"/>
                <a:ea typeface="Helvetica Neue Medium"/>
                <a:cs typeface="Helvetica Neue Medium"/>
                <a:sym typeface="Helvetica Neue Medium"/>
              </a:defRPr>
            </a:pPr>
            <a:r>
              <a:t>Courtesy runner for Pitcher and Catcher cannot be the same runner. Must be a player not ever in the line up when they run.</a:t>
            </a:r>
          </a:p>
          <a:p>
            <a:pPr marL="320040" indent="-320040" defTabSz="445770">
              <a:lnSpc>
                <a:spcPct val="100000"/>
              </a:lnSpc>
              <a:spcBef>
                <a:spcPts val="0"/>
              </a:spcBef>
              <a:buSzPct val="100000"/>
              <a:buAutoNum type="arabicPeriod" startAt="1"/>
              <a:defRPr sz="3240">
                <a:latin typeface="Helvetica Neue Medium"/>
                <a:ea typeface="Helvetica Neue Medium"/>
                <a:cs typeface="Helvetica Neue Medium"/>
                <a:sym typeface="Helvetica Neue Medium"/>
              </a:defRPr>
            </a:pPr>
            <a:r>
              <a:t>P/DH no courtesy for pitcher or catcher if applicable.</a:t>
            </a:r>
          </a:p>
          <a:p>
            <a:pPr marL="320040" indent="-320040" defTabSz="445770">
              <a:lnSpc>
                <a:spcPct val="100000"/>
              </a:lnSpc>
              <a:spcBef>
                <a:spcPts val="0"/>
              </a:spcBef>
              <a:buSzPct val="100000"/>
              <a:buAutoNum type="arabicPeriod" startAt="1"/>
              <a:defRPr sz="3240">
                <a:latin typeface="Helvetica Neue Medium"/>
                <a:ea typeface="Helvetica Neue Medium"/>
                <a:cs typeface="Helvetica Neue Medium"/>
                <a:sym typeface="Helvetica Neue Medium"/>
              </a:defRPr>
            </a:pPr>
            <a:r>
              <a:t>Go over Force play slide , </a:t>
            </a:r>
          </a:p>
          <a:p>
            <a:pPr marL="320040" indent="-320040" defTabSz="445770">
              <a:lnSpc>
                <a:spcPct val="100000"/>
              </a:lnSpc>
              <a:spcBef>
                <a:spcPts val="0"/>
              </a:spcBef>
              <a:buSzPct val="100000"/>
              <a:buAutoNum type="arabicPeriod" startAt="1"/>
              <a:defRPr sz="3240">
                <a:latin typeface="Helvetica Neue Medium"/>
                <a:ea typeface="Helvetica Neue Medium"/>
                <a:cs typeface="Helvetica Neue Medium"/>
                <a:sym typeface="Helvetica Neue Medium"/>
              </a:defRPr>
            </a:pPr>
            <a:r>
              <a:t>Judgement calls, balls, strikes, check swings hit by pitch. Not to be discussed. This is a pre-warning so if a coach starts to chirp you have already told him in the PC that U will not tolerate this. Now if you warn him he has really gotten 2 warnings. This is on him moving forward. obstruction interference malicious contact, nothing are judgement calls.</a:t>
            </a:r>
          </a:p>
          <a:p>
            <a:pPr marL="320040" indent="-320040" defTabSz="445770">
              <a:lnSpc>
                <a:spcPct val="100000"/>
              </a:lnSpc>
              <a:spcBef>
                <a:spcPts val="0"/>
              </a:spcBef>
              <a:buSzPct val="100000"/>
              <a:buAutoNum type="arabicPeriod" startAt="1"/>
              <a:defRPr sz="3240">
                <a:latin typeface="Helvetica Neue Medium"/>
                <a:ea typeface="Helvetica Neue Medium"/>
                <a:cs typeface="Helvetica Neue Medium"/>
                <a:sym typeface="Helvetica Neue Medium"/>
              </a:defRPr>
            </a:pPr>
            <a:r>
              <a:t> If there is a question about a rule interpretation or a pulled foot bobbled ball please come out to the 45 and ask the umpire whose call it is. Tell coaches if we get together you must go back to coaches box or dugout, once we make a ruling it is final.  We only communicate with the head coach. Do not ask for help on a judgement call that is totally yours. Example , steal of third when u are in C , coach asks for you to go the PU for help. Do not entertain that unless you fell down or went blind. It is your judgement.</a:t>
            </a:r>
          </a:p>
          <a:p>
            <a:pPr marL="320040" indent="-320040" defTabSz="445770">
              <a:lnSpc>
                <a:spcPct val="100000"/>
              </a:lnSpc>
              <a:spcBef>
                <a:spcPts val="0"/>
              </a:spcBef>
              <a:buSzPct val="100000"/>
              <a:buAutoNum type="arabicPeriod" startAt="1"/>
              <a:defRPr sz="3240">
                <a:latin typeface="Helvetica Neue Medium"/>
                <a:ea typeface="Helvetica Neue Medium"/>
                <a:cs typeface="Helvetica Neue Medium"/>
                <a:sym typeface="Helvetica Neue Medium"/>
              </a:defRPr>
            </a:pPr>
            <a:r>
              <a:t>Sportsmanship at all time, no bench jockeying, no comments going between dugouts, no bat flips</a:t>
            </a:r>
          </a:p>
          <a:p>
            <a:pPr marL="320040" indent="-320040" defTabSz="445770">
              <a:lnSpc>
                <a:spcPct val="100000"/>
              </a:lnSpc>
              <a:spcBef>
                <a:spcPts val="0"/>
              </a:spcBef>
              <a:buSzPct val="100000"/>
              <a:buAutoNum type="arabicPeriod" startAt="1"/>
              <a:defRPr sz="3240">
                <a:solidFill>
                  <a:srgbClr val="000000"/>
                </a:solidFill>
                <a:latin typeface="Helvetica Neue Medium"/>
                <a:ea typeface="Helvetica Neue Medium"/>
                <a:cs typeface="Helvetica Neue Medium"/>
                <a:sym typeface="Helvetica Neue Medium"/>
              </a:defRPr>
            </a:pPr>
            <a:r>
              <a:t>Only 1 on deck batter, keep players in the dugout. Tell them not to pour out on the field on a big hit. Interference may come into play on thrown ball to the plate be preemptive.</a:t>
            </a:r>
          </a:p>
          <a:p>
            <a:pPr marL="320040" indent="-320040" defTabSz="445770">
              <a:lnSpc>
                <a:spcPct val="100000"/>
              </a:lnSpc>
              <a:spcBef>
                <a:spcPts val="0"/>
              </a:spcBef>
              <a:buSzPct val="100000"/>
              <a:buAutoNum type="arabicPeriod" startAt="1"/>
              <a:defRPr sz="3240">
                <a:solidFill>
                  <a:srgbClr val="000000"/>
                </a:solidFill>
                <a:latin typeface="Helvetica Neue Medium"/>
                <a:ea typeface="Helvetica Neue Medium"/>
                <a:cs typeface="Helvetica Neue Medium"/>
                <a:sym typeface="Helvetica Neue Medium"/>
              </a:defRPr>
            </a:pPr>
            <a:r>
              <a:t>Sportsmanship at all times nothing going between dugouts (Bench Jockeying will not be tolerated.) Bat Flips (Ejection)</a:t>
            </a:r>
          </a:p>
        </p:txBody>
      </p:sp>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0" name="Game Management"/>
          <p:cNvSpPr txBox="1"/>
          <p:nvPr>
            <p:ph type="title"/>
          </p:nvPr>
        </p:nvSpPr>
        <p:spPr>
          <a:prstGeom prst="rect">
            <a:avLst/>
          </a:prstGeom>
        </p:spPr>
        <p:txBody>
          <a:bodyPr/>
          <a:lstStyle/>
          <a:p>
            <a:pPr/>
            <a:r>
              <a:t>Game Management</a:t>
            </a:r>
          </a:p>
        </p:txBody>
      </p:sp>
      <p:sp>
        <p:nvSpPr>
          <p:cNvPr id="2181" name="Game Situations"/>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Game Situations</a:t>
            </a:r>
          </a:p>
        </p:txBody>
      </p:sp>
      <p:sp>
        <p:nvSpPr>
          <p:cNvPr id="2182" name="Close play where coach comes out. Know what point it is in the game.…"/>
          <p:cNvSpPr txBox="1"/>
          <p:nvPr>
            <p:ph type="body" idx="1"/>
          </p:nvPr>
        </p:nvSpPr>
        <p:spPr>
          <a:xfrm>
            <a:off x="1028864" y="3656385"/>
            <a:ext cx="22495150" cy="10144133"/>
          </a:xfrm>
          <a:prstGeom prst="rect">
            <a:avLst/>
          </a:prstGeom>
        </p:spPr>
        <p:txBody>
          <a:bodyPr/>
          <a:lstStyle/>
          <a:p>
            <a:pPr marL="445008" indent="-445008" defTabSz="1779987">
              <a:spcBef>
                <a:spcPts val="3200"/>
              </a:spcBef>
              <a:defRPr sz="3504"/>
            </a:pPr>
            <a:r>
              <a:t>Close play where coach comes out. Know what point it is in the game.</a:t>
            </a:r>
          </a:p>
          <a:p>
            <a:pPr lvl="1" marL="890016" indent="-445008" defTabSz="1779987">
              <a:spcBef>
                <a:spcPts val="3200"/>
              </a:spcBef>
              <a:defRPr sz="3504"/>
            </a:pPr>
            <a:r>
              <a:t>Be empathetic, allow some leeway but there comes a time when you have to get the game moving make sure he is asking a question, coach we have to agree to disagree lets go we need to get the game moving.</a:t>
            </a:r>
          </a:p>
          <a:p>
            <a:pPr marL="445008" indent="-445008" defTabSz="1779987">
              <a:spcBef>
                <a:spcPts val="3200"/>
              </a:spcBef>
              <a:defRPr sz="3504"/>
            </a:pPr>
            <a:r>
              <a:t>Assistant coaches should be seen but not heard.</a:t>
            </a:r>
          </a:p>
          <a:p>
            <a:pPr marL="445008" indent="-445008" defTabSz="1779987">
              <a:spcBef>
                <a:spcPts val="3200"/>
              </a:spcBef>
              <a:defRPr sz="3504"/>
            </a:pPr>
            <a:r>
              <a:t>Nowhere does it say there is open season on umpires. There will be no pound of flesh getting their moneys worth</a:t>
            </a:r>
          </a:p>
          <a:p>
            <a:pPr marL="445008" indent="-445008" defTabSz="1779987">
              <a:spcBef>
                <a:spcPts val="3200"/>
              </a:spcBef>
              <a:defRPr sz="3504"/>
            </a:pPr>
            <a:r>
              <a:t>Do not take stories other umpires have told you into your game when it pertains to a Coach or Team. It is nice to know but should not have you on edge, nothing may happen.</a:t>
            </a:r>
          </a:p>
          <a:p>
            <a:pPr marL="445008" indent="-445008" defTabSz="1779987">
              <a:spcBef>
                <a:spcPts val="3200"/>
              </a:spcBef>
              <a:defRPr sz="3504"/>
            </a:pPr>
            <a:r>
              <a:t>Balls and strikes issues.</a:t>
            </a:r>
          </a:p>
          <a:p>
            <a:pPr lvl="1" marL="890016" indent="-445008" defTabSz="1779987">
              <a:spcBef>
                <a:spcPts val="3200"/>
              </a:spcBef>
              <a:defRPr sz="3504"/>
            </a:pPr>
            <a:r>
              <a:t>Acknowledge ( Glance over at the coach or I heard you coach, Warn, restrict, eject. If you did a good plate conference they were already warned so throw it back on them. We already discussed this (Coaches name) if this continues you will be warned then restricted, this is on you or I am trying to keep you in this game (if it continues.)</a:t>
            </a:r>
          </a:p>
        </p:txBody>
      </p:sp>
    </p:spTree>
  </p:cSld>
  <p:clrMapOvr>
    <a:masterClrMapping/>
  </p:clrMapOvr>
  <p:transition xmlns:p14="http://schemas.microsoft.com/office/powerpoint/2010/main" spd="med" advClick="1"/>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4" name="Plays at the plate."/>
          <p:cNvSpPr txBox="1"/>
          <p:nvPr>
            <p:ph type="title"/>
          </p:nvPr>
        </p:nvSpPr>
        <p:spPr>
          <a:prstGeom prst="rect">
            <a:avLst/>
          </a:prstGeom>
        </p:spPr>
        <p:txBody>
          <a:bodyPr/>
          <a:lstStyle/>
          <a:p>
            <a:pPr/>
            <a:r>
              <a:t>Plays at the plate.</a:t>
            </a:r>
          </a:p>
        </p:txBody>
      </p:sp>
      <p:sp>
        <p:nvSpPr>
          <p:cNvPr id="2185" name="Understanding the wedge"/>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Understanding the wedge</a:t>
            </a:r>
          </a:p>
        </p:txBody>
      </p:sp>
      <p:sp>
        <p:nvSpPr>
          <p:cNvPr id="2186" name="Remain at the point of the plate…"/>
          <p:cNvSpPr txBox="1"/>
          <p:nvPr>
            <p:ph type="body" idx="1"/>
          </p:nvPr>
        </p:nvSpPr>
        <p:spPr>
          <a:xfrm>
            <a:off x="1206500" y="3546688"/>
            <a:ext cx="22171718" cy="9698447"/>
          </a:xfrm>
          <a:prstGeom prst="rect">
            <a:avLst/>
          </a:prstGeom>
        </p:spPr>
        <p:txBody>
          <a:bodyPr/>
          <a:lstStyle/>
          <a:p>
            <a:pPr marL="445008" indent="-445008" defTabSz="1779987">
              <a:spcBef>
                <a:spcPts val="3200"/>
              </a:spcBef>
              <a:defRPr sz="3504"/>
            </a:pPr>
            <a:r>
              <a:t>Remain at the point of the plate</a:t>
            </a:r>
          </a:p>
          <a:p>
            <a:pPr marL="445008" indent="-445008" defTabSz="1779987">
              <a:spcBef>
                <a:spcPts val="3200"/>
              </a:spcBef>
              <a:defRPr sz="3504"/>
            </a:pPr>
            <a:r>
              <a:t>Read the throw, stay on the catchers plate side hip. </a:t>
            </a:r>
          </a:p>
          <a:p>
            <a:pPr marL="445008" indent="-445008" defTabSz="1779987">
              <a:spcBef>
                <a:spcPts val="3200"/>
              </a:spcBef>
              <a:defRPr sz="3504"/>
            </a:pPr>
            <a:r>
              <a:t>6 to 8 feet from the play.</a:t>
            </a:r>
          </a:p>
          <a:p>
            <a:pPr marL="445008" indent="-445008" defTabSz="1779987">
              <a:spcBef>
                <a:spcPts val="3200"/>
              </a:spcBef>
              <a:defRPr sz="3504"/>
            </a:pPr>
            <a:r>
              <a:t>Move with the play and the catcher, movement can pull you into fair territory</a:t>
            </a:r>
          </a:p>
          <a:p>
            <a:pPr marL="445008" indent="-445008" defTabSz="1779987">
              <a:spcBef>
                <a:spcPts val="3200"/>
              </a:spcBef>
              <a:defRPr sz="3504"/>
            </a:pPr>
            <a:r>
              <a:t>Try to keep 90 Degrees for best view. There are always 2 wedges. </a:t>
            </a:r>
          </a:p>
          <a:p>
            <a:pPr marL="445008" indent="-445008" defTabSz="1779987">
              <a:spcBef>
                <a:spcPts val="3200"/>
              </a:spcBef>
              <a:defRPr sz="3504"/>
            </a:pPr>
            <a:r>
              <a:t>Do not rush your call, make sure the catcher has the ball.</a:t>
            </a:r>
          </a:p>
          <a:p>
            <a:pPr marL="445008" indent="-445008" defTabSz="1779987">
              <a:spcBef>
                <a:spcPts val="3200"/>
              </a:spcBef>
              <a:defRPr sz="3504"/>
            </a:pPr>
            <a:r>
              <a:rPr u="sng">
                <a:hlinkClick r:id="rId2" invalidUrl="" action="" tgtFrame="" tooltip="" history="1" highlightClick="0" endSnd="0"/>
              </a:rPr>
              <a:t>https://www.youtube.com/watch?v=WWA-Vzn_BPE</a:t>
            </a:r>
            <a:r>
              <a:t>. 4:47 Mark  </a:t>
            </a:r>
          </a:p>
          <a:p>
            <a:pPr marL="445008" indent="-445008" defTabSz="1779987">
              <a:spcBef>
                <a:spcPts val="3200"/>
              </a:spcBef>
              <a:defRPr sz="3504"/>
            </a:pPr>
            <a:r>
              <a:rPr u="sng">
                <a:hlinkClick r:id="rId3" invalidUrl="" action="" tgtFrame="" tooltip="" history="1" highlightClick="0" endSnd="0"/>
              </a:rPr>
              <a:t>https://www.youtube.com/watch?v=fEFhGpCdvMg</a:t>
            </a:r>
            <a:r>
              <a:t>.   This a great video for explaining the wedge</a:t>
            </a:r>
          </a:p>
          <a:p>
            <a:pPr marL="445008" indent="-445008" defTabSz="1779987">
              <a:spcBef>
                <a:spcPts val="3200"/>
              </a:spcBef>
              <a:defRPr sz="3504"/>
            </a:pPr>
            <a:r>
              <a:rPr u="sng">
                <a:hlinkClick r:id="rId4" invalidUrl="" action="" tgtFrame="" tooltip="" history="1" highlightClick="0" endSnd="0"/>
              </a:rPr>
              <a:t>https://www.youtube.com/watch?v=Kpppt99WSZo</a:t>
            </a:r>
            <a:r>
              <a:t>.   This video has some examples of bad positioning,.</a:t>
            </a:r>
          </a:p>
          <a:p>
            <a:pPr marL="445008" indent="-445008" defTabSz="1779987">
              <a:spcBef>
                <a:spcPts val="3200"/>
              </a:spcBef>
              <a:defRPr sz="3504"/>
            </a:pPr>
            <a:r>
              <a:rPr u="sng">
                <a:hlinkClick r:id="rId5" invalidUrl="" action="" tgtFrame="" tooltip="" history="1" highlightClick="0" endSnd="0"/>
              </a:rPr>
              <a:t>https://www.instagram.com/reel/DY-miu2B_1D/#</a:t>
            </a:r>
            <a:r>
              <a:t>         This is another video of need to get better position</a:t>
            </a:r>
          </a:p>
          <a:p>
            <a:pPr marL="445008" indent="-445008" defTabSz="1779987">
              <a:spcBef>
                <a:spcPts val="3200"/>
              </a:spcBef>
              <a:defRPr sz="3504"/>
            </a:pPr>
            <a:r>
              <a:rPr u="sng">
                <a:hlinkClick r:id="rId6" invalidUrl="" action="" tgtFrame="" tooltip="" history="1" highlightClick="0" endSnd="0"/>
              </a:rPr>
              <a:t>https://www.youtube.com/watch?v=-q6ZExGHE3k</a:t>
            </a:r>
            <a:r>
              <a:t>.     7:10 mark Not Obstruction</a:t>
            </a:r>
          </a:p>
        </p:txBody>
      </p:sp>
    </p:spTree>
  </p:cSld>
  <p:clrMapOvr>
    <a:masterClrMapping/>
  </p:clrMapOvr>
  <p:transition xmlns:p14="http://schemas.microsoft.com/office/powerpoint/2010/main" spd="med" advClick="1"/>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8" name="Precedence of Calls"/>
          <p:cNvSpPr txBox="1"/>
          <p:nvPr>
            <p:ph type="title"/>
          </p:nvPr>
        </p:nvSpPr>
        <p:spPr>
          <a:prstGeom prst="rect">
            <a:avLst/>
          </a:prstGeom>
        </p:spPr>
        <p:txBody>
          <a:bodyPr/>
          <a:lstStyle/>
          <a:p>
            <a:pPr/>
            <a:r>
              <a:t>Precedence of Calls</a:t>
            </a:r>
          </a:p>
        </p:txBody>
      </p:sp>
      <p:sp>
        <p:nvSpPr>
          <p:cNvPr id="2189" name="The Hierarchy"/>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The Hierarchy </a:t>
            </a:r>
          </a:p>
        </p:txBody>
      </p:sp>
      <p:sp>
        <p:nvSpPr>
          <p:cNvPr id="2190" name="Ball and Strikes (PU only)…"/>
          <p:cNvSpPr txBox="1"/>
          <p:nvPr>
            <p:ph type="body" idx="1"/>
          </p:nvPr>
        </p:nvSpPr>
        <p:spPr>
          <a:prstGeom prst="rect">
            <a:avLst/>
          </a:prstGeom>
        </p:spPr>
        <p:txBody>
          <a:bodyPr/>
          <a:lstStyle/>
          <a:p>
            <a:pPr/>
            <a:r>
              <a:t>Ball and Strikes (PU only)</a:t>
            </a:r>
          </a:p>
          <a:p>
            <a:pPr/>
            <a:r>
              <a:t>Fair-Foul</a:t>
            </a:r>
          </a:p>
          <a:p>
            <a:pPr/>
            <a:r>
              <a:t>Catch-No Catch</a:t>
            </a:r>
          </a:p>
          <a:p>
            <a:pPr/>
            <a:r>
              <a:t>Safe-Out decisions</a:t>
            </a:r>
          </a:p>
          <a:p>
            <a:pPr/>
            <a:r>
              <a:t>Everything Else</a:t>
            </a:r>
          </a:p>
          <a:p>
            <a:pPr marL="0" indent="0">
              <a:buSzTx/>
              <a:buNone/>
            </a:pPr>
            <a:r>
              <a:t>The reason we say this is you are in a 2 man system there are holes. You need to prioritize what is most important. I would rather 2 people have eyes on a boundary call then worrying about a touch at first. </a:t>
            </a:r>
          </a:p>
        </p:txBody>
      </p:sp>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2" name="Run Downs"/>
          <p:cNvSpPr txBox="1"/>
          <p:nvPr>
            <p:ph type="title"/>
          </p:nvPr>
        </p:nvSpPr>
        <p:spPr>
          <a:prstGeom prst="rect">
            <a:avLst/>
          </a:prstGeom>
        </p:spPr>
        <p:txBody>
          <a:bodyPr/>
          <a:lstStyle/>
          <a:p>
            <a:pPr/>
            <a:r>
              <a:t>Run Downs</a:t>
            </a:r>
          </a:p>
        </p:txBody>
      </p:sp>
      <p:sp>
        <p:nvSpPr>
          <p:cNvPr id="2193" name="2 Instances we Bracket the runner."/>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defTabSz="685165">
              <a:defRPr sz="4565"/>
            </a:lvl1pPr>
          </a:lstStyle>
          <a:p>
            <a:pPr/>
            <a:r>
              <a:t>2 Instances we Bracket the runner.</a:t>
            </a:r>
          </a:p>
        </p:txBody>
      </p:sp>
      <p:sp>
        <p:nvSpPr>
          <p:cNvPr id="2194" name="Between First and Second Plate Umpire should come up on a pick off and tell U1 when he is in position to make a call, I am here, I am on the outside. Do not tell your partner until you are in place.…"/>
          <p:cNvSpPr txBox="1"/>
          <p:nvPr>
            <p:ph type="body" sz="half" idx="1"/>
          </p:nvPr>
        </p:nvSpPr>
        <p:spPr>
          <a:prstGeom prst="rect">
            <a:avLst/>
          </a:prstGeom>
        </p:spPr>
        <p:txBody>
          <a:bodyPr/>
          <a:lstStyle/>
          <a:p>
            <a:pPr marL="396240" indent="-396240" defTabSz="1584920">
              <a:spcBef>
                <a:spcPts val="2900"/>
              </a:spcBef>
              <a:defRPr sz="3380"/>
            </a:pPr>
            <a:r>
              <a:t>Between First and Second Plate Umpire should come up on a pick off and tell U1 when he is in position to make a call, I am here, I am on the outside. Do not tell your partner until you are in place.</a:t>
            </a:r>
          </a:p>
          <a:p>
            <a:pPr marL="396240" indent="-396240" defTabSz="1584920">
              <a:spcBef>
                <a:spcPts val="2900"/>
              </a:spcBef>
              <a:defRPr sz="3380"/>
            </a:pPr>
            <a:r>
              <a:t>Do not come up and help on rundowns between second and third. Plate guy will be in bad position for a play at the plate if there is an over throw.</a:t>
            </a:r>
          </a:p>
          <a:p>
            <a:pPr marL="396240" indent="-396240" defTabSz="1584920">
              <a:spcBef>
                <a:spcPts val="2900"/>
              </a:spcBef>
              <a:defRPr sz="3380"/>
            </a:pPr>
            <a:r>
              <a:t>Third and home if no other runners are behind U1. As in all run downs you should communicate with your partner. I am on the outside or inside depending on your actual position. Umpire that has the play coming towards him should make the call. Glance at your partner so 2 umpires are not calling.</a:t>
            </a:r>
          </a:p>
        </p:txBody>
      </p:sp>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6" name="Plate work"/>
          <p:cNvSpPr txBox="1"/>
          <p:nvPr>
            <p:ph type="title"/>
          </p:nvPr>
        </p:nvSpPr>
        <p:spPr>
          <a:prstGeom prst="rect">
            <a:avLst/>
          </a:prstGeom>
        </p:spPr>
        <p:txBody>
          <a:bodyPr/>
          <a:lstStyle/>
          <a:p>
            <a:pPr/>
            <a:r>
              <a:t>Plate work</a:t>
            </a:r>
          </a:p>
        </p:txBody>
      </p:sp>
      <p:sp>
        <p:nvSpPr>
          <p:cNvPr id="2197" name="4 T’s of plate work"/>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4 T’s of plate work</a:t>
            </a:r>
          </a:p>
        </p:txBody>
      </p:sp>
      <p:sp>
        <p:nvSpPr>
          <p:cNvPr id="2198" name="Targeting: Where is your head, you could move your head closer to before the batters box and then point your eyes up at the pitcher, This way you are not straining your eyes on the outside pitch. Use the catchers shin guards as a Guide to the Bottom of t"/>
          <p:cNvSpPr txBox="1"/>
          <p:nvPr>
            <p:ph type="body" idx="1"/>
          </p:nvPr>
        </p:nvSpPr>
        <p:spPr>
          <a:prstGeom prst="rect">
            <a:avLst/>
          </a:prstGeom>
        </p:spPr>
        <p:txBody>
          <a:bodyPr/>
          <a:lstStyle/>
          <a:p>
            <a:pPr/>
            <a:r>
              <a:t>Targeting: Where is your head, you could move your head closer to before the batters box and then point your eyes up at the pitcher, This way you are not straining your eyes on the outside pitch. Use the catchers shin guards as a Guide to the Bottom of the zone.</a:t>
            </a:r>
          </a:p>
          <a:p>
            <a:pPr/>
            <a:r>
              <a:t>Tracking: Following the ball all the way to the glove. Don’t give up on it and get tunnel vision . </a:t>
            </a:r>
          </a:p>
          <a:p>
            <a:pPr/>
            <a:r>
              <a:t>Timing: Wait for the ball to hit the glove replay it in your head then make the call. Timing on balls and strikes should be the same. Stay down on balls.</a:t>
            </a:r>
          </a:p>
          <a:p>
            <a:pPr/>
            <a:r>
              <a:t>Troubleshooting: If you are missing pitches go over the first three and adjust.</a:t>
            </a:r>
          </a:p>
        </p:txBody>
      </p:sp>
    </p:spTree>
  </p:cSld>
  <p:clrMapOvr>
    <a:masterClrMapping/>
  </p:clrMapOvr>
  <p:transition xmlns:p14="http://schemas.microsoft.com/office/powerpoint/2010/main" spd="med" advClick="1"/>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0" name="When to make a big call"/>
          <p:cNvSpPr txBox="1"/>
          <p:nvPr>
            <p:ph type="title"/>
          </p:nvPr>
        </p:nvSpPr>
        <p:spPr>
          <a:prstGeom prst="rect">
            <a:avLst/>
          </a:prstGeom>
        </p:spPr>
        <p:txBody>
          <a:bodyPr/>
          <a:lstStyle/>
          <a:p>
            <a:pPr/>
            <a:r>
              <a:t>When to make a big call</a:t>
            </a:r>
          </a:p>
        </p:txBody>
      </p:sp>
      <p:sp>
        <p:nvSpPr>
          <p:cNvPr id="2201" name="ICE"/>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ICE</a:t>
            </a:r>
          </a:p>
        </p:txBody>
      </p:sp>
      <p:sp>
        <p:nvSpPr>
          <p:cNvPr id="2202" name="I. Important…"/>
          <p:cNvSpPr txBox="1"/>
          <p:nvPr>
            <p:ph type="body" idx="1"/>
          </p:nvPr>
        </p:nvSpPr>
        <p:spPr>
          <a:prstGeom prst="rect">
            <a:avLst/>
          </a:prstGeom>
        </p:spPr>
        <p:txBody>
          <a:bodyPr/>
          <a:lstStyle/>
          <a:p>
            <a:pPr/>
            <a:r>
              <a:t>I. Important</a:t>
            </a:r>
          </a:p>
          <a:p>
            <a:pPr/>
            <a:r>
              <a:t>C. Close</a:t>
            </a:r>
          </a:p>
          <a:p>
            <a:pPr/>
            <a:r>
              <a:t>E. Exciting</a:t>
            </a:r>
          </a:p>
        </p:txBody>
      </p:sp>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204" name="Questions?"/>
          <p:cNvSpPr txBox="1"/>
          <p:nvPr>
            <p:ph type="body" idx="1"/>
          </p:nvPr>
        </p:nvSpPr>
        <p:spPr>
          <a:prstGeom prst="rect">
            <a:avLst/>
          </a:prstGeom>
        </p:spPr>
        <p:txBody>
          <a:bodyPr/>
          <a:lstStyle>
            <a:lvl1pPr>
              <a:defRPr>
                <a:solidFill>
                  <a:srgbClr val="FFFFFF"/>
                </a:solidFill>
              </a:defRPr>
            </a:lvl1pPr>
          </a:lstStyle>
          <a:p>
            <a:pPr>
              <a:defRPr>
                <a:solidFill>
                  <a:srgbClr val="000000"/>
                </a:solidFill>
              </a:defRPr>
            </a:pPr>
            <a:r>
              <a:rPr>
                <a:solidFill>
                  <a:srgbClr val="FFFFFF"/>
                </a:solidFill>
              </a:rPr>
              <a:t>Questions?</a:t>
            </a:r>
          </a:p>
        </p:txBody>
      </p:sp>
      <p:sp>
        <p:nvSpPr>
          <p:cNvPr id="2205" name="Fact information"/>
          <p:cNvSpPr txBox="1"/>
          <p:nvPr>
            <p:ph type="body" idx="21"/>
          </p:nvPr>
        </p:nvSpPr>
        <p:spPr>
          <a:prstGeom prst="rect">
            <a:avLst/>
          </a:prstGeom>
        </p:spPr>
        <p:txBody>
          <a:bodyPr/>
          <a:lstStyle/>
          <a:p>
            <a:pPr>
              <a:defRPr>
                <a:solidFill>
                  <a:srgbClr val="FFFFFF"/>
                </a:solidFill>
              </a:defRPr>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