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58" r:id="rId17"/>
    <p:sldId id="260" r:id="rId18"/>
    <p:sldId id="261" r:id="rId19"/>
    <p:sldId id="262" r:id="rId20"/>
    <p:sldId id="263" r:id="rId21"/>
    <p:sldId id="264" r:id="rId22"/>
    <p:sldId id="265" r:id="rId23"/>
    <p:sldId id="266"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p:restoredTop sz="94701"/>
  </p:normalViewPr>
  <p:slideViewPr>
    <p:cSldViewPr snapToGrid="0">
      <p:cViewPr>
        <p:scale>
          <a:sx n="45" d="100"/>
          <a:sy n="45" d="100"/>
        </p:scale>
        <p:origin x="188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7748" y="13080999"/>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7" name="Body Level One…"/>
          <p:cNvSpPr txBox="1">
            <a:spLocks noGrp="1"/>
          </p:cNvSpPr>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Close-up of wild plants growing between rocks"/>
          <p:cNvSpPr>
            <a:spLocks noGrp="1"/>
          </p:cNvSpPr>
          <p:nvPr>
            <p:ph type="pic" sz="quarter" idx="21"/>
          </p:nvPr>
        </p:nvSpPr>
        <p:spPr>
          <a:xfrm>
            <a:off x="15430500" y="7085409"/>
            <a:ext cx="8128000" cy="5410201"/>
          </a:xfrm>
          <a:prstGeom prst="rect">
            <a:avLst/>
          </a:prstGeom>
        </p:spPr>
        <p:txBody>
          <a:bodyPr lIns="91439" tIns="45719" rIns="91439" bIns="45719">
            <a:noAutofit/>
          </a:bodyPr>
          <a:lstStyle/>
          <a:p>
            <a:endParaRPr/>
          </a:p>
        </p:txBody>
      </p:sp>
      <p:sp>
        <p:nvSpPr>
          <p:cNvPr id="145" name="Large rock formation under dark clouds with a dirt road in the foreground"/>
          <p:cNvSpPr>
            <a:spLocks noGrp="1"/>
          </p:cNvSpPr>
          <p:nvPr>
            <p:ph type="pic" idx="22"/>
          </p:nvPr>
        </p:nvSpPr>
        <p:spPr>
          <a:xfrm>
            <a:off x="-2933700" y="1270000"/>
            <a:ext cx="22699133" cy="11277600"/>
          </a:xfrm>
          <a:prstGeom prst="rect">
            <a:avLst/>
          </a:prstGeom>
        </p:spPr>
        <p:txBody>
          <a:bodyPr lIns="91439" tIns="45719" rIns="91439" bIns="45719">
            <a:noAutofit/>
          </a:bodyPr>
          <a:lstStyle/>
          <a:p>
            <a:endParaRPr/>
          </a:p>
        </p:txBody>
      </p:sp>
      <p:sp>
        <p:nvSpPr>
          <p:cNvPr id="146" name="Close-up of a wild plant growing between lava rocks"/>
          <p:cNvSpPr>
            <a:spLocks noGrp="1"/>
          </p:cNvSpPr>
          <p:nvPr>
            <p:ph type="pic" sz="quarter" idx="23"/>
          </p:nvPr>
        </p:nvSpPr>
        <p:spPr>
          <a:xfrm>
            <a:off x="15430500" y="1270000"/>
            <a:ext cx="8128000" cy="54102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waterfall surrounded by a green rocky landscape"/>
          <p:cNvSpPr>
            <a:spLocks noGrp="1"/>
          </p:cNvSpPr>
          <p:nvPr>
            <p:ph type="pic" idx="21"/>
          </p:nvPr>
        </p:nvSpPr>
        <p:spPr>
          <a:xfrm>
            <a:off x="-1511300" y="-3721100"/>
            <a:ext cx="28511500" cy="19030242"/>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Green, hilly landscape"/>
          <p:cNvSpPr>
            <a:spLocks noGrp="1"/>
          </p:cNvSpPr>
          <p:nvPr>
            <p:ph type="pic" idx="21"/>
          </p:nvPr>
        </p:nvSpPr>
        <p:spPr>
          <a:xfrm>
            <a:off x="-431800" y="-4038600"/>
            <a:ext cx="29464000" cy="18034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 </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4" name="Moss-covered rocks"/>
          <p:cNvSpPr>
            <a:spLocks noGrp="1"/>
          </p:cNvSpPr>
          <p:nvPr>
            <p:ph type="pic" sz="half" idx="21"/>
          </p:nvPr>
        </p:nvSpPr>
        <p:spPr>
          <a:xfrm>
            <a:off x="12052303" y="1270000"/>
            <a:ext cx="11188406" cy="11209889"/>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2"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3" name="Large rock formation under dark clouds with a dirt road in the foreground"/>
          <p:cNvSpPr>
            <a:spLocks noGrp="1"/>
          </p:cNvSpPr>
          <p:nvPr>
            <p:ph type="pic" idx="22"/>
          </p:nvPr>
        </p:nvSpPr>
        <p:spPr>
          <a:xfrm>
            <a:off x="6380200" y="1263848"/>
            <a:ext cx="22529801" cy="11193471"/>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72"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82"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EFhGpCdvMg" TargetMode="External"/><Relationship Id="rId2" Type="http://schemas.openxmlformats.org/officeDocument/2006/relationships/hyperlink" Target="https://www.youtube.com/watch?v=WWA-Vzn_BPE" TargetMode="External"/><Relationship Id="rId1" Type="http://schemas.openxmlformats.org/officeDocument/2006/relationships/slideLayout" Target="../slideLayouts/slideLayout4.xml"/><Relationship Id="rId5" Type="http://schemas.openxmlformats.org/officeDocument/2006/relationships/hyperlink" Target="https://www.youtube.com/watch?v=-q6ZExGHE3k" TargetMode="External"/><Relationship Id="rId4" Type="http://schemas.openxmlformats.org/officeDocument/2006/relationships/hyperlink" Target="https://www.youtube.com/watch?v=Kpppt99WSZ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Frank Sardoni 8/26/2025"/>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Frank Sardoni 8/26/2025</a:t>
            </a:r>
          </a:p>
        </p:txBody>
      </p:sp>
      <p:sp>
        <p:nvSpPr>
          <p:cNvPr id="172" name="South Atlantic Umpires 2025"/>
          <p:cNvSpPr txBox="1">
            <a:spLocks noGrp="1"/>
          </p:cNvSpPr>
          <p:nvPr>
            <p:ph type="ctrTitle"/>
          </p:nvPr>
        </p:nvSpPr>
        <p:spPr>
          <a:prstGeom prst="rect">
            <a:avLst/>
          </a:prstGeom>
        </p:spPr>
        <p:txBody>
          <a:bodyPr/>
          <a:lstStyle/>
          <a:p>
            <a:r>
              <a:t>South Atlantic Umpires 2025</a:t>
            </a:r>
          </a:p>
        </p:txBody>
      </p:sp>
      <p:sp>
        <p:nvSpPr>
          <p:cNvPr id="173" name="Two Person Umpire System"/>
          <p:cNvSpPr txBox="1">
            <a:spLocks noGrp="1"/>
          </p:cNvSpPr>
          <p:nvPr>
            <p:ph type="subTitle" sz="quarter" idx="1"/>
          </p:nvPr>
        </p:nvSpPr>
        <p:spPr>
          <a:prstGeom prst="rect">
            <a:avLst/>
          </a:prstGeom>
          <a:solidFill>
            <a:schemeClr val="accent1">
              <a:lumOff val="13575"/>
            </a:schemeClr>
          </a:solidFill>
        </p:spPr>
        <p:txBody>
          <a:bodyPr/>
          <a:lstStyle>
            <a:lvl1pPr algn="ctr">
              <a:defRPr sz="4700" b="0">
                <a:solidFill>
                  <a:srgbClr val="000000"/>
                </a:solidFill>
                <a:latin typeface="Helvetica Neue Medium"/>
                <a:ea typeface="Helvetica Neue Medium"/>
                <a:cs typeface="Helvetica Neue Medium"/>
                <a:sym typeface="Helvetica Neue Medium"/>
              </a:defRPr>
            </a:lvl1pPr>
          </a:lstStyle>
          <a:p>
            <a:r>
              <a:t>Two Person Umpire System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C07F-61E6-6E41-EA55-135416D4D063}"/>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B593FB32-7AD8-327C-D94C-2A292245D3C5}"/>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Positioning</a:t>
            </a:r>
            <a:endParaRPr dirty="0"/>
          </a:p>
        </p:txBody>
      </p:sp>
      <p:sp>
        <p:nvSpPr>
          <p:cNvPr id="5" name="TextBox 4">
            <a:extLst>
              <a:ext uri="{FF2B5EF4-FFF2-40B4-BE49-F238E27FC236}">
                <a16:creationId xmlns:a16="http://schemas.microsoft.com/office/drawing/2014/main" id="{5DC1A00D-6635-BFC2-ECFE-A482752BEB3D}"/>
              </a:ext>
            </a:extLst>
          </p:cNvPr>
          <p:cNvSpPr txBox="1"/>
          <p:nvPr/>
        </p:nvSpPr>
        <p:spPr>
          <a:xfrm>
            <a:off x="194553" y="2228536"/>
            <a:ext cx="4900269" cy="9682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400" b="0" i="0" u="none" strike="noStrike" cap="none" spc="0" normalizeH="0" baseline="0" dirty="0">
                <a:ln>
                  <a:noFill/>
                </a:ln>
                <a:solidFill>
                  <a:srgbClr val="FFFFFF"/>
                </a:solidFill>
                <a:effectLst/>
                <a:uFillTx/>
                <a:latin typeface="+mn-lt"/>
                <a:ea typeface="+mn-ea"/>
                <a:cs typeface="+mn-cs"/>
                <a:sym typeface="Helvetica Neue"/>
              </a:rPr>
              <a:t>Assumed when:</a:t>
            </a:r>
          </a:p>
          <a:p>
            <a:pPr marL="857250" marR="0" indent="-857250" algn="l" defTabSz="2438338" rtl="0" fontAlgn="auto" latinLnBrk="0" hangingPunct="0">
              <a:lnSpc>
                <a:spcPct val="90000"/>
              </a:lnSpc>
              <a:spcBef>
                <a:spcPts val="4500"/>
              </a:spcBef>
              <a:spcAft>
                <a:spcPts val="0"/>
              </a:spcAft>
              <a:buClrTx/>
              <a:buSzTx/>
              <a:buFontTx/>
              <a:buChar char="-"/>
              <a:tabLst/>
            </a:pPr>
            <a:r>
              <a:rPr lang="en-US" sz="4400" dirty="0"/>
              <a:t>Runner at 2B</a:t>
            </a:r>
          </a:p>
          <a:p>
            <a:pPr marL="857250" marR="0" indent="-857250" algn="l" defTabSz="2438338" rtl="0" fontAlgn="auto" latinLnBrk="0" hangingPunct="0">
              <a:lnSpc>
                <a:spcPct val="90000"/>
              </a:lnSpc>
              <a:spcBef>
                <a:spcPts val="4500"/>
              </a:spcBef>
              <a:spcAft>
                <a:spcPts val="0"/>
              </a:spcAft>
              <a:buClrTx/>
              <a:buSzTx/>
              <a:buFontTx/>
              <a:buChar char="-"/>
              <a:tabLst/>
            </a:pPr>
            <a:r>
              <a:rPr kumimoji="0" lang="en-US" sz="4400" b="0" i="0" u="none" strike="noStrike" cap="none" spc="0" normalizeH="0" baseline="0" dirty="0">
                <a:ln>
                  <a:noFill/>
                </a:ln>
                <a:solidFill>
                  <a:srgbClr val="FFFFFF"/>
                </a:solidFill>
                <a:effectLst/>
                <a:uFillTx/>
                <a:latin typeface="+mn-lt"/>
                <a:ea typeface="+mn-ea"/>
                <a:cs typeface="+mn-cs"/>
                <a:sym typeface="Helvetica Neue"/>
              </a:rPr>
              <a:t>Runners at 1B &amp; 2B</a:t>
            </a:r>
          </a:p>
          <a:p>
            <a:pPr marL="857250" marR="0" indent="-857250" algn="l" defTabSz="2438338" rtl="0" fontAlgn="auto" latinLnBrk="0" hangingPunct="0">
              <a:lnSpc>
                <a:spcPct val="90000"/>
              </a:lnSpc>
              <a:spcBef>
                <a:spcPts val="4500"/>
              </a:spcBef>
              <a:spcAft>
                <a:spcPts val="0"/>
              </a:spcAft>
              <a:buClrTx/>
              <a:buSzTx/>
              <a:buFontTx/>
              <a:buChar char="-"/>
              <a:tabLst/>
            </a:pPr>
            <a:r>
              <a:rPr kumimoji="0" lang="en-US" sz="4400" b="0" i="0" u="none" strike="noStrike" cap="none" spc="0" normalizeH="0" baseline="0" dirty="0">
                <a:ln>
                  <a:noFill/>
                </a:ln>
                <a:solidFill>
                  <a:srgbClr val="FFFFFF"/>
                </a:solidFill>
                <a:effectLst/>
                <a:uFillTx/>
                <a:latin typeface="+mn-lt"/>
                <a:ea typeface="+mn-ea"/>
                <a:cs typeface="+mn-cs"/>
                <a:sym typeface="Helvetica Neue"/>
              </a:rPr>
              <a:t>Runners at 2B and 3B</a:t>
            </a:r>
          </a:p>
          <a:p>
            <a:pPr marL="857250" marR="0" indent="-857250" algn="l" defTabSz="2438338" rtl="0" fontAlgn="auto" latinLnBrk="0" hangingPunct="0">
              <a:lnSpc>
                <a:spcPct val="90000"/>
              </a:lnSpc>
              <a:spcBef>
                <a:spcPts val="4500"/>
              </a:spcBef>
              <a:spcAft>
                <a:spcPts val="0"/>
              </a:spcAft>
              <a:buClrTx/>
              <a:buSzTx/>
              <a:buFontTx/>
              <a:buChar char="-"/>
              <a:tabLst/>
            </a:pPr>
            <a:r>
              <a:rPr lang="en-US" sz="4400" dirty="0"/>
              <a:t>Bases Loaded</a:t>
            </a:r>
          </a:p>
          <a:p>
            <a:pPr marL="857250" marR="0" indent="-857250" algn="l" defTabSz="2438338" rtl="0" fontAlgn="auto" latinLnBrk="0" hangingPunct="0">
              <a:lnSpc>
                <a:spcPct val="90000"/>
              </a:lnSpc>
              <a:spcBef>
                <a:spcPts val="4500"/>
              </a:spcBef>
              <a:spcAft>
                <a:spcPts val="0"/>
              </a:spcAft>
              <a:buClrTx/>
              <a:buSzTx/>
              <a:buFontTx/>
              <a:buChar char="-"/>
              <a:tabLst/>
            </a:pPr>
            <a:r>
              <a:rPr kumimoji="0" lang="en-US" sz="4400" b="0" i="0" u="none" strike="noStrike" cap="none" spc="0" normalizeH="0" baseline="0" dirty="0">
                <a:ln>
                  <a:noFill/>
                </a:ln>
                <a:solidFill>
                  <a:srgbClr val="FFFFFF"/>
                </a:solidFill>
                <a:effectLst/>
                <a:uFillTx/>
                <a:latin typeface="+mn-lt"/>
                <a:ea typeface="+mn-ea"/>
                <a:cs typeface="+mn-cs"/>
                <a:sym typeface="Helvetica Neue"/>
              </a:rPr>
              <a:t>3B only</a:t>
            </a:r>
          </a:p>
          <a:p>
            <a:pPr marL="0" marR="0" indent="0" algn="l" defTabSz="2438338" rtl="0" fontAlgn="auto" latinLnBrk="0" hangingPunct="0">
              <a:lnSpc>
                <a:spcPct val="90000"/>
              </a:lnSpc>
              <a:spcBef>
                <a:spcPts val="4500"/>
              </a:spcBef>
              <a:spcAft>
                <a:spcPts val="0"/>
              </a:spcAft>
              <a:buClrTx/>
              <a:buSzTx/>
              <a:buFontTx/>
              <a:buNone/>
              <a:tabLst/>
            </a:pPr>
            <a:endParaRPr kumimoji="0" lang="en-US" sz="4400" b="0" i="0" u="none" strike="noStrike" cap="none" spc="0" normalizeH="0" baseline="0" dirty="0">
              <a:ln>
                <a:noFill/>
              </a:ln>
              <a:solidFill>
                <a:srgbClr val="FFFFFF"/>
              </a:solidFill>
              <a:effectLst/>
              <a:uFillTx/>
              <a:latin typeface="+mn-lt"/>
              <a:ea typeface="+mn-ea"/>
              <a:cs typeface="+mn-cs"/>
              <a:sym typeface="Helvetica Neue"/>
            </a:endParaRPr>
          </a:p>
        </p:txBody>
      </p:sp>
      <p:pic>
        <p:nvPicPr>
          <p:cNvPr id="3" name="Picture 2" descr="A close-up of a baseball field&#10;&#10;AI-generated content may be incorrect.">
            <a:extLst>
              <a:ext uri="{FF2B5EF4-FFF2-40B4-BE49-F238E27FC236}">
                <a16:creationId xmlns:a16="http://schemas.microsoft.com/office/drawing/2014/main" id="{611B8AA1-2BAF-AC23-7770-A4F078DBC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910" y="2228536"/>
            <a:ext cx="15670883" cy="10508710"/>
          </a:xfrm>
          <a:prstGeom prst="rect">
            <a:avLst/>
          </a:prstGeom>
        </p:spPr>
      </p:pic>
    </p:spTree>
    <p:extLst>
      <p:ext uri="{BB962C8B-B14F-4D97-AF65-F5344CB8AC3E}">
        <p14:creationId xmlns:p14="http://schemas.microsoft.com/office/powerpoint/2010/main" val="15495567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4DD4B-3DC8-8846-719F-0DA8426143C8}"/>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85DEE367-8630-AA85-5479-02FCB748D3F4}"/>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Fly ball coverage</a:t>
            </a:r>
            <a:endParaRPr dirty="0"/>
          </a:p>
        </p:txBody>
      </p:sp>
      <p:pic>
        <p:nvPicPr>
          <p:cNvPr id="4" name="Picture 3" descr="A diagram of a baseball field&#10;&#10;AI-generated content may be incorrect.">
            <a:extLst>
              <a:ext uri="{FF2B5EF4-FFF2-40B4-BE49-F238E27FC236}">
                <a16:creationId xmlns:a16="http://schemas.microsoft.com/office/drawing/2014/main" id="{13AF0771-4C70-0FD5-84B6-E5BD1B8D3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800" y="2004488"/>
            <a:ext cx="14722400" cy="11182758"/>
          </a:xfrm>
          <a:prstGeom prst="rect">
            <a:avLst/>
          </a:prstGeom>
        </p:spPr>
      </p:pic>
    </p:spTree>
    <p:extLst>
      <p:ext uri="{BB962C8B-B14F-4D97-AF65-F5344CB8AC3E}">
        <p14:creationId xmlns:p14="http://schemas.microsoft.com/office/powerpoint/2010/main" val="28183127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888DB-B7E1-6E39-8062-6E6E71395565}"/>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2944089E-E9BE-CE76-636A-F6DB6442822C}"/>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Fly ball coverage</a:t>
            </a:r>
            <a:endParaRPr dirty="0"/>
          </a:p>
        </p:txBody>
      </p:sp>
      <p:pic>
        <p:nvPicPr>
          <p:cNvPr id="3" name="Picture 2" descr="A diagram of a baseball field&#10;&#10;AI-generated content may be incorrect.">
            <a:extLst>
              <a:ext uri="{FF2B5EF4-FFF2-40B4-BE49-F238E27FC236}">
                <a16:creationId xmlns:a16="http://schemas.microsoft.com/office/drawing/2014/main" id="{8F933EE4-D4CE-7121-C949-AADDFF73E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475" y="1763829"/>
            <a:ext cx="15680532" cy="11752146"/>
          </a:xfrm>
          <a:prstGeom prst="rect">
            <a:avLst/>
          </a:prstGeom>
        </p:spPr>
      </p:pic>
    </p:spTree>
    <p:extLst>
      <p:ext uri="{BB962C8B-B14F-4D97-AF65-F5344CB8AC3E}">
        <p14:creationId xmlns:p14="http://schemas.microsoft.com/office/powerpoint/2010/main" val="18617500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6AAEA-1072-6DA5-3D48-533CC14A6038}"/>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CE089C7B-887E-C531-1AB3-F81C96888028}"/>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Fly ball coverage</a:t>
            </a:r>
            <a:endParaRPr dirty="0"/>
          </a:p>
        </p:txBody>
      </p:sp>
      <p:pic>
        <p:nvPicPr>
          <p:cNvPr id="4" name="Picture 3" descr="A diagram of a baseball field&#10;&#10;AI-generated content may be incorrect.">
            <a:extLst>
              <a:ext uri="{FF2B5EF4-FFF2-40B4-BE49-F238E27FC236}">
                <a16:creationId xmlns:a16="http://schemas.microsoft.com/office/drawing/2014/main" id="{47A13DA2-DDB6-C1A2-F4D1-DCFAF9880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645" y="1884519"/>
            <a:ext cx="15138710" cy="11302727"/>
          </a:xfrm>
          <a:prstGeom prst="rect">
            <a:avLst/>
          </a:prstGeom>
        </p:spPr>
      </p:pic>
    </p:spTree>
    <p:extLst>
      <p:ext uri="{BB962C8B-B14F-4D97-AF65-F5344CB8AC3E}">
        <p14:creationId xmlns:p14="http://schemas.microsoft.com/office/powerpoint/2010/main" val="24134566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8F56-62F2-6DB0-1C68-C9D7EFCAD6FE}"/>
            </a:ext>
          </a:extLst>
        </p:cNvPr>
        <p:cNvGrpSpPr/>
        <p:nvPr/>
      </p:nvGrpSpPr>
      <p:grpSpPr>
        <a:xfrm>
          <a:off x="0" y="0"/>
          <a:ext cx="0" cy="0"/>
          <a:chOff x="0" y="0"/>
          <a:chExt cx="0" cy="0"/>
        </a:xfrm>
      </p:grpSpPr>
      <p:pic>
        <p:nvPicPr>
          <p:cNvPr id="3" name="Picture 2" descr="A diagram of a baseball field&#10;&#10;AI-generated content may be incorrect.">
            <a:extLst>
              <a:ext uri="{FF2B5EF4-FFF2-40B4-BE49-F238E27FC236}">
                <a16:creationId xmlns:a16="http://schemas.microsoft.com/office/drawing/2014/main" id="{5E15E77D-1E92-31AD-48AF-9C58C284D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941" y="0"/>
            <a:ext cx="18186117" cy="13716000"/>
          </a:xfrm>
          <a:prstGeom prst="rect">
            <a:avLst/>
          </a:prstGeom>
        </p:spPr>
      </p:pic>
    </p:spTree>
    <p:extLst>
      <p:ext uri="{BB962C8B-B14F-4D97-AF65-F5344CB8AC3E}">
        <p14:creationId xmlns:p14="http://schemas.microsoft.com/office/powerpoint/2010/main" val="37439366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47F43-48C3-1A13-D392-99E501A7BD30}"/>
            </a:ext>
          </a:extLst>
        </p:cNvPr>
        <p:cNvGrpSpPr/>
        <p:nvPr/>
      </p:nvGrpSpPr>
      <p:grpSpPr>
        <a:xfrm>
          <a:off x="0" y="0"/>
          <a:ext cx="0" cy="0"/>
          <a:chOff x="0" y="0"/>
          <a:chExt cx="0" cy="0"/>
        </a:xfrm>
      </p:grpSpPr>
      <p:pic>
        <p:nvPicPr>
          <p:cNvPr id="4" name="Picture 3" descr="A baseball field with a double play&#10;&#10;AI-generated content may be incorrect.">
            <a:extLst>
              <a:ext uri="{FF2B5EF4-FFF2-40B4-BE49-F238E27FC236}">
                <a16:creationId xmlns:a16="http://schemas.microsoft.com/office/drawing/2014/main" id="{5EDD7280-8C1C-748A-409D-B188C5766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885" y="200025"/>
            <a:ext cx="17642229" cy="13315950"/>
          </a:xfrm>
          <a:prstGeom prst="rect">
            <a:avLst/>
          </a:prstGeom>
        </p:spPr>
      </p:pic>
    </p:spTree>
    <p:extLst>
      <p:ext uri="{BB962C8B-B14F-4D97-AF65-F5344CB8AC3E}">
        <p14:creationId xmlns:p14="http://schemas.microsoft.com/office/powerpoint/2010/main" val="36832296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otations"/>
          <p:cNvSpPr txBox="1">
            <a:spLocks noGrp="1"/>
          </p:cNvSpPr>
          <p:nvPr>
            <p:ph type="title"/>
          </p:nvPr>
        </p:nvSpPr>
        <p:spPr>
          <a:prstGeom prst="rect">
            <a:avLst/>
          </a:prstGeom>
        </p:spPr>
        <p:txBody>
          <a:bodyPr/>
          <a:lstStyle/>
          <a:p>
            <a:r>
              <a:t>Rotations</a:t>
            </a:r>
          </a:p>
        </p:txBody>
      </p:sp>
      <p:sp>
        <p:nvSpPr>
          <p:cNvPr id="180" name="Only 3 Time we rotat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Only 3 Time</a:t>
            </a:r>
            <a:r>
              <a:rPr lang="en-US" dirty="0"/>
              <a:t>s</a:t>
            </a:r>
            <a:r>
              <a:rPr dirty="0"/>
              <a:t> we rotate</a:t>
            </a:r>
            <a:r>
              <a:rPr lang="en-US" dirty="0"/>
              <a:t>:</a:t>
            </a:r>
            <a:endParaRPr dirty="0"/>
          </a:p>
        </p:txBody>
      </p:sp>
      <p:sp>
        <p:nvSpPr>
          <p:cNvPr id="181" name="Runner on First ( This is a mirroring situation) PU mirrors R1…"/>
          <p:cNvSpPr txBox="1">
            <a:spLocks noGrp="1"/>
          </p:cNvSpPr>
          <p:nvPr>
            <p:ph type="body" idx="1"/>
          </p:nvPr>
        </p:nvSpPr>
        <p:spPr>
          <a:prstGeom prst="rect">
            <a:avLst/>
          </a:prstGeom>
        </p:spPr>
        <p:txBody>
          <a:bodyPr/>
          <a:lstStyle/>
          <a:p>
            <a:r>
              <a:rPr dirty="0"/>
              <a:t>Runner on</a:t>
            </a:r>
            <a:r>
              <a:rPr lang="en-US" dirty="0"/>
              <a:t> First</a:t>
            </a:r>
            <a:r>
              <a:rPr dirty="0"/>
              <a:t> </a:t>
            </a:r>
            <a:r>
              <a:rPr lang="en-US" dirty="0"/>
              <a:t>and Clean base hit</a:t>
            </a:r>
            <a:r>
              <a:rPr dirty="0"/>
              <a:t> (This is a mirroring situation) PU mirrors R1</a:t>
            </a:r>
          </a:p>
          <a:p>
            <a:r>
              <a:rPr dirty="0"/>
              <a:t>Runner on First and Third</a:t>
            </a:r>
            <a:r>
              <a:rPr lang="en-US" dirty="0"/>
              <a:t> and clean base hit.</a:t>
            </a:r>
            <a:r>
              <a:rPr dirty="0"/>
              <a:t> </a:t>
            </a:r>
            <a:r>
              <a:rPr lang="en-US" dirty="0"/>
              <a:t>(</a:t>
            </a:r>
            <a:r>
              <a:rPr dirty="0"/>
              <a:t>This is a mirroring situation) PU mirrors R1</a:t>
            </a:r>
          </a:p>
          <a:p>
            <a:r>
              <a:rPr dirty="0"/>
              <a:t>Runner on First and Second</a:t>
            </a:r>
            <a:r>
              <a:rPr lang="en-US" dirty="0"/>
              <a:t>,</a:t>
            </a:r>
            <a:r>
              <a:rPr dirty="0"/>
              <a:t> less than 2 outs</a:t>
            </a:r>
            <a:r>
              <a:rPr lang="en-US" dirty="0"/>
              <a:t>,</a:t>
            </a:r>
            <a:r>
              <a:rPr dirty="0"/>
              <a:t> fly ball to the outfield</a:t>
            </a:r>
            <a:r>
              <a:rPr lang="en-US" dirty="0"/>
              <a:t>,</a:t>
            </a:r>
            <a:r>
              <a:rPr dirty="0"/>
              <a:t> R2 commits to third base. No mirror PU must get a jump on the play. </a:t>
            </a:r>
          </a:p>
          <a:p>
            <a:r>
              <a:rPr dirty="0"/>
              <a:t>If the ball is down the Right field line he should tell his partner he is on the line. This should let his partner know to cover the play into third base.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Game Management"/>
          <p:cNvSpPr txBox="1">
            <a:spLocks noGrp="1"/>
          </p:cNvSpPr>
          <p:nvPr>
            <p:ph type="title"/>
          </p:nvPr>
        </p:nvSpPr>
        <p:spPr>
          <a:prstGeom prst="rect">
            <a:avLst/>
          </a:prstGeom>
        </p:spPr>
        <p:txBody>
          <a:bodyPr/>
          <a:lstStyle/>
          <a:p>
            <a:r>
              <a:t>Game Management</a:t>
            </a:r>
          </a:p>
        </p:txBody>
      </p:sp>
      <p:sp>
        <p:nvSpPr>
          <p:cNvPr id="186" name="Pregame with partner"/>
          <p:cNvSpPr txBox="1">
            <a:spLocks noGrp="1"/>
          </p:cNvSpPr>
          <p:nvPr>
            <p:ph type="body" idx="21"/>
          </p:nvPr>
        </p:nvSpPr>
        <p:spPr>
          <a:xfrm>
            <a:off x="1206500" y="2249296"/>
            <a:ext cx="21971000"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Pregame with partner</a:t>
            </a:r>
          </a:p>
        </p:txBody>
      </p:sp>
      <p:sp>
        <p:nvSpPr>
          <p:cNvPr id="187" name="Pregame with your partner See Handout.…"/>
          <p:cNvSpPr txBox="1">
            <a:spLocks noGrp="1"/>
          </p:cNvSpPr>
          <p:nvPr>
            <p:ph type="body" idx="1"/>
          </p:nvPr>
        </p:nvSpPr>
        <p:spPr>
          <a:prstGeom prst="rect">
            <a:avLst/>
          </a:prstGeom>
          <a:solidFill>
            <a:srgbClr val="FFFFFF"/>
          </a:solidFill>
        </p:spPr>
        <p:txBody>
          <a:bodyPr/>
          <a:lstStyle/>
          <a:p>
            <a:pPr marL="0" indent="0" algn="ctr" defTabSz="759459">
              <a:lnSpc>
                <a:spcPct val="100000"/>
              </a:lnSpc>
              <a:spcBef>
                <a:spcPts val="0"/>
              </a:spcBef>
              <a:buSzTx/>
              <a:buNone/>
              <a:defRPr sz="2944">
                <a:solidFill>
                  <a:srgbClr val="000000"/>
                </a:solidFill>
                <a:latin typeface="Helvetica Neue Medium"/>
                <a:ea typeface="Helvetica Neue Medium"/>
                <a:cs typeface="Helvetica Neue Medium"/>
                <a:sym typeface="Helvetica Neue Medium"/>
              </a:defRPr>
            </a:pPr>
            <a:r>
              <a:t>Pregame with your partner See Handout.</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When you are in A you have from the base back or from the cutout back</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If you go out I will take all the bases. Do not come back in if u go out.</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When you come in to B or C we have big V little V Big V, the lines belong to PU and left field in, to right field in belong to U1</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Kill anything u see in the box if PU does not come up immediately.</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Balks anyone can get.</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PU will come up the line on ground balls for pulled foot or swipe tag. PU should use open hand close had to signal partner if he has or does not have a pulled foot or a tag. </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Running lane violations are PU</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Over throws PU has the ball U1 has batter runner.</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When in A foul ball that has no chance of going fair. PU and U1 should bracket the fielder if possible which ever umpire is facing the catch should make the call. Other wise always Protect the line.	</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Only 1 on deck batter, keep players in the dugout on big plays do not have them gather near home plate. Interference on a thrown ball comes into play</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 Plate Conference with coaches should be thorough. See cheat sheet you should have in your game book that you bring to the plate conference.</a:t>
            </a:r>
          </a:p>
          <a:p>
            <a:pPr marL="545253" indent="-545253" defTabSz="759459">
              <a:lnSpc>
                <a:spcPct val="100000"/>
              </a:lnSpc>
              <a:spcBef>
                <a:spcPts val="0"/>
              </a:spcBef>
              <a:buSzPct val="100000"/>
              <a:buAutoNum type="arabicPeriod"/>
              <a:defRPr sz="2944">
                <a:solidFill>
                  <a:srgbClr val="000000"/>
                </a:solidFill>
                <a:latin typeface="Helvetica Neue Medium"/>
                <a:ea typeface="Helvetica Neue Medium"/>
                <a:cs typeface="Helvetica Neue Medium"/>
                <a:sym typeface="Helvetica Neue Medium"/>
              </a:defRPr>
            </a:pPr>
            <a:r>
              <a:t>Post Game with Partner: Discuss any plays that could have been done better.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Game Management"/>
          <p:cNvSpPr txBox="1">
            <a:spLocks noGrp="1"/>
          </p:cNvSpPr>
          <p:nvPr>
            <p:ph type="title"/>
          </p:nvPr>
        </p:nvSpPr>
        <p:spPr>
          <a:xfrm>
            <a:off x="1206500" y="948957"/>
            <a:ext cx="21971000" cy="1433164"/>
          </a:xfrm>
          <a:prstGeom prst="rect">
            <a:avLst/>
          </a:prstGeom>
        </p:spPr>
        <p:txBody>
          <a:bodyPr/>
          <a:lstStyle/>
          <a:p>
            <a:r>
              <a:t>Game Management</a:t>
            </a:r>
          </a:p>
        </p:txBody>
      </p:sp>
      <p:sp>
        <p:nvSpPr>
          <p:cNvPr id="190" name="Plate Conference Setting Expectation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Plate Conference Setting Expectations</a:t>
            </a:r>
          </a:p>
        </p:txBody>
      </p:sp>
      <p:sp>
        <p:nvSpPr>
          <p:cNvPr id="191" name="The plate conference is all about you setting expectation’s on how you will run this game. If your plate conference is short and does not go into certain areas the coaches do not know what to expect . This is your opportunity to let them know and actuall"/>
          <p:cNvSpPr txBox="1">
            <a:spLocks noGrp="1"/>
          </p:cNvSpPr>
          <p:nvPr>
            <p:ph type="body" idx="1"/>
          </p:nvPr>
        </p:nvSpPr>
        <p:spPr>
          <a:xfrm>
            <a:off x="461433" y="3710209"/>
            <a:ext cx="21971001" cy="8256012"/>
          </a:xfrm>
          <a:prstGeom prst="rect">
            <a:avLst/>
          </a:prstGeom>
          <a:solidFill>
            <a:srgbClr val="FFFFFF"/>
          </a:solidFill>
        </p:spPr>
        <p:txBody>
          <a:bodyPr/>
          <a:lstStyle/>
          <a:p>
            <a:pPr marL="0" indent="0" defTabSz="354965">
              <a:lnSpc>
                <a:spcPct val="100000"/>
              </a:lnSpc>
              <a:spcBef>
                <a:spcPts val="0"/>
              </a:spcBef>
              <a:buSzTx/>
              <a:buNone/>
              <a:defRPr sz="2408">
                <a:solidFill>
                  <a:srgbClr val="000000"/>
                </a:solidFill>
                <a:latin typeface="Helvetica Neue Medium"/>
                <a:ea typeface="Helvetica Neue Medium"/>
                <a:cs typeface="Helvetica Neue Medium"/>
                <a:sym typeface="Helvetica Neue Medium"/>
              </a:defRPr>
            </a:pPr>
            <a:r>
              <a:t>The plate conference is all about you setting expectation’s on how you will run this game. If your plate conference is short and does not go into certain areas the coaches do not know what to expect . This is your opportunity to let them know and actually pre warn them about things that are not up for discussion.</a:t>
            </a:r>
          </a:p>
          <a:p>
            <a:pPr marL="0" indent="0" defTabSz="354965">
              <a:lnSpc>
                <a:spcPct val="100000"/>
              </a:lnSpc>
              <a:spcBef>
                <a:spcPts val="0"/>
              </a:spcBef>
              <a:buSzTx/>
              <a:buNone/>
              <a:defRPr sz="2408">
                <a:solidFill>
                  <a:srgbClr val="000000"/>
                </a:solidFill>
                <a:latin typeface="Helvetica Neue Medium"/>
                <a:ea typeface="Helvetica Neue Medium"/>
                <a:cs typeface="Helvetica Neue Medium"/>
                <a:sym typeface="Helvetica Neue Medium"/>
              </a:defRPr>
            </a:pPr>
            <a:r>
              <a:t>We will  go into that below.</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Take Lineup card from home coach first , check for any errors or duplicate names, once you have both lineups have the home coach go over ground rules. </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Address head coaches by name write them down  if it is not on the lineup card. Make sure that he is head coach.</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Ask about game management, trainer, is everyone legally equipped. Mark lineup card appropriately.</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Discuss any run rule , 15 after 3 10 after 5</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Courtesy runner for Pitcher and Catcher cannot be the same runner. Must be a player not ever in the line up when they run.</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Go over Force play slide , </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Judgement calls, balls, strikes, check swings hit by pitch. Not to be discussed. This is a pre-warning so if a coach starts to chirp you have already told him in the PC that U will not tolerate this. Now if you warn him he has really gotten 2 warnings. This is on him moving forward.</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Plays at the plate. Related to obstruction interference malicious contact, nothing are judgement calls.</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P/DH no courtesy for pitcher or catcher if applicable.</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 If there is a question about a rule interpretation or a pulled foot bobbled ball please come out to the 45 and ask the umpire whose call it is. Tell coaches if we get together you must go back to coaches box or dugout, once we make a ruling it is final.  We only communicate with the head coach. Do not ask for help on a judgement call that is totally yours. Example , steal of third when u are in C , coach asks for you to go the PU for help. Do not entertain that unless you fell down or went blind. It is your judgement.</a:t>
            </a:r>
          </a:p>
          <a:p>
            <a:pPr marL="254846" indent="-254846" defTabSz="354965">
              <a:lnSpc>
                <a:spcPct val="100000"/>
              </a:lnSpc>
              <a:spcBef>
                <a:spcPts val="0"/>
              </a:spcBef>
              <a:buSzPct val="100000"/>
              <a:buAutoNum type="arabicPeriod"/>
              <a:defRPr sz="2408">
                <a:solidFill>
                  <a:srgbClr val="000000"/>
                </a:solidFill>
                <a:latin typeface="Helvetica Neue Medium"/>
                <a:ea typeface="Helvetica Neue Medium"/>
                <a:cs typeface="Helvetica Neue Medium"/>
                <a:sym typeface="Helvetica Neue Medium"/>
              </a:defRPr>
            </a:pPr>
            <a:r>
              <a:t>Only 1 on deck batter, keep players in the dugout. Tell them not to pour out on the field on a big hit. Interference may come into play on thrown ball to the plate be preemptive.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Game Management"/>
          <p:cNvSpPr txBox="1">
            <a:spLocks noGrp="1"/>
          </p:cNvSpPr>
          <p:nvPr>
            <p:ph type="title"/>
          </p:nvPr>
        </p:nvSpPr>
        <p:spPr>
          <a:prstGeom prst="rect">
            <a:avLst/>
          </a:prstGeom>
        </p:spPr>
        <p:txBody>
          <a:bodyPr/>
          <a:lstStyle/>
          <a:p>
            <a:r>
              <a:t>Game Management</a:t>
            </a:r>
          </a:p>
        </p:txBody>
      </p:sp>
      <p:sp>
        <p:nvSpPr>
          <p:cNvPr id="194" name="Game Situation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Game Situations</a:t>
            </a:r>
          </a:p>
        </p:txBody>
      </p:sp>
      <p:sp>
        <p:nvSpPr>
          <p:cNvPr id="195" name="Close play where coach comes out. Know what point it is in the game.…"/>
          <p:cNvSpPr txBox="1">
            <a:spLocks noGrp="1"/>
          </p:cNvSpPr>
          <p:nvPr>
            <p:ph type="body" idx="1"/>
          </p:nvPr>
        </p:nvSpPr>
        <p:spPr>
          <a:xfrm>
            <a:off x="1206500" y="3679125"/>
            <a:ext cx="21971000" cy="9323774"/>
          </a:xfrm>
          <a:prstGeom prst="rect">
            <a:avLst/>
          </a:prstGeom>
        </p:spPr>
        <p:txBody>
          <a:bodyPr>
            <a:normAutofit/>
          </a:bodyPr>
          <a:lstStyle/>
          <a:p>
            <a:pPr marL="408431" indent="-408431" defTabSz="1633687">
              <a:spcBef>
                <a:spcPts val="3000"/>
              </a:spcBef>
              <a:defRPr sz="3216"/>
            </a:pPr>
            <a:r>
              <a:rPr sz="4000" dirty="0"/>
              <a:t>Close play where coach comes out. Know what point it is in the game.</a:t>
            </a:r>
          </a:p>
          <a:p>
            <a:pPr marL="207263" indent="-408431" defTabSz="1633687">
              <a:spcBef>
                <a:spcPts val="3000"/>
              </a:spcBef>
              <a:defRPr sz="3216"/>
            </a:pPr>
            <a:r>
              <a:rPr sz="4000" dirty="0"/>
              <a:t>Be empathetic, allow some leeway but there comes a time when you have to get the game moving make sure he is asking a question, coach we have to agree to disagree lets go we need to get the game moving.</a:t>
            </a:r>
          </a:p>
          <a:p>
            <a:pPr marL="408431" indent="-408431" defTabSz="1633687">
              <a:spcBef>
                <a:spcPts val="3000"/>
              </a:spcBef>
              <a:defRPr sz="3216"/>
            </a:pPr>
            <a:r>
              <a:rPr sz="4000" dirty="0"/>
              <a:t>Assistant coaches should be seen but not heard.</a:t>
            </a:r>
          </a:p>
          <a:p>
            <a:pPr marL="408431" indent="-408431" defTabSz="1633687">
              <a:spcBef>
                <a:spcPts val="3000"/>
              </a:spcBef>
              <a:defRPr sz="3216"/>
            </a:pPr>
            <a:r>
              <a:rPr sz="4000" dirty="0"/>
              <a:t>Do not take stories other umpires have told you into your game when it pertains to a Coach or Team. It is nice to know but should not have you on edge, nothing may happen.</a:t>
            </a:r>
          </a:p>
          <a:p>
            <a:pPr marL="408431" indent="-408431" defTabSz="1633687">
              <a:spcBef>
                <a:spcPts val="3000"/>
              </a:spcBef>
              <a:defRPr sz="3216"/>
            </a:pPr>
            <a:r>
              <a:rPr sz="4000" dirty="0"/>
              <a:t>Balls and strikes issues.</a:t>
            </a:r>
          </a:p>
          <a:p>
            <a:pPr marL="816863" lvl="1" indent="-408431" defTabSz="1633687">
              <a:spcBef>
                <a:spcPts val="3000"/>
              </a:spcBef>
              <a:defRPr sz="3216"/>
            </a:pPr>
            <a:r>
              <a:rPr sz="4000" dirty="0"/>
              <a:t>Acknowledge ( Glance over at the coach or I heard you coach, Warn, restrict, eject. If you did a good plate conference they were already warned</a:t>
            </a:r>
            <a:r>
              <a:rPr lang="en-US" sz="4000" dirty="0"/>
              <a:t>. </a:t>
            </a:r>
            <a:r>
              <a:rPr sz="4000" dirty="0"/>
              <a:t>We already discussed this (Coaches name) if this continues you will be warned then restricted, this is on you</a:t>
            </a:r>
            <a:r>
              <a:rPr lang="en-US" sz="4000" dirty="0"/>
              <a:t>,</a:t>
            </a:r>
            <a:r>
              <a:rPr sz="4000" dirty="0"/>
              <a:t> or I am trying to keep you in this game (if it continues.)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Key Points"/>
          <p:cNvSpPr txBox="1">
            <a:spLocks noGrp="1"/>
          </p:cNvSpPr>
          <p:nvPr>
            <p:ph type="title"/>
          </p:nvPr>
        </p:nvSpPr>
        <p:spPr>
          <a:prstGeom prst="rect">
            <a:avLst/>
          </a:prstGeom>
        </p:spPr>
        <p:txBody>
          <a:bodyPr/>
          <a:lstStyle/>
          <a:p>
            <a:r>
              <a:t>Key Points</a:t>
            </a:r>
          </a:p>
        </p:txBody>
      </p:sp>
      <p:sp>
        <p:nvSpPr>
          <p:cNvPr id="176" name="2 person Umpire Syste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2 person Umpire System</a:t>
            </a:r>
          </a:p>
        </p:txBody>
      </p:sp>
      <p:sp>
        <p:nvSpPr>
          <p:cNvPr id="177" name="Please understand the point of these mechanics are to create a fundamental understanding of the 2 umpire system…"/>
          <p:cNvSpPr txBox="1">
            <a:spLocks noGrp="1"/>
          </p:cNvSpPr>
          <p:nvPr>
            <p:ph type="body" sz="half" idx="1"/>
          </p:nvPr>
        </p:nvSpPr>
        <p:spPr>
          <a:prstGeom prst="rect">
            <a:avLst/>
          </a:prstGeom>
        </p:spPr>
        <p:txBody>
          <a:bodyPr/>
          <a:lstStyle/>
          <a:p>
            <a:pPr marL="481584" indent="-481584" defTabSz="1926287">
              <a:spcBef>
                <a:spcPts val="3500"/>
              </a:spcBef>
              <a:defRPr sz="3792"/>
            </a:pPr>
            <a:r>
              <a:t>Please understand the point of these mechanics are to create a fundamental understanding of the 2 umpire system</a:t>
            </a:r>
          </a:p>
          <a:p>
            <a:pPr marL="481584" indent="-481584" defTabSz="1926287">
              <a:spcBef>
                <a:spcPts val="3500"/>
              </a:spcBef>
              <a:defRPr sz="3792"/>
            </a:pPr>
            <a:r>
              <a:t>This presentation is a basic way to run 2 man. Understand that different assigners, organizations and crews may run the system differently. It does not mean it is wrong!</a:t>
            </a:r>
          </a:p>
          <a:p>
            <a:pPr marL="481584" indent="-481584" defTabSz="1926287">
              <a:spcBef>
                <a:spcPts val="3500"/>
              </a:spcBef>
              <a:defRPr sz="3792"/>
            </a:pPr>
            <a:r>
              <a:t>Verbal and visual communications is key!!!</a:t>
            </a:r>
          </a:p>
          <a:p>
            <a:pPr marL="481584" indent="-481584" defTabSz="1926287">
              <a:spcBef>
                <a:spcPts val="3500"/>
              </a:spcBef>
              <a:defRPr sz="3792"/>
            </a:pPr>
            <a:r>
              <a:t>Keep it simple: 3 rotations</a:t>
            </a:r>
          </a:p>
          <a:p>
            <a:pPr marL="481584" indent="-481584" defTabSz="1926287">
              <a:spcBef>
                <a:spcPts val="3500"/>
              </a:spcBef>
              <a:defRPr sz="3792"/>
            </a:pPr>
            <a:r>
              <a:t>Be a crew guy: Know both your and your partners responsibilities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ys at the plate."/>
          <p:cNvSpPr txBox="1">
            <a:spLocks noGrp="1"/>
          </p:cNvSpPr>
          <p:nvPr>
            <p:ph type="title"/>
          </p:nvPr>
        </p:nvSpPr>
        <p:spPr>
          <a:prstGeom prst="rect">
            <a:avLst/>
          </a:prstGeom>
        </p:spPr>
        <p:txBody>
          <a:bodyPr/>
          <a:lstStyle/>
          <a:p>
            <a:r>
              <a:t>Plays at the plate.</a:t>
            </a:r>
          </a:p>
        </p:txBody>
      </p:sp>
      <p:sp>
        <p:nvSpPr>
          <p:cNvPr id="198" name="Understanding the wedg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Understanding the wedge</a:t>
            </a:r>
          </a:p>
        </p:txBody>
      </p:sp>
      <p:sp>
        <p:nvSpPr>
          <p:cNvPr id="199" name="Remain at the point of the plate…"/>
          <p:cNvSpPr txBox="1">
            <a:spLocks noGrp="1"/>
          </p:cNvSpPr>
          <p:nvPr>
            <p:ph type="body" idx="1"/>
          </p:nvPr>
        </p:nvSpPr>
        <p:spPr>
          <a:xfrm>
            <a:off x="1206500" y="3546688"/>
            <a:ext cx="21971000" cy="8256012"/>
          </a:xfrm>
          <a:prstGeom prst="rect">
            <a:avLst/>
          </a:prstGeom>
        </p:spPr>
        <p:txBody>
          <a:bodyPr/>
          <a:lstStyle/>
          <a:p>
            <a:pPr marL="414527" indent="-414527" defTabSz="1658070">
              <a:spcBef>
                <a:spcPts val="3000"/>
              </a:spcBef>
              <a:defRPr sz="3264"/>
            </a:pPr>
            <a:r>
              <a:t>Remain at the point of the plate</a:t>
            </a:r>
          </a:p>
          <a:p>
            <a:pPr marL="414527" indent="-414527" defTabSz="1658070">
              <a:spcBef>
                <a:spcPts val="3000"/>
              </a:spcBef>
              <a:defRPr sz="3264"/>
            </a:pPr>
            <a:r>
              <a:t>Read the throw, stay on the catchers plate side hip. </a:t>
            </a:r>
          </a:p>
          <a:p>
            <a:pPr marL="414527" indent="-414527" defTabSz="1658070">
              <a:spcBef>
                <a:spcPts val="3000"/>
              </a:spcBef>
              <a:defRPr sz="3264"/>
            </a:pPr>
            <a:r>
              <a:t>6 to 8 feet from the play.</a:t>
            </a:r>
          </a:p>
          <a:p>
            <a:pPr marL="414527" indent="-414527" defTabSz="1658070">
              <a:spcBef>
                <a:spcPts val="3000"/>
              </a:spcBef>
              <a:defRPr sz="3264"/>
            </a:pPr>
            <a:r>
              <a:t>Move with the play and the catcher, movement can pull you into fair territory</a:t>
            </a:r>
          </a:p>
          <a:p>
            <a:pPr marL="414527" indent="-414527" defTabSz="1658070">
              <a:spcBef>
                <a:spcPts val="3000"/>
              </a:spcBef>
              <a:defRPr sz="3264"/>
            </a:pPr>
            <a:r>
              <a:t>Try to keep 90 Degrees for best view. There are always 2 wedges. </a:t>
            </a:r>
          </a:p>
          <a:p>
            <a:pPr marL="414527" indent="-414527" defTabSz="1658070">
              <a:spcBef>
                <a:spcPts val="3000"/>
              </a:spcBef>
              <a:defRPr sz="3264"/>
            </a:pPr>
            <a:r>
              <a:t>Do not rush your call, make sure the catcher has the ball.</a:t>
            </a:r>
          </a:p>
          <a:p>
            <a:pPr marL="414527" indent="-414527" defTabSz="1658070">
              <a:spcBef>
                <a:spcPts val="3000"/>
              </a:spcBef>
              <a:defRPr sz="3264"/>
            </a:pPr>
            <a:r>
              <a:rPr u="sng">
                <a:hlinkClick r:id="rId2"/>
              </a:rPr>
              <a:t>https://www.youtube.com/watch?v=WWA-Vzn_BPE</a:t>
            </a:r>
            <a:r>
              <a:t>. 4:47 Mark  </a:t>
            </a:r>
          </a:p>
          <a:p>
            <a:pPr marL="414527" indent="-414527" defTabSz="1658070">
              <a:spcBef>
                <a:spcPts val="3000"/>
              </a:spcBef>
              <a:defRPr sz="3264"/>
            </a:pPr>
            <a:r>
              <a:rPr u="sng">
                <a:hlinkClick r:id="rId3"/>
              </a:rPr>
              <a:t>https://www.youtube.com/watch?v=fEFhGpCdvMg</a:t>
            </a:r>
            <a:r>
              <a:t>.   This a great video for explaining the wedge</a:t>
            </a:r>
          </a:p>
          <a:p>
            <a:pPr marL="414527" indent="-414527" defTabSz="1658070">
              <a:spcBef>
                <a:spcPts val="3000"/>
              </a:spcBef>
              <a:defRPr sz="3264"/>
            </a:pPr>
            <a:r>
              <a:rPr u="sng">
                <a:hlinkClick r:id="rId4"/>
              </a:rPr>
              <a:t>https://www.youtube.com/watch?v=Kpppt99WSZo</a:t>
            </a:r>
            <a:r>
              <a:t>.   This video has some examples of bad positioning,.</a:t>
            </a:r>
          </a:p>
          <a:p>
            <a:pPr marL="414527" indent="-414527" defTabSz="1658070">
              <a:spcBef>
                <a:spcPts val="3000"/>
              </a:spcBef>
              <a:defRPr sz="3264"/>
            </a:pPr>
            <a:r>
              <a:rPr u="sng">
                <a:hlinkClick r:id="rId5"/>
              </a:rPr>
              <a:t>https://www.youtube.com/watch?v=-q6ZExGHE3k</a:t>
            </a:r>
            <a:r>
              <a:t>.     7:10 mark Not Obstruction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un Downs"/>
          <p:cNvSpPr txBox="1">
            <a:spLocks noGrp="1"/>
          </p:cNvSpPr>
          <p:nvPr>
            <p:ph type="title"/>
          </p:nvPr>
        </p:nvSpPr>
        <p:spPr>
          <a:prstGeom prst="rect">
            <a:avLst/>
          </a:prstGeom>
        </p:spPr>
        <p:txBody>
          <a:bodyPr/>
          <a:lstStyle/>
          <a:p>
            <a:r>
              <a:t>Run Downs</a:t>
            </a:r>
          </a:p>
        </p:txBody>
      </p:sp>
      <p:sp>
        <p:nvSpPr>
          <p:cNvPr id="202" name="2 Instances we Bracket the runn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165">
              <a:defRPr sz="4565"/>
            </a:lvl1pPr>
          </a:lstStyle>
          <a:p>
            <a:r>
              <a:t>2 Instances we Bracket the runner.</a:t>
            </a:r>
          </a:p>
        </p:txBody>
      </p:sp>
      <p:sp>
        <p:nvSpPr>
          <p:cNvPr id="203" name="Between First and Second Plate Umpire should come up on a pick off and tell U1 when he is in position to make a call, I am here, I am on the outside. Do not tell your partner until you are in place.…"/>
          <p:cNvSpPr txBox="1">
            <a:spLocks noGrp="1"/>
          </p:cNvSpPr>
          <p:nvPr>
            <p:ph type="body" sz="half" idx="1"/>
          </p:nvPr>
        </p:nvSpPr>
        <p:spPr>
          <a:prstGeom prst="rect">
            <a:avLst/>
          </a:prstGeom>
        </p:spPr>
        <p:txBody>
          <a:bodyPr/>
          <a:lstStyle/>
          <a:p>
            <a:pPr marL="414527" indent="-414527" defTabSz="1658070">
              <a:spcBef>
                <a:spcPts val="3000"/>
              </a:spcBef>
              <a:defRPr sz="3264"/>
            </a:pPr>
            <a:r>
              <a:t>Between First and Second Plate Umpire should come up on a pick off and tell U1 when he is in position to make a call, I am here, I am on the outside. Do not tell your partner until you are in place.</a:t>
            </a:r>
          </a:p>
          <a:p>
            <a:pPr marL="414527" indent="-414527" defTabSz="1658070">
              <a:spcBef>
                <a:spcPts val="3000"/>
              </a:spcBef>
              <a:defRPr sz="3264"/>
            </a:pPr>
            <a:r>
              <a:t>Do not come up and help on rundowns between second and third. Plate guy will be in bad position for a play at the plate if there is an over throw.</a:t>
            </a:r>
          </a:p>
          <a:p>
            <a:pPr marL="414527" indent="-414527" defTabSz="1658070">
              <a:spcBef>
                <a:spcPts val="3000"/>
              </a:spcBef>
              <a:defRPr sz="3264"/>
            </a:pPr>
            <a:r>
              <a:t>Third and home if no other runners are behind U1. As in all run downs you should communicate with your partner. I am on the outside or inside depending on your actual position. Umpire that has the play coming towards him should make the call. Glance at your partner so 2 umpires are not calling.</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te work"/>
          <p:cNvSpPr txBox="1">
            <a:spLocks noGrp="1"/>
          </p:cNvSpPr>
          <p:nvPr>
            <p:ph type="title"/>
          </p:nvPr>
        </p:nvSpPr>
        <p:spPr>
          <a:prstGeom prst="rect">
            <a:avLst/>
          </a:prstGeom>
        </p:spPr>
        <p:txBody>
          <a:bodyPr/>
          <a:lstStyle/>
          <a:p>
            <a:r>
              <a:t>Plate work</a:t>
            </a:r>
          </a:p>
        </p:txBody>
      </p:sp>
      <p:sp>
        <p:nvSpPr>
          <p:cNvPr id="206" name="4 T’s of plate wor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4 T’s of plate work</a:t>
            </a:r>
          </a:p>
        </p:txBody>
      </p:sp>
      <p:sp>
        <p:nvSpPr>
          <p:cNvPr id="207" name="Targeting: Where is your head, you could move your head closer to before the batters box and then point your eyes up at the pitcher, This way you are not straining your eyes on the outside pitch. Use the catchers shin guards as a Guide to the Bottom of t"/>
          <p:cNvSpPr txBox="1">
            <a:spLocks noGrp="1"/>
          </p:cNvSpPr>
          <p:nvPr>
            <p:ph type="body" idx="1"/>
          </p:nvPr>
        </p:nvSpPr>
        <p:spPr>
          <a:prstGeom prst="rect">
            <a:avLst/>
          </a:prstGeom>
        </p:spPr>
        <p:txBody>
          <a:bodyPr/>
          <a:lstStyle/>
          <a:p>
            <a:r>
              <a:t>Targeting: Where is your head, you could move your head closer to before the batters box and then point your eyes up at the pitcher, This way you are not straining your eyes on the outside pitch. Use the catchers shin guards as a Guide to the Bottom of the zone.</a:t>
            </a:r>
          </a:p>
          <a:p>
            <a:r>
              <a:t>Tracking: Following the ball all the way to the glove. Don’t give up on it and get tunnel vision . </a:t>
            </a:r>
          </a:p>
          <a:p>
            <a:r>
              <a:t>Timing: Wait for the ball to hit the glove replay it in your head then make the call. Timing on balls and strikes should be the same. Stay down on balls.</a:t>
            </a:r>
          </a:p>
          <a:p>
            <a:r>
              <a:t>Troubleshooting: If you are missing pitches go over the first three and adjust.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When to make a big call"/>
          <p:cNvSpPr txBox="1">
            <a:spLocks noGrp="1"/>
          </p:cNvSpPr>
          <p:nvPr>
            <p:ph type="title"/>
          </p:nvPr>
        </p:nvSpPr>
        <p:spPr>
          <a:prstGeom prst="rect">
            <a:avLst/>
          </a:prstGeom>
        </p:spPr>
        <p:txBody>
          <a:bodyPr/>
          <a:lstStyle/>
          <a:p>
            <a:r>
              <a:t>When to make a big call</a:t>
            </a:r>
          </a:p>
        </p:txBody>
      </p:sp>
      <p:sp>
        <p:nvSpPr>
          <p:cNvPr id="210" name="IC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ICE</a:t>
            </a:r>
          </a:p>
        </p:txBody>
      </p:sp>
      <p:sp>
        <p:nvSpPr>
          <p:cNvPr id="211" name="I. Important…"/>
          <p:cNvSpPr txBox="1">
            <a:spLocks noGrp="1"/>
          </p:cNvSpPr>
          <p:nvPr>
            <p:ph type="body" idx="1"/>
          </p:nvPr>
        </p:nvSpPr>
        <p:spPr>
          <a:prstGeom prst="rect">
            <a:avLst/>
          </a:prstGeom>
        </p:spPr>
        <p:txBody>
          <a:bodyPr/>
          <a:lstStyle/>
          <a:p>
            <a:r>
              <a:t>I. Important</a:t>
            </a:r>
          </a:p>
          <a:p>
            <a:r>
              <a:t>C. Close</a:t>
            </a:r>
          </a:p>
          <a:p>
            <a:r>
              <a:t>E. Exciting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284C-59BD-025E-779C-4D45EF52D9CE}"/>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BB44510A-58DD-7500-4D83-4A88DB05EC3F}"/>
              </a:ext>
            </a:extLst>
          </p:cNvPr>
          <p:cNvSpPr txBox="1">
            <a:spLocks noGrp="1"/>
          </p:cNvSpPr>
          <p:nvPr>
            <p:ph type="title"/>
          </p:nvPr>
        </p:nvSpPr>
        <p:spPr>
          <a:xfrm>
            <a:off x="1117290" y="528754"/>
            <a:ext cx="9779000" cy="1435100"/>
          </a:xfrm>
          <a:prstGeom prst="rect">
            <a:avLst/>
          </a:prstGeom>
        </p:spPr>
        <p:txBody>
          <a:bodyPr/>
          <a:lstStyle/>
          <a:p>
            <a:r>
              <a:rPr lang="en-US" dirty="0"/>
              <a:t>Positioning</a:t>
            </a:r>
            <a:endParaRPr dirty="0"/>
          </a:p>
        </p:txBody>
      </p:sp>
      <p:pic>
        <p:nvPicPr>
          <p:cNvPr id="5" name="Picture 4" descr="A diagram of a baseball field&#10;&#10;AI-generated content may be incorrect.">
            <a:extLst>
              <a:ext uri="{FF2B5EF4-FFF2-40B4-BE49-F238E27FC236}">
                <a16:creationId xmlns:a16="http://schemas.microsoft.com/office/drawing/2014/main" id="{B7CDFBF3-9A37-3835-F984-A1869961C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619" y="1746094"/>
            <a:ext cx="15492762" cy="11619572"/>
          </a:xfrm>
          <a:prstGeom prst="rect">
            <a:avLst/>
          </a:prstGeom>
        </p:spPr>
      </p:pic>
    </p:spTree>
    <p:extLst>
      <p:ext uri="{BB962C8B-B14F-4D97-AF65-F5344CB8AC3E}">
        <p14:creationId xmlns:p14="http://schemas.microsoft.com/office/powerpoint/2010/main" val="11805157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B570A-54D1-D935-024C-E26E2624BB4E}"/>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57D67C29-8810-7923-6D14-660F2FFA6669}"/>
              </a:ext>
            </a:extLst>
          </p:cNvPr>
          <p:cNvSpPr txBox="1">
            <a:spLocks noGrp="1"/>
          </p:cNvSpPr>
          <p:nvPr>
            <p:ph type="title"/>
          </p:nvPr>
        </p:nvSpPr>
        <p:spPr>
          <a:xfrm>
            <a:off x="1117290" y="528754"/>
            <a:ext cx="9779000" cy="1435100"/>
          </a:xfrm>
          <a:prstGeom prst="rect">
            <a:avLst/>
          </a:prstGeom>
        </p:spPr>
        <p:txBody>
          <a:bodyPr/>
          <a:lstStyle/>
          <a:p>
            <a:r>
              <a:rPr lang="en-US" dirty="0"/>
              <a:t>Positioning</a:t>
            </a:r>
            <a:endParaRPr dirty="0"/>
          </a:p>
        </p:txBody>
      </p:sp>
      <p:pic>
        <p:nvPicPr>
          <p:cNvPr id="3" name="Picture 2" descr="A diagram of a baseball field&#10;&#10;AI-generated content may be incorrect.">
            <a:extLst>
              <a:ext uri="{FF2B5EF4-FFF2-40B4-BE49-F238E27FC236}">
                <a16:creationId xmlns:a16="http://schemas.microsoft.com/office/drawing/2014/main" id="{E7020CB4-F68E-A01E-C4C5-C5C3D04F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407" y="1963854"/>
            <a:ext cx="15407186" cy="11583740"/>
          </a:xfrm>
          <a:prstGeom prst="rect">
            <a:avLst/>
          </a:prstGeom>
        </p:spPr>
      </p:pic>
    </p:spTree>
    <p:extLst>
      <p:ext uri="{BB962C8B-B14F-4D97-AF65-F5344CB8AC3E}">
        <p14:creationId xmlns:p14="http://schemas.microsoft.com/office/powerpoint/2010/main" val="24700617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8E026-5EFD-726E-28EA-654EDEBB20DF}"/>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43EDA1DC-A20E-8B3C-7914-5A11E56A51EB}"/>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When to “go out” from A</a:t>
            </a:r>
            <a:endParaRPr dirty="0"/>
          </a:p>
        </p:txBody>
      </p:sp>
      <p:pic>
        <p:nvPicPr>
          <p:cNvPr id="4" name="Picture 3" descr="A diagram of a ball&#10;&#10;AI-generated content may be incorrect.">
            <a:extLst>
              <a:ext uri="{FF2B5EF4-FFF2-40B4-BE49-F238E27FC236}">
                <a16:creationId xmlns:a16="http://schemas.microsoft.com/office/drawing/2014/main" id="{8EBB3622-57B7-A7C6-E65A-EBA01E6CA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388" y="1963854"/>
            <a:ext cx="15567412" cy="11651284"/>
          </a:xfrm>
          <a:prstGeom prst="rect">
            <a:avLst/>
          </a:prstGeom>
        </p:spPr>
      </p:pic>
    </p:spTree>
    <p:extLst>
      <p:ext uri="{BB962C8B-B14F-4D97-AF65-F5344CB8AC3E}">
        <p14:creationId xmlns:p14="http://schemas.microsoft.com/office/powerpoint/2010/main" val="1317222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C96C-CB97-949D-6BE6-1EBEDBD67EAE}"/>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E0544241-383B-F4C9-77BF-1D73783866E1}"/>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When to “go out” from A</a:t>
            </a:r>
            <a:endParaRPr dirty="0"/>
          </a:p>
        </p:txBody>
      </p:sp>
      <p:pic>
        <p:nvPicPr>
          <p:cNvPr id="3" name="Picture 2" descr="A yellow paper with black text&#10;&#10;AI-generated content may be incorrect.">
            <a:extLst>
              <a:ext uri="{FF2B5EF4-FFF2-40B4-BE49-F238E27FC236}">
                <a16:creationId xmlns:a16="http://schemas.microsoft.com/office/drawing/2014/main" id="{60807E5D-AB1F-A8BC-BDA6-78AA773C9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800" y="1963854"/>
            <a:ext cx="14884400" cy="11194308"/>
          </a:xfrm>
          <a:prstGeom prst="rect">
            <a:avLst/>
          </a:prstGeom>
        </p:spPr>
      </p:pic>
    </p:spTree>
    <p:extLst>
      <p:ext uri="{BB962C8B-B14F-4D97-AF65-F5344CB8AC3E}">
        <p14:creationId xmlns:p14="http://schemas.microsoft.com/office/powerpoint/2010/main" val="22566988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AD52B-244F-5252-B530-2BC1104DF911}"/>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E0E208C7-FED0-143A-9B78-CE8D4239D28A}"/>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Positioning</a:t>
            </a:r>
            <a:endParaRPr dirty="0"/>
          </a:p>
        </p:txBody>
      </p:sp>
      <p:pic>
        <p:nvPicPr>
          <p:cNvPr id="4" name="Picture 3" descr="A baseball field with a position&#10;&#10;AI-generated content may be incorrect.">
            <a:extLst>
              <a:ext uri="{FF2B5EF4-FFF2-40B4-BE49-F238E27FC236}">
                <a16:creationId xmlns:a16="http://schemas.microsoft.com/office/drawing/2014/main" id="{4EF64829-13FB-4A4C-7223-2EEEB2806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50" y="1963854"/>
            <a:ext cx="15198688" cy="11410950"/>
          </a:xfrm>
          <a:prstGeom prst="rect">
            <a:avLst/>
          </a:prstGeom>
        </p:spPr>
      </p:pic>
      <p:sp>
        <p:nvSpPr>
          <p:cNvPr id="5" name="TextBox 4">
            <a:extLst>
              <a:ext uri="{FF2B5EF4-FFF2-40B4-BE49-F238E27FC236}">
                <a16:creationId xmlns:a16="http://schemas.microsoft.com/office/drawing/2014/main" id="{972EECD9-5CF6-1710-95BF-D3507D2ADD7A}"/>
              </a:ext>
            </a:extLst>
          </p:cNvPr>
          <p:cNvSpPr txBox="1"/>
          <p:nvPr/>
        </p:nvSpPr>
        <p:spPr>
          <a:xfrm>
            <a:off x="440473" y="3375807"/>
            <a:ext cx="4165600" cy="7650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a:rPr>
              <a:t>Assumed when </a:t>
            </a:r>
          </a:p>
          <a:p>
            <a:pPr marL="857250" marR="0" indent="-857250" algn="l" defTabSz="2438338" rtl="0" fontAlgn="auto" latinLnBrk="0" hangingPunct="0">
              <a:lnSpc>
                <a:spcPct val="90000"/>
              </a:lnSpc>
              <a:spcBef>
                <a:spcPts val="4500"/>
              </a:spcBef>
              <a:spcAft>
                <a:spcPts val="0"/>
              </a:spcAft>
              <a:buClrTx/>
              <a:buSzTx/>
              <a:buFontTx/>
              <a:buChar char="-"/>
              <a:tabLst/>
            </a:pPr>
            <a:r>
              <a:rPr lang="en-US" sz="6000" dirty="0"/>
              <a:t>Runner at 1B</a:t>
            </a:r>
          </a:p>
          <a:p>
            <a:pPr marL="857250" marR="0" indent="-857250" algn="l" defTabSz="2438338" rtl="0" fontAlgn="auto" latinLnBrk="0" hangingPunct="0">
              <a:lnSpc>
                <a:spcPct val="90000"/>
              </a:lnSpc>
              <a:spcBef>
                <a:spcPts val="4500"/>
              </a:spcBef>
              <a:spcAft>
                <a:spcPts val="0"/>
              </a:spcAft>
              <a:buClrTx/>
              <a:buSzTx/>
              <a:buFontTx/>
              <a:buChar char="-"/>
              <a:tabLst/>
            </a:pPr>
            <a:r>
              <a:rPr kumimoji="0" lang="en-US" sz="6000" b="0" i="0" u="none" strike="noStrike" cap="none" spc="0" normalizeH="0" baseline="0" dirty="0">
                <a:ln>
                  <a:noFill/>
                </a:ln>
                <a:solidFill>
                  <a:srgbClr val="FFFFFF"/>
                </a:solidFill>
                <a:effectLst/>
                <a:uFillTx/>
                <a:latin typeface="+mn-lt"/>
                <a:ea typeface="+mn-ea"/>
                <a:cs typeface="+mn-cs"/>
                <a:sym typeface="Helvetica Neue"/>
              </a:rPr>
              <a:t>Runners at 1B </a:t>
            </a:r>
            <a:r>
              <a:rPr lang="en-US" sz="6000" dirty="0"/>
              <a:t>&amp; 3B</a:t>
            </a:r>
            <a:endParaRPr kumimoji="0" lang="en-US" sz="6000" b="0" i="0" u="none" strike="noStrike" cap="none" spc="0" normalizeH="0" baseline="0" dirty="0">
              <a:ln>
                <a:noFill/>
              </a:ln>
              <a:solidFill>
                <a:srgbClr val="FFFFFF"/>
              </a:solidFill>
              <a:effectLst/>
              <a:uFillTx/>
              <a:latin typeface="+mn-lt"/>
              <a:ea typeface="+mn-ea"/>
              <a:cs typeface="+mn-cs"/>
              <a:sym typeface="Helvetica Neue"/>
            </a:endParaRPr>
          </a:p>
        </p:txBody>
      </p:sp>
    </p:spTree>
    <p:extLst>
      <p:ext uri="{BB962C8B-B14F-4D97-AF65-F5344CB8AC3E}">
        <p14:creationId xmlns:p14="http://schemas.microsoft.com/office/powerpoint/2010/main" val="25437223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45E14-40E8-A2CD-E9BC-00773DE21EBA}"/>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49C6FCE5-2059-A7AA-B583-9D427CC82ED4}"/>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Positioning</a:t>
            </a:r>
            <a:endParaRPr dirty="0"/>
          </a:p>
        </p:txBody>
      </p:sp>
      <p:sp>
        <p:nvSpPr>
          <p:cNvPr id="5" name="TextBox 4">
            <a:extLst>
              <a:ext uri="{FF2B5EF4-FFF2-40B4-BE49-F238E27FC236}">
                <a16:creationId xmlns:a16="http://schemas.microsoft.com/office/drawing/2014/main" id="{B14F955B-AD7A-3808-C403-B0A1FA5E66D7}"/>
              </a:ext>
            </a:extLst>
          </p:cNvPr>
          <p:cNvSpPr txBox="1"/>
          <p:nvPr/>
        </p:nvSpPr>
        <p:spPr>
          <a:xfrm>
            <a:off x="440473" y="5199381"/>
            <a:ext cx="4165600" cy="4003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a:rPr>
              <a:t>Assumed when there is a runner at first base</a:t>
            </a:r>
          </a:p>
        </p:txBody>
      </p:sp>
      <p:pic>
        <p:nvPicPr>
          <p:cNvPr id="3" name="Picture 2" descr="A diagram of a baseball field&#10;&#10;AI-generated content may be incorrect.">
            <a:extLst>
              <a:ext uri="{FF2B5EF4-FFF2-40B4-BE49-F238E27FC236}">
                <a16:creationId xmlns:a16="http://schemas.microsoft.com/office/drawing/2014/main" id="{8D51F96B-2946-C698-EDF7-C8C3278AF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726" y="1963854"/>
            <a:ext cx="15208698" cy="11366500"/>
          </a:xfrm>
          <a:prstGeom prst="rect">
            <a:avLst/>
          </a:prstGeom>
        </p:spPr>
      </p:pic>
    </p:spTree>
    <p:extLst>
      <p:ext uri="{BB962C8B-B14F-4D97-AF65-F5344CB8AC3E}">
        <p14:creationId xmlns:p14="http://schemas.microsoft.com/office/powerpoint/2010/main" val="30522914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9C6F-C57F-1BA6-30AF-3EC82499F9AE}"/>
            </a:ext>
          </a:extLst>
        </p:cNvPr>
        <p:cNvGrpSpPr/>
        <p:nvPr/>
      </p:nvGrpSpPr>
      <p:grpSpPr>
        <a:xfrm>
          <a:off x="0" y="0"/>
          <a:ext cx="0" cy="0"/>
          <a:chOff x="0" y="0"/>
          <a:chExt cx="0" cy="0"/>
        </a:xfrm>
      </p:grpSpPr>
      <p:sp>
        <p:nvSpPr>
          <p:cNvPr id="175" name="Key Points">
            <a:extLst>
              <a:ext uri="{FF2B5EF4-FFF2-40B4-BE49-F238E27FC236}">
                <a16:creationId xmlns:a16="http://schemas.microsoft.com/office/drawing/2014/main" id="{9348B1A6-C6CF-532E-8DBE-1D01B112929C}"/>
              </a:ext>
            </a:extLst>
          </p:cNvPr>
          <p:cNvSpPr txBox="1">
            <a:spLocks noGrp="1"/>
          </p:cNvSpPr>
          <p:nvPr>
            <p:ph type="title"/>
          </p:nvPr>
        </p:nvSpPr>
        <p:spPr>
          <a:xfrm>
            <a:off x="1117290" y="528754"/>
            <a:ext cx="15138710" cy="1435100"/>
          </a:xfrm>
          <a:prstGeom prst="rect">
            <a:avLst/>
          </a:prstGeom>
        </p:spPr>
        <p:txBody>
          <a:bodyPr>
            <a:normAutofit/>
          </a:bodyPr>
          <a:lstStyle/>
          <a:p>
            <a:r>
              <a:rPr lang="en-US" dirty="0"/>
              <a:t>Positioning</a:t>
            </a:r>
            <a:endParaRPr dirty="0"/>
          </a:p>
        </p:txBody>
      </p:sp>
      <p:sp>
        <p:nvSpPr>
          <p:cNvPr id="5" name="TextBox 4">
            <a:extLst>
              <a:ext uri="{FF2B5EF4-FFF2-40B4-BE49-F238E27FC236}">
                <a16:creationId xmlns:a16="http://schemas.microsoft.com/office/drawing/2014/main" id="{9D9F86A9-C9A1-05EF-817E-303D81BFC171}"/>
              </a:ext>
            </a:extLst>
          </p:cNvPr>
          <p:cNvSpPr txBox="1"/>
          <p:nvPr/>
        </p:nvSpPr>
        <p:spPr>
          <a:xfrm>
            <a:off x="194553" y="2228536"/>
            <a:ext cx="4900269" cy="9682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400" b="0" i="0" u="none" strike="noStrike" cap="none" spc="0" normalizeH="0" baseline="0" dirty="0">
                <a:ln>
                  <a:noFill/>
                </a:ln>
                <a:solidFill>
                  <a:srgbClr val="FFFFFF"/>
                </a:solidFill>
                <a:effectLst/>
                <a:uFillTx/>
                <a:latin typeface="+mn-lt"/>
                <a:ea typeface="+mn-ea"/>
                <a:cs typeface="+mn-cs"/>
                <a:sym typeface="Helvetica Neue"/>
              </a:rPr>
              <a:t>Assumed when:</a:t>
            </a:r>
          </a:p>
          <a:p>
            <a:pPr marL="857250" marR="0" indent="-857250" algn="l" defTabSz="2438338" rtl="0" fontAlgn="auto" latinLnBrk="0" hangingPunct="0">
              <a:lnSpc>
                <a:spcPct val="90000"/>
              </a:lnSpc>
              <a:spcBef>
                <a:spcPts val="4500"/>
              </a:spcBef>
              <a:spcAft>
                <a:spcPts val="0"/>
              </a:spcAft>
              <a:buClrTx/>
              <a:buSzTx/>
              <a:buFontTx/>
              <a:buChar char="-"/>
              <a:tabLst/>
            </a:pPr>
            <a:r>
              <a:rPr lang="en-US" sz="4400" dirty="0"/>
              <a:t>Runner at 2B</a:t>
            </a:r>
          </a:p>
          <a:p>
            <a:pPr marL="857250" marR="0" indent="-857250" algn="l" defTabSz="2438338" rtl="0" fontAlgn="auto" latinLnBrk="0" hangingPunct="0">
              <a:lnSpc>
                <a:spcPct val="90000"/>
              </a:lnSpc>
              <a:spcBef>
                <a:spcPts val="4500"/>
              </a:spcBef>
              <a:spcAft>
                <a:spcPts val="0"/>
              </a:spcAft>
              <a:buClrTx/>
              <a:buSzTx/>
              <a:buFontTx/>
              <a:buChar char="-"/>
              <a:tabLst/>
            </a:pPr>
            <a:r>
              <a:rPr kumimoji="0" lang="en-US" sz="4400" b="0" i="0" u="none" strike="noStrike" cap="none" spc="0" normalizeH="0" baseline="0" dirty="0">
                <a:ln>
                  <a:noFill/>
                </a:ln>
                <a:solidFill>
                  <a:srgbClr val="FFFFFF"/>
                </a:solidFill>
                <a:effectLst/>
                <a:uFillTx/>
                <a:latin typeface="+mn-lt"/>
                <a:ea typeface="+mn-ea"/>
                <a:cs typeface="+mn-cs"/>
                <a:sym typeface="Helvetica Neue"/>
              </a:rPr>
              <a:t>Runners at 1B &amp; 2B</a:t>
            </a:r>
          </a:p>
          <a:p>
            <a:pPr marL="857250" marR="0" indent="-857250" algn="l" defTabSz="2438338" rtl="0" fontAlgn="auto" latinLnBrk="0" hangingPunct="0">
              <a:lnSpc>
                <a:spcPct val="90000"/>
              </a:lnSpc>
              <a:spcBef>
                <a:spcPts val="4500"/>
              </a:spcBef>
              <a:spcAft>
                <a:spcPts val="0"/>
              </a:spcAft>
              <a:buClrTx/>
              <a:buSzTx/>
              <a:buFontTx/>
              <a:buChar char="-"/>
              <a:tabLst/>
            </a:pPr>
            <a:r>
              <a:rPr kumimoji="0" lang="en-US" sz="4400" b="0" i="0" u="none" strike="noStrike" cap="none" spc="0" normalizeH="0" baseline="0" dirty="0">
                <a:ln>
                  <a:noFill/>
                </a:ln>
                <a:solidFill>
                  <a:srgbClr val="FFFFFF"/>
                </a:solidFill>
                <a:effectLst/>
                <a:uFillTx/>
                <a:latin typeface="+mn-lt"/>
                <a:ea typeface="+mn-ea"/>
                <a:cs typeface="+mn-cs"/>
                <a:sym typeface="Helvetica Neue"/>
              </a:rPr>
              <a:t>Runners at 2B and 3B</a:t>
            </a:r>
          </a:p>
          <a:p>
            <a:pPr marL="857250" marR="0" indent="-857250" algn="l" defTabSz="2438338" rtl="0" fontAlgn="auto" latinLnBrk="0" hangingPunct="0">
              <a:lnSpc>
                <a:spcPct val="90000"/>
              </a:lnSpc>
              <a:spcBef>
                <a:spcPts val="4500"/>
              </a:spcBef>
              <a:spcAft>
                <a:spcPts val="0"/>
              </a:spcAft>
              <a:buClrTx/>
              <a:buSzTx/>
              <a:buFontTx/>
              <a:buChar char="-"/>
              <a:tabLst/>
            </a:pPr>
            <a:r>
              <a:rPr lang="en-US" sz="4400" dirty="0"/>
              <a:t>Bases Loaded</a:t>
            </a:r>
          </a:p>
          <a:p>
            <a:pPr marL="857250" marR="0" indent="-857250" algn="l" defTabSz="2438338" rtl="0" fontAlgn="auto" latinLnBrk="0" hangingPunct="0">
              <a:lnSpc>
                <a:spcPct val="90000"/>
              </a:lnSpc>
              <a:spcBef>
                <a:spcPts val="4500"/>
              </a:spcBef>
              <a:spcAft>
                <a:spcPts val="0"/>
              </a:spcAft>
              <a:buClrTx/>
              <a:buSzTx/>
              <a:buFontTx/>
              <a:buChar char="-"/>
              <a:tabLst/>
            </a:pPr>
            <a:r>
              <a:rPr kumimoji="0" lang="en-US" sz="4400" b="0" i="0" u="none" strike="noStrike" cap="none" spc="0" normalizeH="0" baseline="0" dirty="0">
                <a:ln>
                  <a:noFill/>
                </a:ln>
                <a:solidFill>
                  <a:srgbClr val="FFFFFF"/>
                </a:solidFill>
                <a:effectLst/>
                <a:uFillTx/>
                <a:latin typeface="+mn-lt"/>
                <a:ea typeface="+mn-ea"/>
                <a:cs typeface="+mn-cs"/>
                <a:sym typeface="Helvetica Neue"/>
              </a:rPr>
              <a:t>3B only</a:t>
            </a:r>
          </a:p>
          <a:p>
            <a:pPr marL="0" marR="0" indent="0" algn="l" defTabSz="2438338" rtl="0" fontAlgn="auto" latinLnBrk="0" hangingPunct="0">
              <a:lnSpc>
                <a:spcPct val="90000"/>
              </a:lnSpc>
              <a:spcBef>
                <a:spcPts val="4500"/>
              </a:spcBef>
              <a:spcAft>
                <a:spcPts val="0"/>
              </a:spcAft>
              <a:buClrTx/>
              <a:buSzTx/>
              <a:buFontTx/>
              <a:buNone/>
              <a:tabLst/>
            </a:pPr>
            <a:endParaRPr kumimoji="0" lang="en-US" sz="4400" b="0" i="0" u="none" strike="noStrike" cap="none" spc="0" normalizeH="0" baseline="0" dirty="0">
              <a:ln>
                <a:noFill/>
              </a:ln>
              <a:solidFill>
                <a:srgbClr val="FFFFFF"/>
              </a:solidFill>
              <a:effectLst/>
              <a:uFillTx/>
              <a:latin typeface="+mn-lt"/>
              <a:ea typeface="+mn-ea"/>
              <a:cs typeface="+mn-cs"/>
              <a:sym typeface="Helvetica Neue"/>
            </a:endParaRPr>
          </a:p>
        </p:txBody>
      </p:sp>
      <p:pic>
        <p:nvPicPr>
          <p:cNvPr id="4" name="Picture 3" descr="A baseball field with a position&#10;&#10;AI-generated content may be incorrect.">
            <a:extLst>
              <a:ext uri="{FF2B5EF4-FFF2-40B4-BE49-F238E27FC236}">
                <a16:creationId xmlns:a16="http://schemas.microsoft.com/office/drawing/2014/main" id="{CADA63F2-6A9D-EE2C-C7BF-1B55346AD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822" y="2228536"/>
            <a:ext cx="14565955" cy="10958710"/>
          </a:xfrm>
          <a:prstGeom prst="rect">
            <a:avLst/>
          </a:prstGeom>
        </p:spPr>
      </p:pic>
    </p:spTree>
    <p:extLst>
      <p:ext uri="{BB962C8B-B14F-4D97-AF65-F5344CB8AC3E}">
        <p14:creationId xmlns:p14="http://schemas.microsoft.com/office/powerpoint/2010/main" val="2034777582"/>
      </p:ext>
    </p:extLst>
  </p:cSld>
  <p:clrMapOvr>
    <a:masterClrMapping/>
  </p:clrMapOvr>
  <p:transition spd="med"/>
</p:sld>
</file>

<file path=ppt/theme/theme1.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Macintosh PowerPoint</Application>
  <PresentationFormat>Custom</PresentationFormat>
  <Paragraphs>109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Helvetica Neue</vt:lpstr>
      <vt:lpstr>Helvetica Neue Medium</vt:lpstr>
      <vt:lpstr>20_BasicBlack</vt:lpstr>
      <vt:lpstr>South Atlantic Umpires 2025</vt:lpstr>
      <vt:lpstr>Key Points</vt:lpstr>
      <vt:lpstr>Positioning</vt:lpstr>
      <vt:lpstr>Positioning</vt:lpstr>
      <vt:lpstr>When to “go out” from A</vt:lpstr>
      <vt:lpstr>When to “go out” from A</vt:lpstr>
      <vt:lpstr>Positioning</vt:lpstr>
      <vt:lpstr>Positioning</vt:lpstr>
      <vt:lpstr>Positioning</vt:lpstr>
      <vt:lpstr>Positioning</vt:lpstr>
      <vt:lpstr>Fly ball coverage</vt:lpstr>
      <vt:lpstr>Fly ball coverage</vt:lpstr>
      <vt:lpstr>Fly ball coverage</vt:lpstr>
      <vt:lpstr>PowerPoint Presentation</vt:lpstr>
      <vt:lpstr>PowerPoint Presentation</vt:lpstr>
      <vt:lpstr>Rotations</vt:lpstr>
      <vt:lpstr>Game Management</vt:lpstr>
      <vt:lpstr>Game Management</vt:lpstr>
      <vt:lpstr>Game Management</vt:lpstr>
      <vt:lpstr>Plays at the plate.</vt:lpstr>
      <vt:lpstr>Run Downs</vt:lpstr>
      <vt:lpstr>Plate work</vt:lpstr>
      <vt:lpstr>When to make a big 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Matthew Carnahan (MCARN8307)</cp:lastModifiedBy>
  <cp:revision>1</cp:revision>
  <dcterms:modified xsi:type="dcterms:W3CDTF">2025-10-31T01:02:43Z</dcterms:modified>
</cp:coreProperties>
</file>